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393" r:id="rId2"/>
    <p:sldId id="401" r:id="rId3"/>
    <p:sldId id="402" r:id="rId4"/>
    <p:sldId id="422" r:id="rId5"/>
    <p:sldId id="421" r:id="rId6"/>
    <p:sldId id="403" r:id="rId7"/>
    <p:sldId id="405" r:id="rId8"/>
    <p:sldId id="404" r:id="rId9"/>
    <p:sldId id="415" r:id="rId10"/>
    <p:sldId id="417" r:id="rId11"/>
    <p:sldId id="416" r:id="rId12"/>
    <p:sldId id="418" r:id="rId13"/>
    <p:sldId id="419" r:id="rId14"/>
    <p:sldId id="420" r:id="rId15"/>
    <p:sldId id="414" r:id="rId16"/>
    <p:sldId id="413" r:id="rId17"/>
  </p:sldIdLst>
  <p:sldSz cx="8128000" cy="4572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0">
          <p15:clr>
            <a:srgbClr val="A4A3A4"/>
          </p15:clr>
        </p15:guide>
        <p15:guide id="2" pos="25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95AB7"/>
    <a:srgbClr val="618FFD"/>
    <a:srgbClr val="A2FFA3"/>
    <a:srgbClr val="919191"/>
    <a:srgbClr val="8CF4EA"/>
    <a:srgbClr val="A2C1FE"/>
    <a:srgbClr val="CECEC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4" d="100"/>
          <a:sy n="134" d="100"/>
        </p:scale>
        <p:origin x="96" y="114"/>
      </p:cViewPr>
      <p:guideLst>
        <p:guide orient="horz" pos="1440"/>
        <p:guide pos="25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3588" y="12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. Craig Johnson" userId="39fe24cb-ac02-495d-b97e-e255935fa590" providerId="ADAL" clId="{DAB25A13-10FC-45EC-8AAA-21B8E57B1540}"/>
    <pc:docChg chg="undo custSel modSld">
      <pc:chgData name="W. Craig Johnson" userId="39fe24cb-ac02-495d-b97e-e255935fa590" providerId="ADAL" clId="{DAB25A13-10FC-45EC-8AAA-21B8E57B1540}" dt="2018-03-28T13:39:54.354" v="76" actId="6549"/>
      <pc:docMkLst>
        <pc:docMk/>
      </pc:docMkLst>
      <pc:sldChg chg="modSp">
        <pc:chgData name="W. Craig Johnson" userId="39fe24cb-ac02-495d-b97e-e255935fa590" providerId="ADAL" clId="{DAB25A13-10FC-45EC-8AAA-21B8E57B1540}" dt="2018-03-28T13:39:54.354" v="76" actId="6549"/>
        <pc:sldMkLst>
          <pc:docMk/>
          <pc:sldMk cId="0" sldId="420"/>
        </pc:sldMkLst>
        <pc:spChg chg="mod">
          <ac:chgData name="W. Craig Johnson" userId="39fe24cb-ac02-495d-b97e-e255935fa590" providerId="ADAL" clId="{DAB25A13-10FC-45EC-8AAA-21B8E57B1540}" dt="2018-03-28T13:39:54.354" v="76" actId="6549"/>
          <ac:spMkLst>
            <pc:docMk/>
            <pc:sldMk cId="0" sldId="420"/>
            <ac:spMk id="16387" creationId="{5D7A6F2F-721E-41A2-B437-4BF129AC16C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A5E2DDF-A1D7-4DD0-A26C-32E16AFC5A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16050" y="1149350"/>
            <a:ext cx="4038600" cy="227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24" charset="0"/>
        <a:ea typeface="MS PGothic" pitchFamily="34" charset="-128"/>
        <a:cs typeface="MS PGothic" charset="0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24" charset="0"/>
        <a:ea typeface="MS PGothic" pitchFamily="34" charset="-128"/>
        <a:cs typeface="MS PGothic" charset="0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24" charset="0"/>
        <a:ea typeface="MS PGothic" pitchFamily="34" charset="-128"/>
        <a:cs typeface="MS PGothic" charset="0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24" charset="0"/>
        <a:ea typeface="MS PGothic" pitchFamily="34" charset="-128"/>
        <a:cs typeface="MS PGothic" charset="0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24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9DA5A62-4069-4C76-A0EA-F65C55C2D7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BCB6F83-7C9B-4890-9C02-56D8CCB40D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748242"/>
            <a:ext cx="6096000" cy="1591733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2401359"/>
            <a:ext cx="6096000" cy="1103841"/>
          </a:xfrm>
        </p:spPr>
        <p:txBody>
          <a:bodyPr/>
          <a:lstStyle>
            <a:lvl1pPr marL="0" indent="0" algn="ctr">
              <a:buNone/>
              <a:defRPr sz="1600"/>
            </a:lvl1pPr>
            <a:lvl2pPr marL="304815" indent="0" algn="ctr">
              <a:buNone/>
              <a:defRPr sz="1333"/>
            </a:lvl2pPr>
            <a:lvl3pPr marL="609630" indent="0" algn="ctr">
              <a:buNone/>
              <a:defRPr sz="1200"/>
            </a:lvl3pPr>
            <a:lvl4pPr marL="914446" indent="0" algn="ctr">
              <a:buNone/>
              <a:defRPr sz="1067"/>
            </a:lvl4pPr>
            <a:lvl5pPr marL="1219261" indent="0" algn="ctr">
              <a:buNone/>
              <a:defRPr sz="1067"/>
            </a:lvl5pPr>
            <a:lvl6pPr marL="1524076" indent="0" algn="ctr">
              <a:buNone/>
              <a:defRPr sz="1067"/>
            </a:lvl6pPr>
            <a:lvl7pPr marL="1828891" indent="0" algn="ctr">
              <a:buNone/>
              <a:defRPr sz="1067"/>
            </a:lvl7pPr>
            <a:lvl8pPr marL="2133707" indent="0" algn="ctr">
              <a:buNone/>
              <a:defRPr sz="1067"/>
            </a:lvl8pPr>
            <a:lvl9pPr marL="2438522" indent="0" algn="ctr">
              <a:buNone/>
              <a:defRPr sz="10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36F59-49F2-4E5E-952F-D932B7912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ECCA1-3082-4DD0-AC26-FF57AA7B481C}" type="datetimeFigureOut">
              <a:rPr lang="en-US"/>
              <a:pPr>
                <a:defRPr/>
              </a:pPr>
              <a:t>3/28/2018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3ADEF-8E8C-4338-B2B7-DB75276D0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ED42D-B1FB-489A-A5E8-4F6F39A46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663A3-D266-4581-96C2-55DBFE7CB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5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44044-4332-4BAF-B645-61791AA10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D8C44-1CC0-48EA-8E8B-B99736F284DB}" type="datetimeFigureOut">
              <a:rPr lang="en-US"/>
              <a:pPr>
                <a:defRPr/>
              </a:pPr>
              <a:t>3/28/2018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D22FE-9063-4F57-9050-2A35DCF7F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A7DA4-AB24-4E86-808F-B2FA8106B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6E6C5-1CAC-4541-97E1-BAA8DC1B6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45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16600" y="243417"/>
            <a:ext cx="1752600" cy="38745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800" y="243417"/>
            <a:ext cx="5156200" cy="387455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BE9B8-B988-45B8-A072-5F0F8F7DC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2F208-ACE6-486E-9CE8-B7026F5D14E6}" type="datetimeFigureOut">
              <a:rPr lang="en-US"/>
              <a:pPr>
                <a:defRPr/>
              </a:pPr>
              <a:t>3/28/2018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8176A-533D-4FE4-BD52-5C0C9CE1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94CEA-7163-4379-AB20-F7B340A92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96D44-9299-4CF2-AF2E-E78EB2287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3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26BF010A-08FF-4DEE-91C4-2A1FAA0BD5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050" y="4117975"/>
            <a:ext cx="7350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 i="0" baseline="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/>
            </a:lvl1pPr>
            <a:lvl2pPr>
              <a:defRPr sz="2000" baseline="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8CA06B5-7A2F-4E59-8D33-ADB44EBA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F5066-8B1C-4D4C-8529-9EFA3CB8E256}" type="datetimeFigureOut">
              <a:rPr lang="en-US"/>
              <a:pPr>
                <a:defRPr/>
              </a:pPr>
              <a:t>3/28/2018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D582531-D3D5-4D5F-9E69-861D44803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DADCDE9-3331-4A88-AB96-61BE648D6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149B8-8870-4335-AF85-62A2E51E46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13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567" y="1139826"/>
            <a:ext cx="7010400" cy="19018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4567" y="3059642"/>
            <a:ext cx="7010400" cy="1000125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AB2BC-741C-4D05-89C3-3AE7B5758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DF826-A562-4BF8-90F5-04C1872DC554}" type="datetimeFigureOut">
              <a:rPr lang="en-US"/>
              <a:pPr>
                <a:defRPr/>
              </a:pPr>
              <a:t>3/28/2018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CC81A-5659-4358-BEDA-9049FEF76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34C56-1A78-4D1D-AAD8-B7CE61D53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25D8E-3033-4164-ABFE-29250A5397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132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800" y="1217083"/>
            <a:ext cx="3454400" cy="29008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217083"/>
            <a:ext cx="3454400" cy="29008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6D2BE-A3ED-4E00-B564-84C6E4E3B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B2D2B-FA22-4E55-85EF-F1572A72E12C}" type="datetimeFigureOut">
              <a:rPr lang="en-US"/>
              <a:pPr>
                <a:defRPr/>
              </a:pPr>
              <a:t>3/28/2018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B9FCDC0-CF3A-4173-AAD0-9E47AA98A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043DB50-A1AD-4926-8CD8-215489BEB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4799E-DD58-464A-9D16-2B66F7803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71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859" y="243417"/>
            <a:ext cx="7010400" cy="8837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9859" y="1120775"/>
            <a:ext cx="3438525" cy="5492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859" y="1670050"/>
            <a:ext cx="3438525" cy="24563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14800" y="1120775"/>
            <a:ext cx="3455459" cy="5492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14800" y="1670050"/>
            <a:ext cx="3455459" cy="24563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59B6B4F-795B-4C4F-BD98-4280828A2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80CFF-AC51-4F6A-91D6-F84C57C93AC4}" type="datetimeFigureOut">
              <a:rPr lang="en-US"/>
              <a:pPr>
                <a:defRPr/>
              </a:pPr>
              <a:t>3/28/2018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1478528-7331-41B2-A8AE-D2F4719F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BE70FAE-7417-4A58-921B-E8BB7FAF4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F865E-F870-484E-984C-D590E9F7A1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85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07E4384-E55F-43FC-A328-DBF3B0A03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4F127-8A21-4B58-8DD5-8D4199044914}" type="datetimeFigureOut">
              <a:rPr lang="en-US"/>
              <a:pPr>
                <a:defRPr/>
              </a:pPr>
              <a:t>3/28/2018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5BDCE8D-2976-4B47-8C1E-FE9DC3D0E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DDED6B5-6370-4F94-A0BF-7A282B678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02DB6-6785-4E0D-BB41-22E80E62B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2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3B2F5D5-4342-49D7-A805-1EB677CDD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E9DEB-BE41-4EAD-BC64-D51E2089500B}" type="datetimeFigureOut">
              <a:rPr lang="en-US"/>
              <a:pPr>
                <a:defRPr/>
              </a:pPr>
              <a:t>3/28/2018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43F3A55-6F34-4E68-8365-BE485D755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DC05C0-31B2-476C-BB30-A7BDF61B9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D37B6-A9F3-4E54-B39A-A12F5DD5D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54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859" y="304800"/>
            <a:ext cx="2621491" cy="1066800"/>
          </a:xfrm>
        </p:spPr>
        <p:txBody>
          <a:bodyPr anchor="b"/>
          <a:lstStyle>
            <a:lvl1pPr>
              <a:defRPr sz="2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5459" y="658284"/>
            <a:ext cx="4114800" cy="3249083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859" y="1371600"/>
            <a:ext cx="2621491" cy="2541059"/>
          </a:xfrm>
        </p:spPr>
        <p:txBody>
          <a:bodyPr/>
          <a:lstStyle>
            <a:lvl1pPr marL="0" indent="0">
              <a:buNone/>
              <a:defRPr sz="1067"/>
            </a:lvl1pPr>
            <a:lvl2pPr marL="304815" indent="0">
              <a:buNone/>
              <a:defRPr sz="933"/>
            </a:lvl2pPr>
            <a:lvl3pPr marL="609630" indent="0">
              <a:buNone/>
              <a:defRPr sz="800"/>
            </a:lvl3pPr>
            <a:lvl4pPr marL="914446" indent="0">
              <a:buNone/>
              <a:defRPr sz="667"/>
            </a:lvl4pPr>
            <a:lvl5pPr marL="1219261" indent="0">
              <a:buNone/>
              <a:defRPr sz="667"/>
            </a:lvl5pPr>
            <a:lvl6pPr marL="1524076" indent="0">
              <a:buNone/>
              <a:defRPr sz="667"/>
            </a:lvl6pPr>
            <a:lvl7pPr marL="1828891" indent="0">
              <a:buNone/>
              <a:defRPr sz="667"/>
            </a:lvl7pPr>
            <a:lvl8pPr marL="2133707" indent="0">
              <a:buNone/>
              <a:defRPr sz="667"/>
            </a:lvl8pPr>
            <a:lvl9pPr marL="2438522" indent="0">
              <a:buNone/>
              <a:defRPr sz="6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D863542-1314-414E-AD93-09AF10A5A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F2B0A-5086-4851-AA40-E86CF0947BAC}" type="datetimeFigureOut">
              <a:rPr lang="en-US"/>
              <a:pPr>
                <a:defRPr/>
              </a:pPr>
              <a:t>3/28/2018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68A5B6-3B71-461E-A230-00DC2289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9322865-12F6-4F30-986F-54C92B859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D037-2D5D-4BDC-BB88-9A7225EB7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91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859" y="304800"/>
            <a:ext cx="2621491" cy="1066800"/>
          </a:xfrm>
        </p:spPr>
        <p:txBody>
          <a:bodyPr anchor="b"/>
          <a:lstStyle>
            <a:lvl1pPr>
              <a:defRPr sz="2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55459" y="658284"/>
            <a:ext cx="4114800" cy="3249083"/>
          </a:xfrm>
        </p:spPr>
        <p:txBody>
          <a:bodyPr rtlCol="0">
            <a:normAutofit/>
          </a:bodyPr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859" y="1371600"/>
            <a:ext cx="2621491" cy="2541059"/>
          </a:xfrm>
        </p:spPr>
        <p:txBody>
          <a:bodyPr/>
          <a:lstStyle>
            <a:lvl1pPr marL="0" indent="0">
              <a:buNone/>
              <a:defRPr sz="1067"/>
            </a:lvl1pPr>
            <a:lvl2pPr marL="304815" indent="0">
              <a:buNone/>
              <a:defRPr sz="933"/>
            </a:lvl2pPr>
            <a:lvl3pPr marL="609630" indent="0">
              <a:buNone/>
              <a:defRPr sz="800"/>
            </a:lvl3pPr>
            <a:lvl4pPr marL="914446" indent="0">
              <a:buNone/>
              <a:defRPr sz="667"/>
            </a:lvl4pPr>
            <a:lvl5pPr marL="1219261" indent="0">
              <a:buNone/>
              <a:defRPr sz="667"/>
            </a:lvl5pPr>
            <a:lvl6pPr marL="1524076" indent="0">
              <a:buNone/>
              <a:defRPr sz="667"/>
            </a:lvl6pPr>
            <a:lvl7pPr marL="1828891" indent="0">
              <a:buNone/>
              <a:defRPr sz="667"/>
            </a:lvl7pPr>
            <a:lvl8pPr marL="2133707" indent="0">
              <a:buNone/>
              <a:defRPr sz="667"/>
            </a:lvl8pPr>
            <a:lvl9pPr marL="2438522" indent="0">
              <a:buNone/>
              <a:defRPr sz="6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015517A-D8DA-4ED4-9F1D-A3B3B1D9C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E926E-B297-4D65-9686-B9BD8859D8E7}" type="datetimeFigureOut">
              <a:rPr lang="en-US"/>
              <a:pPr>
                <a:defRPr/>
              </a:pPr>
              <a:t>3/28/2018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CDACCC1-30CB-481B-A339-5354C5F42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5EB6AD-A1FB-4F27-B961-FD3583706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6B9C4-B64C-4BCD-AF25-C2CAA1096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63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2A80294-6641-46DB-B8FE-34EA3E094E8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58800" y="242888"/>
            <a:ext cx="70104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8D903B0-8E5F-463C-AE66-6AD4B031F4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58800" y="1217613"/>
            <a:ext cx="7010400" cy="290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18630-167C-40FC-8E95-582088EB68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8800" y="4237038"/>
            <a:ext cx="1828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948BDA6-04E1-49B2-A561-5D77F26D548C}" type="datetimeFigureOut">
              <a:rPr lang="en-US"/>
              <a:pPr>
                <a:defRPr/>
              </a:pPr>
              <a:t>3/28/2018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A4515-A312-4F50-8206-F5091F4AA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92400" y="4237038"/>
            <a:ext cx="27432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7B3364-E22D-4F2D-BC48-17AA3C52AF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40400" y="4237038"/>
            <a:ext cx="1828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D8CF8B-7036-402E-8944-03DE64803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609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9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09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2pPr>
      <a:lvl3pPr algn="l" defTabSz="609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3pPr>
      <a:lvl4pPr algn="l" defTabSz="609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4pPr>
      <a:lvl5pPr algn="l" defTabSz="609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09600" rtl="0" fontAlgn="base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09600" rtl="0" fontAlgn="base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09600" rtl="0" fontAlgn="base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09600" rtl="0" fontAlgn="base">
        <a:lnSpc>
          <a:spcPct val="90000"/>
        </a:lnSpc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52400" indent="-152400" algn="l" defTabSz="609600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52400" algn="l" defTabSz="609600" rtl="0" eaLnBrk="0" fontAlgn="base" hangingPunct="0">
        <a:lnSpc>
          <a:spcPct val="90000"/>
        </a:lnSpc>
        <a:spcBef>
          <a:spcPts val="338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62000" indent="-152400" algn="l" defTabSz="609600" rtl="0" eaLnBrk="0" fontAlgn="base" hangingPunct="0">
        <a:lnSpc>
          <a:spcPct val="90000"/>
        </a:lnSpc>
        <a:spcBef>
          <a:spcPts val="338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00" indent="-152400" algn="l" defTabSz="609600" rtl="0" eaLnBrk="0" fontAlgn="base" hangingPunct="0">
        <a:lnSpc>
          <a:spcPct val="90000"/>
        </a:lnSpc>
        <a:spcBef>
          <a:spcPts val="338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152400" algn="l" defTabSz="609600" rtl="0" eaLnBrk="0" fontAlgn="base" hangingPunct="0">
        <a:lnSpc>
          <a:spcPct val="90000"/>
        </a:lnSpc>
        <a:spcBef>
          <a:spcPts val="338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7B4F9EF-A555-4DF7-9645-BDB4DAA27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" y="1457325"/>
            <a:ext cx="6858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3600" dirty="0">
                <a:solidFill>
                  <a:schemeClr val="accent5">
                    <a:lumMod val="75000"/>
                  </a:schemeClr>
                </a:solidFill>
              </a:rPr>
              <a:t>CMS Status and Planned Uses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3200" dirty="0">
              <a:solidFill>
                <a:schemeClr val="accent5">
                  <a:lumMod val="75000"/>
                </a:schemeClr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3200" dirty="0"/>
              <a:t>March 2018</a:t>
            </a:r>
            <a:endParaRPr lang="en-US" altLang="en-US" sz="2400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679696F-6638-4BEC-AE93-AF86D8164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" y="3522663"/>
            <a:ext cx="6858000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en-US" altLang="en-US" sz="2400">
                <a:latin typeface="Helvetica" panose="020B0604020202020204" pitchFamily="34" charset="0"/>
                <a:ea typeface="MS PGothic" panose="020B0600070205080204" pitchFamily="34" charset="-128"/>
              </a:rPr>
              <a:t>Presented by Craig Johnson</a:t>
            </a:r>
          </a:p>
        </p:txBody>
      </p:sp>
      <p:pic>
        <p:nvPicPr>
          <p:cNvPr id="4100" name="Picture 4" descr="mesalogo">
            <a:extLst>
              <a:ext uri="{FF2B5EF4-FFF2-40B4-BE49-F238E27FC236}">
                <a16:creationId xmlns:a16="http://schemas.microsoft.com/office/drawing/2014/main" id="{EEF92197-492C-451B-B949-76458C3156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492125"/>
            <a:ext cx="1087437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33ABA-7D58-4A0A-AD28-3B41E4196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Descriptive: CMS Events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6486CFE-F2FF-46EB-B12A-70CDCD26E84C}"/>
              </a:ext>
            </a:extLst>
          </p:cNvPr>
          <p:cNvGraphicFramePr>
            <a:graphicFrameLocks noGrp="1"/>
          </p:cNvGraphicFramePr>
          <p:nvPr/>
        </p:nvGraphicFramePr>
        <p:xfrm>
          <a:off x="688975" y="1127125"/>
          <a:ext cx="6148385" cy="24082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7815">
                  <a:extLst>
                    <a:ext uri="{9D8B030D-6E8A-4147-A177-3AD203B41FA5}">
                      <a16:colId xmlns:a16="http://schemas.microsoft.com/office/drawing/2014/main" val="2056273286"/>
                    </a:ext>
                  </a:extLst>
                </a:gridCol>
                <a:gridCol w="767815">
                  <a:extLst>
                    <a:ext uri="{9D8B030D-6E8A-4147-A177-3AD203B41FA5}">
                      <a16:colId xmlns:a16="http://schemas.microsoft.com/office/drawing/2014/main" val="2483647436"/>
                    </a:ext>
                  </a:extLst>
                </a:gridCol>
                <a:gridCol w="658965">
                  <a:extLst>
                    <a:ext uri="{9D8B030D-6E8A-4147-A177-3AD203B41FA5}">
                      <a16:colId xmlns:a16="http://schemas.microsoft.com/office/drawing/2014/main" val="740670491"/>
                    </a:ext>
                  </a:extLst>
                </a:gridCol>
                <a:gridCol w="658965">
                  <a:extLst>
                    <a:ext uri="{9D8B030D-6E8A-4147-A177-3AD203B41FA5}">
                      <a16:colId xmlns:a16="http://schemas.microsoft.com/office/drawing/2014/main" val="487071150"/>
                    </a:ext>
                  </a:extLst>
                </a:gridCol>
                <a:gridCol w="658965">
                  <a:extLst>
                    <a:ext uri="{9D8B030D-6E8A-4147-A177-3AD203B41FA5}">
                      <a16:colId xmlns:a16="http://schemas.microsoft.com/office/drawing/2014/main" val="499582790"/>
                    </a:ext>
                  </a:extLst>
                </a:gridCol>
                <a:gridCol w="658965">
                  <a:extLst>
                    <a:ext uri="{9D8B030D-6E8A-4147-A177-3AD203B41FA5}">
                      <a16:colId xmlns:a16="http://schemas.microsoft.com/office/drawing/2014/main" val="226849365"/>
                    </a:ext>
                  </a:extLst>
                </a:gridCol>
                <a:gridCol w="658965">
                  <a:extLst>
                    <a:ext uri="{9D8B030D-6E8A-4147-A177-3AD203B41FA5}">
                      <a16:colId xmlns:a16="http://schemas.microsoft.com/office/drawing/2014/main" val="3655166936"/>
                    </a:ext>
                  </a:extLst>
                </a:gridCol>
                <a:gridCol w="658965">
                  <a:extLst>
                    <a:ext uri="{9D8B030D-6E8A-4147-A177-3AD203B41FA5}">
                      <a16:colId xmlns:a16="http://schemas.microsoft.com/office/drawing/2014/main" val="4060859417"/>
                    </a:ext>
                  </a:extLst>
                </a:gridCol>
                <a:gridCol w="658965">
                  <a:extLst>
                    <a:ext uri="{9D8B030D-6E8A-4147-A177-3AD203B41FA5}">
                      <a16:colId xmlns:a16="http://schemas.microsoft.com/office/drawing/2014/main" val="2819668059"/>
                    </a:ext>
                  </a:extLst>
                </a:gridCol>
              </a:tblGrid>
              <a:tr h="2133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Endpoint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Year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WFU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COL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JHU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 defTabSz="60963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UMN</a:t>
                      </a: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NWU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UCLA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extLst>
                  <a:ext uri="{0D108BD9-81ED-4DB2-BD59-A6C34878D82A}">
                    <a16:rowId xmlns:a16="http://schemas.microsoft.com/office/drawing/2014/main" val="504375463"/>
                  </a:ext>
                </a:extLst>
              </a:tr>
              <a:tr h="365808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TIA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2001-2012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25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extLst>
                  <a:ext uri="{0D108BD9-81ED-4DB2-BD59-A6C34878D82A}">
                    <a16:rowId xmlns:a16="http://schemas.microsoft.com/office/drawing/2014/main" val="3888321149"/>
                  </a:ext>
                </a:extLst>
              </a:tr>
              <a:tr h="1829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2013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extLst>
                  <a:ext uri="{0D108BD9-81ED-4DB2-BD59-A6C34878D82A}">
                    <a16:rowId xmlns:a16="http://schemas.microsoft.com/office/drawing/2014/main" val="3207792649"/>
                  </a:ext>
                </a:extLst>
              </a:tr>
              <a:tr h="1829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2014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extLst>
                  <a:ext uri="{0D108BD9-81ED-4DB2-BD59-A6C34878D82A}">
                    <a16:rowId xmlns:a16="http://schemas.microsoft.com/office/drawing/2014/main" val="3324416736"/>
                  </a:ext>
                </a:extLst>
              </a:tr>
              <a:tr h="365808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Angina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2001-2012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extLst>
                  <a:ext uri="{0D108BD9-81ED-4DB2-BD59-A6C34878D82A}">
                    <a16:rowId xmlns:a16="http://schemas.microsoft.com/office/drawing/2014/main" val="1768286850"/>
                  </a:ext>
                </a:extLst>
              </a:tr>
              <a:tr h="1829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2013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extLst>
                  <a:ext uri="{0D108BD9-81ED-4DB2-BD59-A6C34878D82A}">
                    <a16:rowId xmlns:a16="http://schemas.microsoft.com/office/drawing/2014/main" val="2273567850"/>
                  </a:ext>
                </a:extLst>
              </a:tr>
              <a:tr h="1829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2014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extLst>
                  <a:ext uri="{0D108BD9-81ED-4DB2-BD59-A6C34878D82A}">
                    <a16:rowId xmlns:a16="http://schemas.microsoft.com/office/drawing/2014/main" val="421804440"/>
                  </a:ext>
                </a:extLst>
              </a:tr>
              <a:tr h="365808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PVD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2001-2012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179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17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48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22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43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25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extLst>
                  <a:ext uri="{0D108BD9-81ED-4DB2-BD59-A6C34878D82A}">
                    <a16:rowId xmlns:a16="http://schemas.microsoft.com/office/drawing/2014/main" val="2435514837"/>
                  </a:ext>
                </a:extLst>
              </a:tr>
              <a:tr h="1829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2013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27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extLst>
                  <a:ext uri="{0D108BD9-81ED-4DB2-BD59-A6C34878D82A}">
                    <a16:rowId xmlns:a16="http://schemas.microsoft.com/office/drawing/2014/main" val="1090703842"/>
                  </a:ext>
                </a:extLst>
              </a:tr>
              <a:tr h="1829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2014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extLst>
                  <a:ext uri="{0D108BD9-81ED-4DB2-BD59-A6C34878D82A}">
                    <a16:rowId xmlns:a16="http://schemas.microsoft.com/office/drawing/2014/main" val="1235957046"/>
                  </a:ext>
                </a:extLst>
              </a:tr>
            </a:tbl>
          </a:graphicData>
        </a:graphic>
      </p:graphicFrame>
      <p:sp>
        <p:nvSpPr>
          <p:cNvPr id="12397" name="TextBox 5">
            <a:extLst>
              <a:ext uri="{FF2B5EF4-FFF2-40B4-BE49-F238E27FC236}">
                <a16:creationId xmlns:a16="http://schemas.microsoft.com/office/drawing/2014/main" id="{68338B25-4773-43D2-ACE8-F6A0D1A46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3900488"/>
            <a:ext cx="61468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000" b="1" u="sng"/>
              <a:t>In patient </a:t>
            </a:r>
            <a:r>
              <a:rPr lang="en-US" altLang="en-US" sz="1000"/>
              <a:t>claims data only.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000" b="1" u="sng"/>
              <a:t>Participants</a:t>
            </a:r>
            <a:r>
              <a:rPr lang="en-US" altLang="en-US" sz="1000"/>
              <a:t> with </a:t>
            </a:r>
            <a:r>
              <a:rPr lang="en-US" altLang="en-US" sz="1000" b="1" u="sng"/>
              <a:t>newly CMS identified </a:t>
            </a:r>
            <a:r>
              <a:rPr lang="en-US" altLang="en-US" sz="1000"/>
              <a:t>suspected events.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000"/>
              <a:t>Includes </a:t>
            </a:r>
            <a:r>
              <a:rPr lang="en-US" altLang="en-US" sz="1000" b="1" u="sng"/>
              <a:t>all MESA Classic </a:t>
            </a:r>
            <a:r>
              <a:rPr lang="en-US" altLang="en-US" sz="1000"/>
              <a:t>Participants.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33ABA-7D58-4A0A-AD28-3B41E4196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Descriptive: New CMS Events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84C6D89-FA83-4D45-82F3-F749C7A1AB63}"/>
              </a:ext>
            </a:extLst>
          </p:cNvPr>
          <p:cNvGraphicFramePr>
            <a:graphicFrameLocks noGrp="1"/>
          </p:cNvGraphicFramePr>
          <p:nvPr/>
        </p:nvGraphicFramePr>
        <p:xfrm>
          <a:off x="639763" y="963613"/>
          <a:ext cx="6288084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3917">
                  <a:extLst>
                    <a:ext uri="{9D8B030D-6E8A-4147-A177-3AD203B41FA5}">
                      <a16:colId xmlns:a16="http://schemas.microsoft.com/office/drawing/2014/main" val="3854728152"/>
                    </a:ext>
                  </a:extLst>
                </a:gridCol>
                <a:gridCol w="743917">
                  <a:extLst>
                    <a:ext uri="{9D8B030D-6E8A-4147-A177-3AD203B41FA5}">
                      <a16:colId xmlns:a16="http://schemas.microsoft.com/office/drawing/2014/main" val="1068183461"/>
                    </a:ext>
                  </a:extLst>
                </a:gridCol>
                <a:gridCol w="685750">
                  <a:extLst>
                    <a:ext uri="{9D8B030D-6E8A-4147-A177-3AD203B41FA5}">
                      <a16:colId xmlns:a16="http://schemas.microsoft.com/office/drawing/2014/main" val="3676225303"/>
                    </a:ext>
                  </a:extLst>
                </a:gridCol>
                <a:gridCol w="685750">
                  <a:extLst>
                    <a:ext uri="{9D8B030D-6E8A-4147-A177-3AD203B41FA5}">
                      <a16:colId xmlns:a16="http://schemas.microsoft.com/office/drawing/2014/main" val="2559037041"/>
                    </a:ext>
                  </a:extLst>
                </a:gridCol>
                <a:gridCol w="685750">
                  <a:extLst>
                    <a:ext uri="{9D8B030D-6E8A-4147-A177-3AD203B41FA5}">
                      <a16:colId xmlns:a16="http://schemas.microsoft.com/office/drawing/2014/main" val="1963826674"/>
                    </a:ext>
                  </a:extLst>
                </a:gridCol>
                <a:gridCol w="685750">
                  <a:extLst>
                    <a:ext uri="{9D8B030D-6E8A-4147-A177-3AD203B41FA5}">
                      <a16:colId xmlns:a16="http://schemas.microsoft.com/office/drawing/2014/main" val="3327014151"/>
                    </a:ext>
                  </a:extLst>
                </a:gridCol>
                <a:gridCol w="685750">
                  <a:extLst>
                    <a:ext uri="{9D8B030D-6E8A-4147-A177-3AD203B41FA5}">
                      <a16:colId xmlns:a16="http://schemas.microsoft.com/office/drawing/2014/main" val="3705545915"/>
                    </a:ext>
                  </a:extLst>
                </a:gridCol>
                <a:gridCol w="685750">
                  <a:extLst>
                    <a:ext uri="{9D8B030D-6E8A-4147-A177-3AD203B41FA5}">
                      <a16:colId xmlns:a16="http://schemas.microsoft.com/office/drawing/2014/main" val="791168539"/>
                    </a:ext>
                  </a:extLst>
                </a:gridCol>
                <a:gridCol w="685750">
                  <a:extLst>
                    <a:ext uri="{9D8B030D-6E8A-4147-A177-3AD203B41FA5}">
                      <a16:colId xmlns:a16="http://schemas.microsoft.com/office/drawing/2014/main" val="1698073056"/>
                    </a:ext>
                  </a:extLst>
                </a:gridCol>
              </a:tblGrid>
              <a:tr h="1771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Endpoint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Year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WFU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COL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JHU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 defTabSz="60963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UMN</a:t>
                      </a: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NWU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UCLA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extLst>
                  <a:ext uri="{0D108BD9-81ED-4DB2-BD59-A6C34878D82A}">
                    <a16:rowId xmlns:a16="http://schemas.microsoft.com/office/drawing/2014/main" val="2048420883"/>
                  </a:ext>
                </a:extLst>
              </a:tr>
              <a:tr h="177130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2001-12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141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14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11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17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29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37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33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extLst>
                  <a:ext uri="{0D108BD9-81ED-4DB2-BD59-A6C34878D82A}">
                    <a16:rowId xmlns:a16="http://schemas.microsoft.com/office/drawing/2014/main" val="1584295219"/>
                  </a:ext>
                </a:extLst>
              </a:tr>
              <a:tr h="1771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2013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8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4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extLst>
                  <a:ext uri="{0D108BD9-81ED-4DB2-BD59-A6C34878D82A}">
                    <a16:rowId xmlns:a16="http://schemas.microsoft.com/office/drawing/2014/main" val="3932790563"/>
                  </a:ext>
                </a:extLst>
              </a:tr>
              <a:tr h="1771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2014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10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0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3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3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0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extLst>
                  <a:ext uri="{0D108BD9-81ED-4DB2-BD59-A6C34878D82A}">
                    <a16:rowId xmlns:a16="http://schemas.microsoft.com/office/drawing/2014/main" val="418293496"/>
                  </a:ext>
                </a:extLst>
              </a:tr>
              <a:tr h="177130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CHF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2001-12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252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18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71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44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22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56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41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extLst>
                  <a:ext uri="{0D108BD9-81ED-4DB2-BD59-A6C34878D82A}">
                    <a16:rowId xmlns:a16="http://schemas.microsoft.com/office/drawing/2014/main" val="1129359080"/>
                  </a:ext>
                </a:extLst>
              </a:tr>
              <a:tr h="1771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2013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37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6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8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6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12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3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extLst>
                  <a:ext uri="{0D108BD9-81ED-4DB2-BD59-A6C34878D82A}">
                    <a16:rowId xmlns:a16="http://schemas.microsoft.com/office/drawing/2014/main" val="2836826092"/>
                  </a:ext>
                </a:extLst>
              </a:tr>
              <a:tr h="1771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2014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45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8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14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13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7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extLst>
                  <a:ext uri="{0D108BD9-81ED-4DB2-BD59-A6C34878D82A}">
                    <a16:rowId xmlns:a16="http://schemas.microsoft.com/office/drawing/2014/main" val="623621881"/>
                  </a:ext>
                </a:extLst>
              </a:tr>
              <a:tr h="177130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Stroke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2001-12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123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15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24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20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24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22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18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extLst>
                  <a:ext uri="{0D108BD9-81ED-4DB2-BD59-A6C34878D82A}">
                    <a16:rowId xmlns:a16="http://schemas.microsoft.com/office/drawing/2014/main" val="3037244479"/>
                  </a:ext>
                </a:extLst>
              </a:tr>
              <a:tr h="1771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2013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16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4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4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4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extLst>
                  <a:ext uri="{0D108BD9-81ED-4DB2-BD59-A6C34878D82A}">
                    <a16:rowId xmlns:a16="http://schemas.microsoft.com/office/drawing/2014/main" val="2096086918"/>
                  </a:ext>
                </a:extLst>
              </a:tr>
              <a:tr h="1771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2014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21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6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4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6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5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extLst>
                  <a:ext uri="{0D108BD9-81ED-4DB2-BD59-A6C34878D82A}">
                    <a16:rowId xmlns:a16="http://schemas.microsoft.com/office/drawing/2014/main" val="4036697601"/>
                  </a:ext>
                </a:extLst>
              </a:tr>
            </a:tbl>
          </a:graphicData>
        </a:graphic>
      </p:graphicFrame>
      <p:sp>
        <p:nvSpPr>
          <p:cNvPr id="13421" name="TextBox 4">
            <a:extLst>
              <a:ext uri="{FF2B5EF4-FFF2-40B4-BE49-F238E27FC236}">
                <a16:creationId xmlns:a16="http://schemas.microsoft.com/office/drawing/2014/main" id="{1162B0CC-1A5D-4C7F-87CC-2AB5BDC14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63" y="3330575"/>
            <a:ext cx="6148387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000"/>
              <a:t>In patient claims data only.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000"/>
              <a:t>Participants with newly CMS identified suspected events.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000"/>
              <a:t>Includes active MESA Classic Participants (</a:t>
            </a:r>
            <a:r>
              <a:rPr lang="en-US" altLang="en-US" sz="1000" b="1" u="sng"/>
              <a:t>DNC excluded</a:t>
            </a:r>
            <a:r>
              <a:rPr lang="en-US" altLang="en-US" sz="1000"/>
              <a:t>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33ABA-7D58-4A0A-AD28-3B41E4196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Descriptive: New CMS Events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84C6D89-FA83-4D45-82F3-F749C7A1AB63}"/>
              </a:ext>
            </a:extLst>
          </p:cNvPr>
          <p:cNvGraphicFramePr>
            <a:graphicFrameLocks noGrp="1"/>
          </p:cNvGraphicFramePr>
          <p:nvPr/>
        </p:nvGraphicFramePr>
        <p:xfrm>
          <a:off x="639763" y="963613"/>
          <a:ext cx="6288084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3917">
                  <a:extLst>
                    <a:ext uri="{9D8B030D-6E8A-4147-A177-3AD203B41FA5}">
                      <a16:colId xmlns:a16="http://schemas.microsoft.com/office/drawing/2014/main" val="3854728152"/>
                    </a:ext>
                  </a:extLst>
                </a:gridCol>
                <a:gridCol w="743917">
                  <a:extLst>
                    <a:ext uri="{9D8B030D-6E8A-4147-A177-3AD203B41FA5}">
                      <a16:colId xmlns:a16="http://schemas.microsoft.com/office/drawing/2014/main" val="1068183461"/>
                    </a:ext>
                  </a:extLst>
                </a:gridCol>
                <a:gridCol w="685750">
                  <a:extLst>
                    <a:ext uri="{9D8B030D-6E8A-4147-A177-3AD203B41FA5}">
                      <a16:colId xmlns:a16="http://schemas.microsoft.com/office/drawing/2014/main" val="3676225303"/>
                    </a:ext>
                  </a:extLst>
                </a:gridCol>
                <a:gridCol w="685750">
                  <a:extLst>
                    <a:ext uri="{9D8B030D-6E8A-4147-A177-3AD203B41FA5}">
                      <a16:colId xmlns:a16="http://schemas.microsoft.com/office/drawing/2014/main" val="2559037041"/>
                    </a:ext>
                  </a:extLst>
                </a:gridCol>
                <a:gridCol w="685750">
                  <a:extLst>
                    <a:ext uri="{9D8B030D-6E8A-4147-A177-3AD203B41FA5}">
                      <a16:colId xmlns:a16="http://schemas.microsoft.com/office/drawing/2014/main" val="1963826674"/>
                    </a:ext>
                  </a:extLst>
                </a:gridCol>
                <a:gridCol w="685750">
                  <a:extLst>
                    <a:ext uri="{9D8B030D-6E8A-4147-A177-3AD203B41FA5}">
                      <a16:colId xmlns:a16="http://schemas.microsoft.com/office/drawing/2014/main" val="3327014151"/>
                    </a:ext>
                  </a:extLst>
                </a:gridCol>
                <a:gridCol w="685750">
                  <a:extLst>
                    <a:ext uri="{9D8B030D-6E8A-4147-A177-3AD203B41FA5}">
                      <a16:colId xmlns:a16="http://schemas.microsoft.com/office/drawing/2014/main" val="3705545915"/>
                    </a:ext>
                  </a:extLst>
                </a:gridCol>
                <a:gridCol w="685750">
                  <a:extLst>
                    <a:ext uri="{9D8B030D-6E8A-4147-A177-3AD203B41FA5}">
                      <a16:colId xmlns:a16="http://schemas.microsoft.com/office/drawing/2014/main" val="791168539"/>
                    </a:ext>
                  </a:extLst>
                </a:gridCol>
                <a:gridCol w="685750">
                  <a:extLst>
                    <a:ext uri="{9D8B030D-6E8A-4147-A177-3AD203B41FA5}">
                      <a16:colId xmlns:a16="http://schemas.microsoft.com/office/drawing/2014/main" val="1698073056"/>
                    </a:ext>
                  </a:extLst>
                </a:gridCol>
              </a:tblGrid>
              <a:tr h="1771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Endpoint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Year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WFU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COL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JHU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 defTabSz="60963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UMN</a:t>
                      </a: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NWU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UCLA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extLst>
                  <a:ext uri="{0D108BD9-81ED-4DB2-BD59-A6C34878D82A}">
                    <a16:rowId xmlns:a16="http://schemas.microsoft.com/office/drawing/2014/main" val="2048420883"/>
                  </a:ext>
                </a:extLst>
              </a:tr>
              <a:tr h="177130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TIA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2001-12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63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8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8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20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8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11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8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extLst>
                  <a:ext uri="{0D108BD9-81ED-4DB2-BD59-A6C34878D82A}">
                    <a16:rowId xmlns:a16="http://schemas.microsoft.com/office/drawing/2014/main" val="2297379469"/>
                  </a:ext>
                </a:extLst>
              </a:tr>
              <a:tr h="1771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2013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4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0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0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extLst>
                  <a:ext uri="{0D108BD9-81ED-4DB2-BD59-A6C34878D82A}">
                    <a16:rowId xmlns:a16="http://schemas.microsoft.com/office/drawing/2014/main" val="1480465646"/>
                  </a:ext>
                </a:extLst>
              </a:tr>
              <a:tr h="1771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2014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8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0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4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extLst>
                  <a:ext uri="{0D108BD9-81ED-4DB2-BD59-A6C34878D82A}">
                    <a16:rowId xmlns:a16="http://schemas.microsoft.com/office/drawing/2014/main" val="4274195933"/>
                  </a:ext>
                </a:extLst>
              </a:tr>
              <a:tr h="177130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Angina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2001-12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63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9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12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10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11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11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10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extLst>
                  <a:ext uri="{0D108BD9-81ED-4DB2-BD59-A6C34878D82A}">
                    <a16:rowId xmlns:a16="http://schemas.microsoft.com/office/drawing/2014/main" val="2862719461"/>
                  </a:ext>
                </a:extLst>
              </a:tr>
              <a:tr h="1771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2013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3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0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0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extLst>
                  <a:ext uri="{0D108BD9-81ED-4DB2-BD59-A6C34878D82A}">
                    <a16:rowId xmlns:a16="http://schemas.microsoft.com/office/drawing/2014/main" val="3621577568"/>
                  </a:ext>
                </a:extLst>
              </a:tr>
              <a:tr h="1771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2014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4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1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extLst>
                  <a:ext uri="{0D108BD9-81ED-4DB2-BD59-A6C34878D82A}">
                    <a16:rowId xmlns:a16="http://schemas.microsoft.com/office/drawing/2014/main" val="628735251"/>
                  </a:ext>
                </a:extLst>
              </a:tr>
              <a:tr h="177130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PVD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2001-12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163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17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19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41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21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40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25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extLst>
                  <a:ext uri="{0D108BD9-81ED-4DB2-BD59-A6C34878D82A}">
                    <a16:rowId xmlns:a16="http://schemas.microsoft.com/office/drawing/2014/main" val="3649146036"/>
                  </a:ext>
                </a:extLst>
              </a:tr>
              <a:tr h="1771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2013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25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2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4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10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3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5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extLst>
                  <a:ext uri="{0D108BD9-81ED-4DB2-BD59-A6C34878D82A}">
                    <a16:rowId xmlns:a16="http://schemas.microsoft.com/office/drawing/2014/main" val="2195636467"/>
                  </a:ext>
                </a:extLst>
              </a:tr>
              <a:tr h="1771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2014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13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0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3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4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1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4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53" marR="54953" marT="0" marB="0" anchor="b"/>
                </a:tc>
                <a:extLst>
                  <a:ext uri="{0D108BD9-81ED-4DB2-BD59-A6C34878D82A}">
                    <a16:rowId xmlns:a16="http://schemas.microsoft.com/office/drawing/2014/main" val="1007066668"/>
                  </a:ext>
                </a:extLst>
              </a:tr>
            </a:tbl>
          </a:graphicData>
        </a:graphic>
      </p:graphicFrame>
      <p:sp>
        <p:nvSpPr>
          <p:cNvPr id="14445" name="TextBox 6">
            <a:extLst>
              <a:ext uri="{FF2B5EF4-FFF2-40B4-BE49-F238E27FC236}">
                <a16:creationId xmlns:a16="http://schemas.microsoft.com/office/drawing/2014/main" id="{A9F695F9-C814-48F4-A744-7F5802FB6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63" y="3330575"/>
            <a:ext cx="6148387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000"/>
              <a:t>In patient claims data only.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000"/>
              <a:t>Participants with newly CMS identified suspected events.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000"/>
              <a:t>Includes active MESA Classic Participants (</a:t>
            </a:r>
            <a:r>
              <a:rPr lang="en-US" altLang="en-US" sz="1000" b="1" u="sng"/>
              <a:t>DNC excluded</a:t>
            </a:r>
            <a:r>
              <a:rPr lang="en-US" altLang="en-US" sz="1000"/>
              <a:t>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9F875-EA01-4B7D-BB72-7904269EB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Plan: Investigation of CMS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4BDF0-8573-4D58-9852-6540912E2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3200" dirty="0"/>
              <a:t>Concerns:</a:t>
            </a:r>
          </a:p>
          <a:p>
            <a:pPr>
              <a:defRPr/>
            </a:pPr>
            <a:r>
              <a:rPr lang="en-US" sz="2400" dirty="0"/>
              <a:t>Additional FC burden</a:t>
            </a:r>
          </a:p>
          <a:p>
            <a:pPr>
              <a:defRPr/>
            </a:pPr>
            <a:r>
              <a:rPr lang="en-US" sz="2400" dirty="0"/>
              <a:t>Existing FC investigation backlogs</a:t>
            </a:r>
          </a:p>
          <a:p>
            <a:pPr>
              <a:defRPr/>
            </a:pPr>
            <a:r>
              <a:rPr lang="en-US" sz="2400" dirty="0"/>
              <a:t>Older events have more difficulties obtaining records</a:t>
            </a:r>
          </a:p>
          <a:p>
            <a:pPr>
              <a:defRPr/>
            </a:pPr>
            <a:r>
              <a:rPr lang="en-US" sz="2400" dirty="0"/>
              <a:t>Investigating events for hard refusals</a:t>
            </a:r>
          </a:p>
          <a:p>
            <a:pPr>
              <a:defRPr/>
            </a:pPr>
            <a:r>
              <a:rPr lang="en-US" sz="2400" dirty="0"/>
              <a:t>Investigating events in Air NR/Family</a:t>
            </a:r>
          </a:p>
          <a:p>
            <a:pPr>
              <a:defRPr/>
            </a:pPr>
            <a:r>
              <a:rPr lang="en-US" sz="2400" dirty="0"/>
              <a:t>Could CMS identified event suffice in some cases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7C631-CA45-45D3-9F04-38D5858F9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Plan: Investigation of CMS events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5D7A6F2F-721E-41A2-B437-4BF129AC1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1034289"/>
            <a:ext cx="7010400" cy="3453399"/>
          </a:xfrm>
        </p:spPr>
        <p:txBody>
          <a:bodyPr/>
          <a:lstStyle/>
          <a:p>
            <a:r>
              <a:rPr lang="en-US" altLang="en-US" dirty="0"/>
              <a:t>Pilot at each FC</a:t>
            </a:r>
          </a:p>
          <a:p>
            <a:pPr lvl="1"/>
            <a:r>
              <a:rPr lang="en-US" altLang="en-US" dirty="0"/>
              <a:t>2013 and 2014 years only</a:t>
            </a:r>
          </a:p>
          <a:p>
            <a:pPr lvl="1"/>
            <a:r>
              <a:rPr lang="en-US" altLang="en-US" dirty="0"/>
              <a:t>MI</a:t>
            </a:r>
          </a:p>
          <a:p>
            <a:pPr lvl="1"/>
            <a:r>
              <a:rPr lang="en-US" altLang="en-US" dirty="0"/>
              <a:t>Stroke</a:t>
            </a:r>
          </a:p>
          <a:p>
            <a:pPr lvl="1"/>
            <a:r>
              <a:rPr lang="en-US" altLang="en-US" dirty="0"/>
              <a:t>Heart Failure</a:t>
            </a:r>
          </a:p>
          <a:p>
            <a:r>
              <a:rPr lang="en-US" altLang="en-US" dirty="0"/>
              <a:t>Evaluate pilot results</a:t>
            </a:r>
          </a:p>
          <a:p>
            <a:pPr lvl="1"/>
            <a:r>
              <a:rPr lang="en-US" altLang="en-US" dirty="0"/>
              <a:t>Each year incorporate a year (2015, 2016, 2017, …)</a:t>
            </a:r>
          </a:p>
          <a:p>
            <a:pPr lvl="1"/>
            <a:r>
              <a:rPr lang="en-US" altLang="en-US" dirty="0"/>
              <a:t>?Add an additional year or two (2012, 2011)</a:t>
            </a:r>
          </a:p>
          <a:p>
            <a:pPr lvl="1"/>
            <a:r>
              <a:rPr lang="en-US" altLang="en-US" dirty="0"/>
              <a:t>?Identify specific </a:t>
            </a:r>
            <a:r>
              <a:rPr lang="en-US" altLang="en-US" dirty="0" err="1"/>
              <a:t>ppts</a:t>
            </a:r>
            <a:r>
              <a:rPr lang="en-US" altLang="en-US" dirty="0"/>
              <a:t> we would like to follow </a:t>
            </a:r>
            <a:r>
              <a:rPr lang="en-US" altLang="en-US" sz="1400" dirty="0"/>
              <a:t>(no recent Follow-up)</a:t>
            </a:r>
          </a:p>
          <a:p>
            <a:pPr lvl="1"/>
            <a:r>
              <a:rPr lang="en-US" altLang="en-US" dirty="0"/>
              <a:t>?Add an additional event type or two </a:t>
            </a:r>
            <a:r>
              <a:rPr lang="en-US" altLang="en-US" sz="1800" dirty="0"/>
              <a:t> </a:t>
            </a:r>
            <a:r>
              <a:rPr lang="en-US" altLang="en-US" sz="1400" dirty="0"/>
              <a:t>(Angina, TIA, PVD, …)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855E6-9BE4-425C-80CD-E789E7D38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D391444C-44EA-4919-8AE8-40BC1508F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A3EB8-5376-4110-9FD7-63A78578D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hangingPunct="1">
              <a:defRPr/>
            </a:pPr>
            <a:endParaRPr lang="en-US" dirty="0"/>
          </a:p>
        </p:txBody>
      </p:sp>
      <p:pic>
        <p:nvPicPr>
          <p:cNvPr id="18435" name="Picture 4">
            <a:extLst>
              <a:ext uri="{FF2B5EF4-FFF2-40B4-BE49-F238E27FC236}">
                <a16:creationId xmlns:a16="http://schemas.microsoft.com/office/drawing/2014/main" id="{6C7448AF-1DEB-4F6D-8D03-04D76855A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3" t="15491" r="2083" b="5685"/>
          <a:stretch>
            <a:fillRect/>
          </a:stretch>
        </p:blipFill>
        <p:spPr bwMode="auto">
          <a:xfrm>
            <a:off x="114300" y="242888"/>
            <a:ext cx="7832725" cy="408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895F9-6604-42C1-83D2-C77058175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390525"/>
            <a:ext cx="4149725" cy="600075"/>
          </a:xfrm>
        </p:spPr>
        <p:txBody>
          <a:bodyPr rtlCol="0">
            <a:normAutofit fontScale="90000"/>
          </a:bodyPr>
          <a:lstStyle/>
          <a:p>
            <a:pPr defTabSz="609630" eaLnBrk="1" fontAlgn="auto" hangingPunct="1">
              <a:spcAft>
                <a:spcPts val="0"/>
              </a:spcAft>
              <a:defRPr/>
            </a:pPr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E0FD1-5F46-4982-A18A-BEF194058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152408" indent="-152408" defTabSz="609630" eaLnBrk="1" fontAlgn="auto" hangingPunct="1">
              <a:spcBef>
                <a:spcPts val="667"/>
              </a:spcBef>
              <a:spcAft>
                <a:spcPts val="0"/>
              </a:spcAft>
              <a:defRPr/>
            </a:pPr>
            <a:r>
              <a:rPr lang="en-US" dirty="0"/>
              <a:t>Status of renewal</a:t>
            </a:r>
          </a:p>
          <a:p>
            <a:pPr marL="152408" indent="-152408" defTabSz="609630" eaLnBrk="1" fontAlgn="auto" hangingPunct="1">
              <a:spcBef>
                <a:spcPts val="667"/>
              </a:spcBef>
              <a:spcAft>
                <a:spcPts val="0"/>
              </a:spcAft>
              <a:defRPr/>
            </a:pPr>
            <a:r>
              <a:rPr lang="en-US" dirty="0"/>
              <a:t>Events/Investigations Priorities</a:t>
            </a:r>
          </a:p>
          <a:p>
            <a:pPr marL="152408" indent="-152408" defTabSz="609630" eaLnBrk="1" fontAlgn="auto" hangingPunct="1">
              <a:spcBef>
                <a:spcPts val="667"/>
              </a:spcBef>
              <a:spcAft>
                <a:spcPts val="0"/>
              </a:spcAft>
              <a:defRPr/>
            </a:pPr>
            <a:r>
              <a:rPr lang="en-US" dirty="0"/>
              <a:t>Current use of CMS data in MESA</a:t>
            </a:r>
          </a:p>
          <a:p>
            <a:pPr marL="152408" indent="-152408" defTabSz="609630" eaLnBrk="1" fontAlgn="auto" hangingPunct="1">
              <a:spcBef>
                <a:spcPts val="667"/>
              </a:spcBef>
              <a:spcAft>
                <a:spcPts val="0"/>
              </a:spcAft>
              <a:defRPr/>
            </a:pPr>
            <a:r>
              <a:rPr lang="en-US" dirty="0"/>
              <a:t>Planned/model for use of CMS data</a:t>
            </a:r>
          </a:p>
          <a:p>
            <a:pPr marL="152408" indent="-152408" defTabSz="609630" eaLnBrk="1" fontAlgn="auto" hangingPunct="1">
              <a:spcBef>
                <a:spcPts val="667"/>
              </a:spcBef>
              <a:spcAft>
                <a:spcPts val="0"/>
              </a:spcAft>
              <a:defRPr/>
            </a:pPr>
            <a:r>
              <a:rPr lang="en-US" dirty="0"/>
              <a:t>CMS indication of missed events</a:t>
            </a:r>
          </a:p>
          <a:p>
            <a:pPr marL="457223" lvl="1" indent="-152408" defTabSz="609630" eaLnBrk="1" fontAlgn="auto" hangingPunct="1">
              <a:spcBef>
                <a:spcPts val="333"/>
              </a:spcBef>
              <a:spcAft>
                <a:spcPts val="0"/>
              </a:spcAft>
              <a:defRPr/>
            </a:pPr>
            <a:r>
              <a:rPr lang="en-US" dirty="0"/>
              <a:t>MI</a:t>
            </a:r>
          </a:p>
          <a:p>
            <a:pPr marL="457223" lvl="1" indent="-152408" defTabSz="609630" eaLnBrk="1" fontAlgn="auto" hangingPunct="1">
              <a:spcBef>
                <a:spcPts val="333"/>
              </a:spcBef>
              <a:spcAft>
                <a:spcPts val="0"/>
              </a:spcAft>
              <a:defRPr/>
            </a:pPr>
            <a:r>
              <a:rPr lang="en-US" dirty="0"/>
              <a:t>Stroke</a:t>
            </a:r>
          </a:p>
          <a:p>
            <a:pPr marL="457223" lvl="1" indent="-152408" defTabSz="609630" eaLnBrk="1" fontAlgn="auto" hangingPunct="1">
              <a:spcBef>
                <a:spcPts val="333"/>
              </a:spcBef>
              <a:spcAft>
                <a:spcPts val="0"/>
              </a:spcAft>
              <a:defRPr/>
            </a:pPr>
            <a:r>
              <a:rPr lang="en-US" dirty="0"/>
              <a:t>Atrial Fibrillation</a:t>
            </a:r>
          </a:p>
          <a:p>
            <a:pPr marL="457223" lvl="1" indent="-152408" defTabSz="609630" eaLnBrk="1" fontAlgn="auto" hangingPunct="1">
              <a:spcBef>
                <a:spcPts val="333"/>
              </a:spcBef>
              <a:spcAft>
                <a:spcPts val="0"/>
              </a:spcAft>
              <a:defRPr/>
            </a:pPr>
            <a:r>
              <a:rPr lang="en-US" dirty="0"/>
              <a:t>Heart Failure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F0A70-952E-425E-A253-DAA3E246F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488950"/>
            <a:ext cx="5478463" cy="501650"/>
          </a:xfrm>
        </p:spPr>
        <p:txBody>
          <a:bodyPr rtlCol="0">
            <a:normAutofit fontScale="90000"/>
          </a:bodyPr>
          <a:lstStyle/>
          <a:p>
            <a:pPr defTabSz="609630" eaLnBrk="1" fontAlgn="auto" hangingPunct="1">
              <a:spcAft>
                <a:spcPts val="0"/>
              </a:spcAft>
              <a:defRPr/>
            </a:pPr>
            <a:r>
              <a:rPr lang="en-US" dirty="0"/>
              <a:t>Status of CMS Renewal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2D46C-ACC9-47CB-96E6-E5B334A5C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152408" indent="-152408" defTabSz="609630" eaLnBrk="1" fontAlgn="auto" hangingPunct="1">
              <a:spcBef>
                <a:spcPts val="667"/>
              </a:spcBef>
              <a:spcAft>
                <a:spcPts val="0"/>
              </a:spcAft>
              <a:defRPr/>
            </a:pPr>
            <a:r>
              <a:rPr lang="en-US" dirty="0"/>
              <a:t>Previous CMS DUA transferred to MESA CC</a:t>
            </a:r>
          </a:p>
          <a:p>
            <a:pPr marL="152408" indent="-152408" defTabSz="609630" eaLnBrk="1" fontAlgn="auto" hangingPunct="1">
              <a:spcBef>
                <a:spcPts val="667"/>
              </a:spcBef>
              <a:spcAft>
                <a:spcPts val="0"/>
              </a:spcAft>
              <a:defRPr/>
            </a:pPr>
            <a:r>
              <a:rPr lang="en-US" dirty="0"/>
              <a:t>Allows reuse of 2000-2014 CMS data </a:t>
            </a:r>
            <a:r>
              <a:rPr lang="en-US" sz="1300" b="1" dirty="0"/>
              <a:t>(Classic, Air NR/Family)</a:t>
            </a:r>
          </a:p>
          <a:p>
            <a:pPr marL="152408" indent="-152408" defTabSz="609630" eaLnBrk="1" fontAlgn="auto" hangingPunct="1">
              <a:spcBef>
                <a:spcPts val="667"/>
              </a:spcBef>
              <a:spcAft>
                <a:spcPts val="0"/>
              </a:spcAft>
              <a:defRPr/>
            </a:pPr>
            <a:r>
              <a:rPr lang="en-US" dirty="0"/>
              <a:t>Grants approval for 2015 CMS data</a:t>
            </a:r>
          </a:p>
          <a:p>
            <a:pPr marL="152408" indent="-152408" defTabSz="609630" eaLnBrk="1" fontAlgn="auto" hangingPunct="1">
              <a:spcBef>
                <a:spcPts val="667"/>
              </a:spcBef>
              <a:spcAft>
                <a:spcPts val="0"/>
              </a:spcAft>
              <a:defRPr/>
            </a:pPr>
            <a:r>
              <a:rPr lang="en-US" dirty="0"/>
              <a:t>Allows for sharing of derived (&amp; deidentified) data with MESA Investigators</a:t>
            </a:r>
          </a:p>
          <a:p>
            <a:pPr marL="152408" indent="-152408" defTabSz="609630" eaLnBrk="1" fontAlgn="auto" hangingPunct="1">
              <a:spcBef>
                <a:spcPts val="667"/>
              </a:spcBef>
              <a:spcAft>
                <a:spcPts val="0"/>
              </a:spcAft>
              <a:defRPr/>
            </a:pPr>
            <a:r>
              <a:rPr lang="en-US" dirty="0"/>
              <a:t> Allows for sharing of CMS identified suspected events with Field Centers (for MESA investigation)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BDBDF-9481-4905-ADF4-7B537DBBF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MESA III Events Timeline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5DA24B-8BF5-4469-894C-ED1F2E8EE7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715" y="1469173"/>
            <a:ext cx="8731441" cy="288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876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D88DA-AD92-4A83-9376-9E54B29A4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Events Surveillance Priorities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4F350-5950-4125-B74A-9DAA52E11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1217612"/>
            <a:ext cx="7010400" cy="3111499"/>
          </a:xfrm>
        </p:spPr>
        <p:txBody>
          <a:bodyPr/>
          <a:lstStyle/>
          <a:p>
            <a:r>
              <a:rPr lang="en-US" dirty="0"/>
              <a:t>MESA Exam 6</a:t>
            </a:r>
          </a:p>
          <a:p>
            <a:r>
              <a:rPr lang="en-US" dirty="0"/>
              <a:t>MESA Classic events surveillance</a:t>
            </a:r>
          </a:p>
          <a:p>
            <a:pPr lvl="1"/>
            <a:r>
              <a:rPr lang="en-US" dirty="0"/>
              <a:t>Follow-up calls</a:t>
            </a:r>
          </a:p>
          <a:p>
            <a:pPr lvl="1"/>
            <a:r>
              <a:rPr lang="en-US" dirty="0"/>
              <a:t>Investigations</a:t>
            </a:r>
          </a:p>
          <a:p>
            <a:pPr lvl="1"/>
            <a:r>
              <a:rPr lang="en-US" dirty="0"/>
              <a:t>Abstraction</a:t>
            </a:r>
          </a:p>
          <a:p>
            <a:pPr lvl="1"/>
            <a:r>
              <a:rPr lang="en-US" dirty="0"/>
              <a:t>Adjudication</a:t>
            </a:r>
          </a:p>
          <a:p>
            <a:r>
              <a:rPr lang="en-US" dirty="0"/>
              <a:t>MESA Air NR/Family</a:t>
            </a:r>
          </a:p>
          <a:p>
            <a:r>
              <a:rPr lang="en-US" dirty="0"/>
              <a:t>CMS triggered investigations</a:t>
            </a:r>
          </a:p>
        </p:txBody>
      </p:sp>
    </p:spTree>
    <p:extLst>
      <p:ext uri="{BB962C8B-B14F-4D97-AF65-F5344CB8AC3E}">
        <p14:creationId xmlns:p14="http://schemas.microsoft.com/office/powerpoint/2010/main" val="1536861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BFE3B-7B57-440E-B052-D35A83A9F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598488"/>
            <a:ext cx="5611813" cy="392112"/>
          </a:xfrm>
        </p:spPr>
        <p:txBody>
          <a:bodyPr rtlCol="0">
            <a:normAutofit fontScale="90000"/>
          </a:bodyPr>
          <a:lstStyle/>
          <a:p>
            <a:pPr defTabSz="609630" eaLnBrk="1" fontAlgn="auto" hangingPunct="1">
              <a:spcAft>
                <a:spcPts val="0"/>
              </a:spcAft>
              <a:defRPr/>
            </a:pPr>
            <a:r>
              <a:rPr lang="en-US" dirty="0"/>
              <a:t>Current Use of CMS Data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02C6CA09-2A57-4121-BC1C-EA5A5EECE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MESA CC has access to raw CMS data</a:t>
            </a:r>
          </a:p>
          <a:p>
            <a:pPr lvl="1" eaLnBrk="1" hangingPunct="1"/>
            <a:r>
              <a:rPr lang="en-US" altLang="en-US"/>
              <a:t>Contains identifiers</a:t>
            </a:r>
          </a:p>
          <a:p>
            <a:pPr lvl="1" eaLnBrk="1" hangingPunct="1"/>
            <a:r>
              <a:rPr lang="en-US" altLang="en-US"/>
              <a:t>Prohibited from sharing</a:t>
            </a:r>
          </a:p>
          <a:p>
            <a:pPr lvl="1" eaLnBrk="1" hangingPunct="1"/>
            <a:r>
              <a:rPr lang="en-US" altLang="en-US"/>
              <a:t>Processed into deidentified analytic datasets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1A883-DDB1-4978-825F-4873FA4E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598488"/>
            <a:ext cx="5611813" cy="392112"/>
          </a:xfrm>
        </p:spPr>
        <p:txBody>
          <a:bodyPr rtlCol="0">
            <a:normAutofit fontScale="90000"/>
          </a:bodyPr>
          <a:lstStyle/>
          <a:p>
            <a:pPr defTabSz="609630" eaLnBrk="1" fontAlgn="auto" hangingPunct="1">
              <a:spcAft>
                <a:spcPts val="0"/>
              </a:spcAft>
              <a:defRPr/>
            </a:pPr>
            <a:r>
              <a:rPr lang="en-US" dirty="0"/>
              <a:t>Current Use of CMS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AD0FF-47AB-43A5-A386-9B1ADC3E3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152408" indent="-152408" defTabSz="609630" eaLnBrk="1" fontAlgn="auto" hangingPunct="1">
              <a:spcBef>
                <a:spcPts val="667"/>
              </a:spcBef>
              <a:spcAft>
                <a:spcPts val="0"/>
              </a:spcAft>
              <a:defRPr/>
            </a:pPr>
            <a:r>
              <a:rPr lang="en-US" dirty="0"/>
              <a:t>Investigators have access to processed data</a:t>
            </a:r>
          </a:p>
          <a:p>
            <a:pPr marL="457223" lvl="1" indent="-152408" defTabSz="609630" eaLnBrk="1" fontAlgn="auto" hangingPunct="1">
              <a:spcBef>
                <a:spcPts val="333"/>
              </a:spcBef>
              <a:spcAft>
                <a:spcPts val="0"/>
              </a:spcAft>
              <a:defRPr/>
            </a:pPr>
            <a:r>
              <a:rPr lang="en-US" dirty="0"/>
              <a:t>Contains no identifiers</a:t>
            </a:r>
          </a:p>
          <a:p>
            <a:pPr marL="457223" lvl="1" indent="-152408" defTabSz="609630" eaLnBrk="1" fontAlgn="auto" hangingPunct="1">
              <a:spcBef>
                <a:spcPts val="333"/>
              </a:spcBef>
              <a:spcAft>
                <a:spcPts val="0"/>
              </a:spcAft>
              <a:defRPr/>
            </a:pPr>
            <a:r>
              <a:rPr lang="en-US" dirty="0"/>
              <a:t>CMS enhanced analytic datasets</a:t>
            </a:r>
          </a:p>
          <a:p>
            <a:pPr marL="457223" lvl="1" indent="-152408" defTabSz="609630" eaLnBrk="1" fontAlgn="auto" hangingPunct="1">
              <a:spcBef>
                <a:spcPts val="333"/>
              </a:spcBef>
              <a:spcAft>
                <a:spcPts val="0"/>
              </a:spcAft>
              <a:defRPr/>
            </a:pPr>
            <a:r>
              <a:rPr lang="en-US" dirty="0"/>
              <a:t>Upon request (to ensure compliance with CMS requirements, consistent use of events data, …)</a:t>
            </a:r>
          </a:p>
          <a:p>
            <a:pPr marL="152408" indent="-152408" defTabSz="609630" eaLnBrk="1" fontAlgn="auto" hangingPunct="1">
              <a:spcBef>
                <a:spcPts val="667"/>
              </a:spcBef>
              <a:spcAft>
                <a:spcPts val="0"/>
              </a:spcAft>
              <a:defRPr/>
            </a:pPr>
            <a:r>
              <a:rPr lang="en-US" dirty="0"/>
              <a:t>Public Access datasets restricted</a:t>
            </a:r>
          </a:p>
          <a:p>
            <a:pPr marL="457223" lvl="1" indent="-152408" defTabSz="609630" eaLnBrk="1" fontAlgn="auto" hangingPunct="1">
              <a:spcBef>
                <a:spcPts val="333"/>
              </a:spcBef>
              <a:spcAft>
                <a:spcPts val="0"/>
              </a:spcAft>
              <a:defRPr/>
            </a:pPr>
            <a:r>
              <a:rPr lang="en-US" dirty="0"/>
              <a:t>CC responsible for ensuring compliance </a:t>
            </a:r>
          </a:p>
          <a:p>
            <a:pPr marL="457223" lvl="1" indent="-152408" defTabSz="609630" eaLnBrk="1" fontAlgn="auto" hangingPunct="1">
              <a:spcBef>
                <a:spcPts val="333"/>
              </a:spcBef>
              <a:spcAft>
                <a:spcPts val="0"/>
              </a:spcAft>
              <a:defRPr/>
            </a:pPr>
            <a:r>
              <a:rPr lang="en-US" dirty="0"/>
              <a:t>BioLINCC and dbGaP</a:t>
            </a:r>
          </a:p>
          <a:p>
            <a:pPr marL="457223" lvl="1" indent="-152408" defTabSz="609630" eaLnBrk="1" fontAlgn="auto" hangingPunct="1">
              <a:spcBef>
                <a:spcPts val="333"/>
              </a:spcBef>
              <a:spcAft>
                <a:spcPts val="0"/>
              </a:spcAft>
              <a:defRPr/>
            </a:pPr>
            <a:r>
              <a:rPr lang="en-US" dirty="0"/>
              <a:t>MESA identified datasets only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D4EBD-EE5B-41E5-9BB7-7BBC38F38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598488"/>
            <a:ext cx="5661025" cy="392112"/>
          </a:xfrm>
        </p:spPr>
        <p:txBody>
          <a:bodyPr rtlCol="0">
            <a:normAutofit fontScale="90000"/>
          </a:bodyPr>
          <a:lstStyle/>
          <a:p>
            <a:pPr defTabSz="609630" eaLnBrk="1" fontAlgn="auto" hangingPunct="1">
              <a:spcAft>
                <a:spcPts val="0"/>
              </a:spcAft>
              <a:defRPr/>
            </a:pPr>
            <a:r>
              <a:rPr lang="en-US" dirty="0"/>
              <a:t>Planned Use of CMS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4ED0D-07A2-4DB2-992B-6D018959B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1217613"/>
            <a:ext cx="7010400" cy="3235325"/>
          </a:xfrm>
        </p:spPr>
        <p:txBody>
          <a:bodyPr rtlCol="0">
            <a:normAutofit fontScale="92500" lnSpcReduction="10000"/>
          </a:bodyPr>
          <a:lstStyle/>
          <a:p>
            <a:pPr marL="152408" indent="-152408" defTabSz="609630" eaLnBrk="1" fontAlgn="auto" hangingPunct="1">
              <a:spcBef>
                <a:spcPts val="667"/>
              </a:spcBef>
              <a:spcAft>
                <a:spcPts val="0"/>
              </a:spcAft>
              <a:defRPr/>
            </a:pPr>
            <a:r>
              <a:rPr lang="en-US" dirty="0"/>
              <a:t>Provide data to FCs</a:t>
            </a:r>
          </a:p>
          <a:p>
            <a:pPr marL="457223" lvl="1" indent="-152408" defTabSz="609630" eaLnBrk="1" fontAlgn="auto" hangingPunct="1">
              <a:spcBef>
                <a:spcPts val="333"/>
              </a:spcBef>
              <a:spcAft>
                <a:spcPts val="0"/>
              </a:spcAft>
              <a:defRPr/>
            </a:pPr>
            <a:r>
              <a:rPr lang="en-US" dirty="0"/>
              <a:t>CMS identified event </a:t>
            </a:r>
          </a:p>
          <a:p>
            <a:pPr marL="457223" lvl="1" indent="-152408" defTabSz="609630" eaLnBrk="1" fontAlgn="auto" hangingPunct="1">
              <a:spcBef>
                <a:spcPts val="333"/>
              </a:spcBef>
              <a:spcAft>
                <a:spcPts val="0"/>
              </a:spcAft>
              <a:defRPr/>
            </a:pPr>
            <a:r>
              <a:rPr lang="en-US" dirty="0"/>
              <a:t>FCs investigate (same surveillance)</a:t>
            </a:r>
          </a:p>
          <a:p>
            <a:pPr marL="457223" lvl="1" indent="-152408" defTabSz="609630" eaLnBrk="1" fontAlgn="auto" hangingPunct="1">
              <a:spcBef>
                <a:spcPts val="333"/>
              </a:spcBef>
              <a:spcAft>
                <a:spcPts val="0"/>
              </a:spcAft>
              <a:defRPr/>
            </a:pPr>
            <a:r>
              <a:rPr lang="en-US" dirty="0"/>
              <a:t>Abstraction and review</a:t>
            </a:r>
          </a:p>
          <a:p>
            <a:pPr marL="457223" lvl="1" indent="-152408" defTabSz="609630" eaLnBrk="1" fontAlgn="auto" hangingPunct="1">
              <a:spcBef>
                <a:spcPts val="333"/>
              </a:spcBef>
              <a:spcAft>
                <a:spcPts val="0"/>
              </a:spcAft>
              <a:defRPr/>
            </a:pPr>
            <a:r>
              <a:rPr lang="en-US" dirty="0"/>
              <a:t>CC tracks source (Follow-up, CMS, …) of each investigation/event</a:t>
            </a:r>
          </a:p>
          <a:p>
            <a:pPr marL="152408" indent="-152408" defTabSz="609630" eaLnBrk="1" fontAlgn="auto" hangingPunct="1">
              <a:spcBef>
                <a:spcPts val="667"/>
              </a:spcBef>
              <a:spcAft>
                <a:spcPts val="0"/>
              </a:spcAft>
              <a:defRPr/>
            </a:pPr>
            <a:r>
              <a:rPr lang="en-US" dirty="0"/>
              <a:t>Fully adjudicated events incorporated into the analytic datasets</a:t>
            </a:r>
          </a:p>
          <a:p>
            <a:pPr marL="457223" lvl="1" indent="-152408" defTabSz="609630" eaLnBrk="1" fontAlgn="auto" hangingPunct="1">
              <a:spcBef>
                <a:spcPts val="333"/>
              </a:spcBef>
              <a:spcAft>
                <a:spcPts val="0"/>
              </a:spcAft>
              <a:defRPr/>
            </a:pPr>
            <a:r>
              <a:rPr lang="en-US" dirty="0"/>
              <a:t>Specified in the DUA that we intend to treat all events the same (CMS identified same as MESA)</a:t>
            </a:r>
          </a:p>
          <a:p>
            <a:pPr marL="457223" lvl="1" indent="-152408" defTabSz="609630" eaLnBrk="1" fontAlgn="auto" hangingPunct="1">
              <a:spcBef>
                <a:spcPts val="333"/>
              </a:spcBef>
              <a:spcAft>
                <a:spcPts val="0"/>
              </a:spcAft>
              <a:defRPr/>
            </a:pPr>
            <a:r>
              <a:rPr lang="en-US" dirty="0"/>
              <a:t>A common events dataset will be released</a:t>
            </a:r>
          </a:p>
          <a:p>
            <a:pPr marL="762038" lvl="2" indent="-152408" defTabSz="609630" eaLnBrk="1" fontAlgn="auto" hangingPunct="1">
              <a:spcBef>
                <a:spcPts val="333"/>
              </a:spcBef>
              <a:spcAft>
                <a:spcPts val="0"/>
              </a:spcAft>
              <a:defRPr/>
            </a:pPr>
            <a:r>
              <a:rPr lang="en-US" sz="1333" dirty="0"/>
              <a:t>MESA Investigators, </a:t>
            </a:r>
            <a:r>
              <a:rPr lang="en-US" sz="1333" dirty="0" err="1"/>
              <a:t>BioLINCC</a:t>
            </a:r>
            <a:r>
              <a:rPr lang="en-US" sz="1333" dirty="0"/>
              <a:t>, </a:t>
            </a:r>
            <a:r>
              <a:rPr lang="en-US" sz="1333" dirty="0" err="1"/>
              <a:t>dbGaP</a:t>
            </a:r>
            <a:endParaRPr lang="en-US" sz="1333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33ABA-7D58-4A0A-AD28-3B41E4196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Descriptive: CMS Events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6486CFE-F2FF-46EB-B12A-70CDCD26E84C}"/>
              </a:ext>
            </a:extLst>
          </p:cNvPr>
          <p:cNvGraphicFramePr>
            <a:graphicFrameLocks noGrp="1"/>
          </p:cNvGraphicFramePr>
          <p:nvPr/>
        </p:nvGraphicFramePr>
        <p:xfrm>
          <a:off x="688975" y="1127125"/>
          <a:ext cx="6148385" cy="2773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7815">
                  <a:extLst>
                    <a:ext uri="{9D8B030D-6E8A-4147-A177-3AD203B41FA5}">
                      <a16:colId xmlns:a16="http://schemas.microsoft.com/office/drawing/2014/main" val="2056273286"/>
                    </a:ext>
                  </a:extLst>
                </a:gridCol>
                <a:gridCol w="767815">
                  <a:extLst>
                    <a:ext uri="{9D8B030D-6E8A-4147-A177-3AD203B41FA5}">
                      <a16:colId xmlns:a16="http://schemas.microsoft.com/office/drawing/2014/main" val="2483647436"/>
                    </a:ext>
                  </a:extLst>
                </a:gridCol>
                <a:gridCol w="658965">
                  <a:extLst>
                    <a:ext uri="{9D8B030D-6E8A-4147-A177-3AD203B41FA5}">
                      <a16:colId xmlns:a16="http://schemas.microsoft.com/office/drawing/2014/main" val="740670491"/>
                    </a:ext>
                  </a:extLst>
                </a:gridCol>
                <a:gridCol w="658965">
                  <a:extLst>
                    <a:ext uri="{9D8B030D-6E8A-4147-A177-3AD203B41FA5}">
                      <a16:colId xmlns:a16="http://schemas.microsoft.com/office/drawing/2014/main" val="487071150"/>
                    </a:ext>
                  </a:extLst>
                </a:gridCol>
                <a:gridCol w="658965">
                  <a:extLst>
                    <a:ext uri="{9D8B030D-6E8A-4147-A177-3AD203B41FA5}">
                      <a16:colId xmlns:a16="http://schemas.microsoft.com/office/drawing/2014/main" val="499582790"/>
                    </a:ext>
                  </a:extLst>
                </a:gridCol>
                <a:gridCol w="658965">
                  <a:extLst>
                    <a:ext uri="{9D8B030D-6E8A-4147-A177-3AD203B41FA5}">
                      <a16:colId xmlns:a16="http://schemas.microsoft.com/office/drawing/2014/main" val="226849365"/>
                    </a:ext>
                  </a:extLst>
                </a:gridCol>
                <a:gridCol w="658965">
                  <a:extLst>
                    <a:ext uri="{9D8B030D-6E8A-4147-A177-3AD203B41FA5}">
                      <a16:colId xmlns:a16="http://schemas.microsoft.com/office/drawing/2014/main" val="3655166936"/>
                    </a:ext>
                  </a:extLst>
                </a:gridCol>
                <a:gridCol w="658965">
                  <a:extLst>
                    <a:ext uri="{9D8B030D-6E8A-4147-A177-3AD203B41FA5}">
                      <a16:colId xmlns:a16="http://schemas.microsoft.com/office/drawing/2014/main" val="4060859417"/>
                    </a:ext>
                  </a:extLst>
                </a:gridCol>
                <a:gridCol w="658965">
                  <a:extLst>
                    <a:ext uri="{9D8B030D-6E8A-4147-A177-3AD203B41FA5}">
                      <a16:colId xmlns:a16="http://schemas.microsoft.com/office/drawing/2014/main" val="2819668059"/>
                    </a:ext>
                  </a:extLst>
                </a:gridCol>
              </a:tblGrid>
              <a:tr h="2133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Endpoint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Year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WFU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COL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JHU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 defTabSz="60963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UMN</a:t>
                      </a: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NWU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UCLA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extLst>
                  <a:ext uri="{0D108BD9-81ED-4DB2-BD59-A6C34878D82A}">
                    <a16:rowId xmlns:a16="http://schemas.microsoft.com/office/drawing/2014/main" val="504375463"/>
                  </a:ext>
                </a:extLst>
              </a:tr>
              <a:tr h="426671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2001-2012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159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extLst>
                  <a:ext uri="{0D108BD9-81ED-4DB2-BD59-A6C34878D82A}">
                    <a16:rowId xmlns:a16="http://schemas.microsoft.com/office/drawing/2014/main" val="3830282133"/>
                  </a:ext>
                </a:extLst>
              </a:tr>
              <a:tr h="213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extLst>
                  <a:ext uri="{0D108BD9-81ED-4DB2-BD59-A6C34878D82A}">
                    <a16:rowId xmlns:a16="http://schemas.microsoft.com/office/drawing/2014/main" val="1863195840"/>
                  </a:ext>
                </a:extLst>
              </a:tr>
              <a:tr h="213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11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extLst>
                  <a:ext uri="{0D108BD9-81ED-4DB2-BD59-A6C34878D82A}">
                    <a16:rowId xmlns:a16="http://schemas.microsoft.com/office/drawing/2014/main" val="2267834813"/>
                  </a:ext>
                </a:extLst>
              </a:tr>
              <a:tr h="426671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CHF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2001-2012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324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18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91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extLst>
                  <a:ext uri="{0D108BD9-81ED-4DB2-BD59-A6C34878D82A}">
                    <a16:rowId xmlns:a16="http://schemas.microsoft.com/office/drawing/2014/main" val="1622062967"/>
                  </a:ext>
                </a:extLst>
              </a:tr>
              <a:tr h="213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48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14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14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extLst>
                  <a:ext uri="{0D108BD9-81ED-4DB2-BD59-A6C34878D82A}">
                    <a16:rowId xmlns:a16="http://schemas.microsoft.com/office/drawing/2014/main" val="2653782741"/>
                  </a:ext>
                </a:extLst>
              </a:tr>
              <a:tr h="213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20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15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extLst>
                  <a:ext uri="{0D108BD9-81ED-4DB2-BD59-A6C34878D82A}">
                    <a16:rowId xmlns:a16="http://schemas.microsoft.com/office/drawing/2014/main" val="1577716942"/>
                  </a:ext>
                </a:extLst>
              </a:tr>
              <a:tr h="426671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Stroke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2001-2012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26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27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27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extLst>
                  <a:ext uri="{0D108BD9-81ED-4DB2-BD59-A6C34878D82A}">
                    <a16:rowId xmlns:a16="http://schemas.microsoft.com/office/drawing/2014/main" val="2385467711"/>
                  </a:ext>
                </a:extLst>
              </a:tr>
              <a:tr h="213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extLst>
                  <a:ext uri="{0D108BD9-81ED-4DB2-BD59-A6C34878D82A}">
                    <a16:rowId xmlns:a16="http://schemas.microsoft.com/office/drawing/2014/main" val="2958964922"/>
                  </a:ext>
                </a:extLst>
              </a:tr>
              <a:tr h="213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2014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4961" marR="54961" marT="0" marB="0" anchor="b"/>
                </a:tc>
                <a:extLst>
                  <a:ext uri="{0D108BD9-81ED-4DB2-BD59-A6C34878D82A}">
                    <a16:rowId xmlns:a16="http://schemas.microsoft.com/office/drawing/2014/main" val="263703203"/>
                  </a:ext>
                </a:extLst>
              </a:tr>
            </a:tbl>
          </a:graphicData>
        </a:graphic>
      </p:graphicFrame>
      <p:sp>
        <p:nvSpPr>
          <p:cNvPr id="11373" name="TextBox 5">
            <a:extLst>
              <a:ext uri="{FF2B5EF4-FFF2-40B4-BE49-F238E27FC236}">
                <a16:creationId xmlns:a16="http://schemas.microsoft.com/office/drawing/2014/main" id="{F88E8870-E4BC-4125-8470-BEC2B5A6D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3900488"/>
            <a:ext cx="61468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000" b="1" u="sng"/>
              <a:t>In patient </a:t>
            </a:r>
            <a:r>
              <a:rPr lang="en-US" altLang="en-US" sz="1000"/>
              <a:t>claims data only.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000" b="1" u="sng"/>
              <a:t>Participants</a:t>
            </a:r>
            <a:r>
              <a:rPr lang="en-US" altLang="en-US" sz="1000"/>
              <a:t> with </a:t>
            </a:r>
            <a:r>
              <a:rPr lang="en-US" altLang="en-US" sz="1000" b="1" u="sng"/>
              <a:t>newly CMS identified </a:t>
            </a:r>
            <a:r>
              <a:rPr lang="en-US" altLang="en-US" sz="1000"/>
              <a:t>suspected events.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000"/>
              <a:t>Includes </a:t>
            </a:r>
            <a:r>
              <a:rPr lang="en-US" altLang="en-US" sz="1000" b="1" u="sng"/>
              <a:t>all MESA Classic </a:t>
            </a:r>
            <a:r>
              <a:rPr lang="en-US" altLang="en-US" sz="1000"/>
              <a:t>Participants.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5868</TotalTime>
  <Pages>29</Pages>
  <Words>841</Words>
  <Application>Microsoft Office PowerPoint</Application>
  <PresentationFormat>Custom</PresentationFormat>
  <Paragraphs>425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Outline</vt:lpstr>
      <vt:lpstr>Status of CMS Renewal</vt:lpstr>
      <vt:lpstr>MESA III Events Timeline</vt:lpstr>
      <vt:lpstr>Events Surveillance Priorities</vt:lpstr>
      <vt:lpstr>Current Use of CMS Data</vt:lpstr>
      <vt:lpstr>Current Use of CMS Data</vt:lpstr>
      <vt:lpstr>Planned Use of CMS Data</vt:lpstr>
      <vt:lpstr>Descriptive: CMS Events</vt:lpstr>
      <vt:lpstr>Descriptive: CMS Events</vt:lpstr>
      <vt:lpstr>Descriptive: New CMS Events</vt:lpstr>
      <vt:lpstr>Descriptive: New CMS Events</vt:lpstr>
      <vt:lpstr>Plan: Investigation of CMS events</vt:lpstr>
      <vt:lpstr>Plan: Investigation of CMS events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Division of Epidemiology</dc:creator>
  <cp:lastModifiedBy>Craig Johnson</cp:lastModifiedBy>
  <cp:revision>1214</cp:revision>
  <cp:lastPrinted>2009-02-25T18:00:47Z</cp:lastPrinted>
  <dcterms:created xsi:type="dcterms:W3CDTF">1998-03-30T12:23:32Z</dcterms:created>
  <dcterms:modified xsi:type="dcterms:W3CDTF">2018-03-28T16:36:28Z</dcterms:modified>
</cp:coreProperties>
</file>