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93" r:id="rId2"/>
    <p:sldId id="389" r:id="rId3"/>
    <p:sldId id="337" r:id="rId4"/>
    <p:sldId id="349" r:id="rId5"/>
    <p:sldId id="390" r:id="rId6"/>
    <p:sldId id="388" r:id="rId7"/>
    <p:sldId id="396" r:id="rId8"/>
    <p:sldId id="399" r:id="rId9"/>
  </p:sldIdLst>
  <p:sldSz cx="6858000" cy="4572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95AB7"/>
    <a:srgbClr val="618FFD"/>
    <a:srgbClr val="A2FFA3"/>
    <a:srgbClr val="919191"/>
    <a:srgbClr val="8CF4EA"/>
    <a:srgbClr val="A2C1FE"/>
    <a:srgbClr val="CECEC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slideViewPr>
    <p:cSldViewPr snapToGrid="0">
      <p:cViewPr varScale="1">
        <p:scale>
          <a:sx n="108" d="100"/>
          <a:sy n="108" d="100"/>
        </p:scale>
        <p:origin x="-776" y="-104"/>
      </p:cViewPr>
      <p:guideLst>
        <p:guide orient="horz" pos="144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3588" y="12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0B86A08-929E-4025-AEFE-78A161E6D78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27200" y="1149350"/>
            <a:ext cx="3416300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1A1512F3-C163-4616-9106-194CF3BE36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0375" y="1149350"/>
            <a:ext cx="3409950" cy="2273300"/>
          </a:xfrm>
        </p:spPr>
      </p:sp>
      <p:sp>
        <p:nvSpPr>
          <p:cNvPr id="5122" name="Rectangle 3">
            <a:extLst>
              <a:ext uri="{FF2B5EF4-FFF2-40B4-BE49-F238E27FC236}">
                <a16:creationId xmlns:a16="http://schemas.microsoft.com/office/drawing/2014/main" id="{99AA02ED-CBAF-41FF-BE81-2F7960B38A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>
            <a:extLst>
              <a:ext uri="{FF2B5EF4-FFF2-40B4-BE49-F238E27FC236}">
                <a16:creationId xmlns:a16="http://schemas.microsoft.com/office/drawing/2014/main" id="{63E99CC8-039A-4C32-87D0-F7F2849871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0375" y="1149350"/>
            <a:ext cx="3409950" cy="2273300"/>
          </a:xfrm>
        </p:spPr>
      </p:sp>
      <p:sp>
        <p:nvSpPr>
          <p:cNvPr id="7170" name="Rectangle 3">
            <a:extLst>
              <a:ext uri="{FF2B5EF4-FFF2-40B4-BE49-F238E27FC236}">
                <a16:creationId xmlns:a16="http://schemas.microsoft.com/office/drawing/2014/main" id="{29F05140-420D-4E84-ABA8-436482F13F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350FF2FB-4A08-4524-9117-A6AA300114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0375" y="1149350"/>
            <a:ext cx="3409950" cy="2273300"/>
          </a:xfrm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693ABA04-54F9-461B-A0CE-9989385C20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Helvetica" panose="020B0604020202020204" pitchFamily="34" charset="0"/>
              </a:rPr>
              <a:t>Source: table 3.5, TOTAL subtable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>
            <a:extLst>
              <a:ext uri="{FF2B5EF4-FFF2-40B4-BE49-F238E27FC236}">
                <a16:creationId xmlns:a16="http://schemas.microsoft.com/office/drawing/2014/main" id="{A5AB9029-7224-417E-BF7F-3878299E10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0375" y="1149350"/>
            <a:ext cx="3409950" cy="2273300"/>
          </a:xfrm>
        </p:spPr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id="{7D3AE1AF-9A4F-4F6F-9274-FEBC2DA723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Helvetica" panose="020B0604020202020204" pitchFamily="34" charset="0"/>
              </a:rPr>
              <a:t>Source: </a:t>
            </a:r>
          </a:p>
          <a:p>
            <a:r>
              <a:rPr lang="en-US" altLang="en-US">
                <a:latin typeface="Helvetica" panose="020B0604020202020204" pitchFamily="34" charset="0"/>
              </a:rPr>
              <a:t>First bullet:	MESA Events Data Sets web page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811E8BCF-DE0E-4A1B-95CA-2E1336BB32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0375" y="1149350"/>
            <a:ext cx="3409950" cy="2273300"/>
          </a:xfrm>
        </p:spPr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B79946B6-BE67-408E-A375-76658BEBF3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Helvetica" panose="020B0604020202020204" pitchFamily="34" charset="0"/>
              </a:rPr>
              <a:t>Source: Section 3.7.3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ED743F01-FAF2-4BFA-9492-CEE3D3D7B2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0375" y="1149350"/>
            <a:ext cx="3409950" cy="2273300"/>
          </a:xfrm>
        </p:spPr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FF88A7AC-96AC-4760-A323-2030BA6C63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Helvetica" panose="020B0604020202020204" pitchFamily="34" charset="0"/>
              </a:rPr>
              <a:t>Source: </a:t>
            </a:r>
          </a:p>
          <a:p>
            <a:r>
              <a:rPr lang="en-US" altLang="en-US">
                <a:latin typeface="Helvetica" panose="020B0604020202020204" pitchFamily="34" charset="0"/>
              </a:rPr>
              <a:t>Total n: 	table 3.7.3.1</a:t>
            </a:r>
          </a:p>
          <a:p>
            <a:r>
              <a:rPr lang="en-US" altLang="en-US">
                <a:latin typeface="Helvetica" panose="020B0604020202020204" pitchFamily="34" charset="0"/>
              </a:rPr>
              <a:t>Released n:	table 3.7.3</a:t>
            </a:r>
          </a:p>
          <a:p>
            <a:r>
              <a:rPr lang="en-US" altLang="en-US">
                <a:latin typeface="Helvetica" panose="020B0604020202020204" pitchFamily="34" charset="0"/>
              </a:rPr>
              <a:t>Rate: :	table 3.7.3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1805AB3D-9DE9-4713-BF13-7FE494F886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0375" y="1149350"/>
            <a:ext cx="3409950" cy="2273300"/>
          </a:xfrm>
        </p:spPr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98F5FA26-FD94-4636-A449-8DDCA8A3AB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Helvetica" panose="020B0604020202020204" pitchFamily="34" charset="0"/>
              </a:rPr>
              <a:t>Source:</a:t>
            </a:r>
          </a:p>
          <a:p>
            <a:endParaRPr lang="en-US" altLang="en-US">
              <a:latin typeface="Helvetica" panose="020B0604020202020204" pitchFamily="34" charset="0"/>
            </a:endParaRPr>
          </a:p>
          <a:p>
            <a:r>
              <a:rPr lang="en-US" altLang="en-US">
                <a:latin typeface="Helvetica" panose="020B0604020202020204" pitchFamily="34" charset="0"/>
              </a:rPr>
              <a:t>Released n:	table 3.7.3.2</a:t>
            </a:r>
          </a:p>
          <a:p>
            <a:r>
              <a:rPr lang="en-US" altLang="en-US">
                <a:latin typeface="Helvetica" panose="020B0604020202020204" pitchFamily="34" charset="0"/>
              </a:rPr>
              <a:t>Total n:	table 3.7.3.3 except</a:t>
            </a:r>
          </a:p>
          <a:p>
            <a:r>
              <a:rPr lang="en-US" altLang="en-US">
                <a:latin typeface="Helvetica" panose="020B0604020202020204" pitchFamily="34" charset="0"/>
              </a:rPr>
              <a:t>Total Deaths:	table 3.1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053E62A3-B4A6-42A6-BAE9-E677AEB50E7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730375" y="1149350"/>
            <a:ext cx="3409950" cy="2273300"/>
          </a:xfrm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49A34625-AA1A-43EC-843E-F9C2C73A01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20813"/>
            <a:ext cx="5829300" cy="9794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590800"/>
            <a:ext cx="4800600" cy="1168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97503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066800"/>
            <a:ext cx="6172200" cy="3017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8833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598488"/>
            <a:ext cx="1543050" cy="3486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598488"/>
            <a:ext cx="4476750" cy="3486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91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066800"/>
            <a:ext cx="6172200" cy="3017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8068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2938463"/>
            <a:ext cx="5829300" cy="90805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1938338"/>
            <a:ext cx="5829300" cy="1000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526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066800"/>
            <a:ext cx="3009900" cy="30178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1066800"/>
            <a:ext cx="3009900" cy="30178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4673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563"/>
            <a:ext cx="61722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023938"/>
            <a:ext cx="3030538" cy="4254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449388"/>
            <a:ext cx="3030538" cy="26352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1023938"/>
            <a:ext cx="3030537" cy="4254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1449388"/>
            <a:ext cx="3030537" cy="26352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634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7976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321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563"/>
            <a:ext cx="2255838" cy="774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182563"/>
            <a:ext cx="3833812" cy="39020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957263"/>
            <a:ext cx="2255838" cy="3127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6596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3200400"/>
            <a:ext cx="4114800" cy="3778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407988"/>
            <a:ext cx="411480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3578225"/>
            <a:ext cx="4114800" cy="536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0383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21245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C4DA078-5BA5-4BEA-A7E6-6B98505F21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19175" y="598488"/>
            <a:ext cx="4821238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47625" tIns="19050" rIns="47625" bIns="1905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Helvetica" pitchFamily="124" charset="0"/>
          <a:ea typeface="MS PGothic" pitchFamily="34" charset="-128"/>
          <a:cs typeface="MS PGothic" charset="0"/>
        </a:defRPr>
      </a:lvl2pPr>
      <a:lvl3pPr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Helvetica" pitchFamily="124" charset="0"/>
          <a:ea typeface="MS PGothic" pitchFamily="34" charset="-128"/>
          <a:cs typeface="MS PGothic" charset="0"/>
        </a:defRPr>
      </a:lvl3pPr>
      <a:lvl4pPr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Helvetica" pitchFamily="124" charset="0"/>
          <a:ea typeface="MS PGothic" pitchFamily="34" charset="-128"/>
          <a:cs typeface="MS PGothic" charset="0"/>
        </a:defRPr>
      </a:lvl4pPr>
      <a:lvl5pPr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Helvetica" pitchFamily="124" charset="0"/>
          <a:ea typeface="MS PGothic" pitchFamily="34" charset="-128"/>
          <a:cs typeface="MS PGothic" charset="0"/>
        </a:defRPr>
      </a:lvl5pPr>
      <a:lvl6pPr marL="457200"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Helvetica" pitchFamily="124" charset="0"/>
        </a:defRPr>
      </a:lvl6pPr>
      <a:lvl7pPr marL="914400"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Helvetica" pitchFamily="124" charset="0"/>
        </a:defRPr>
      </a:lvl7pPr>
      <a:lvl8pPr marL="1371600"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Helvetica" pitchFamily="124" charset="0"/>
        </a:defRPr>
      </a:lvl8pPr>
      <a:lvl9pPr marL="1828800"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Helvetica" pitchFamily="124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EF9CEEFA-E631-4699-B017-77BFD0F08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96900"/>
            <a:ext cx="6858000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4400">
                <a:solidFill>
                  <a:schemeClr val="accent1"/>
                </a:solidFill>
              </a:rPr>
              <a:t>MESA Events</a:t>
            </a:r>
          </a:p>
          <a:p>
            <a:pPr algn="ctr"/>
            <a:r>
              <a:rPr lang="en-US" altLang="en-US" sz="3200">
                <a:solidFill>
                  <a:schemeClr val="accent1"/>
                </a:solidFill>
              </a:rPr>
              <a:t>March 2018</a:t>
            </a:r>
            <a:endParaRPr lang="en-US" altLang="en-US" sz="2400">
              <a:solidFill>
                <a:schemeClr val="accent1"/>
              </a:solidFill>
            </a:endParaRPr>
          </a:p>
        </p:txBody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id="{ADF892B8-A1EF-4F16-9A28-B91DBD0AB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35200"/>
            <a:ext cx="6858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en-US" sz="2400"/>
              <a:t>Aaron Folsom, MD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1">
            <a:extLst>
              <a:ext uri="{FF2B5EF4-FFF2-40B4-BE49-F238E27FC236}">
                <a16:creationId xmlns:a16="http://schemas.microsoft.com/office/drawing/2014/main" id="{0C1AF8F8-BEF8-44D1-A1C6-8FF4E31CB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3675"/>
            <a:ext cx="6858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400">
                <a:solidFill>
                  <a:schemeClr val="accent1"/>
                </a:solidFill>
              </a:rPr>
              <a:t>Events Process</a:t>
            </a:r>
            <a:endParaRPr lang="en-US" altLang="en-US" sz="1900">
              <a:solidFill>
                <a:schemeClr val="accent1"/>
              </a:solidFill>
            </a:endParaRPr>
          </a:p>
        </p:txBody>
      </p:sp>
      <p:sp>
        <p:nvSpPr>
          <p:cNvPr id="6146" name="Text Box 32">
            <a:extLst>
              <a:ext uri="{FF2B5EF4-FFF2-40B4-BE49-F238E27FC236}">
                <a16:creationId xmlns:a16="http://schemas.microsoft.com/office/drawing/2014/main" id="{E8613D64-EB1E-4147-9BDC-015A6D6EE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5175"/>
            <a:ext cx="62992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228600" algn="l"/>
                <a:tab pos="571500" algn="l"/>
                <a:tab pos="8001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228600" algn="l"/>
                <a:tab pos="571500" algn="l"/>
                <a:tab pos="8001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228600" algn="l"/>
                <a:tab pos="571500" algn="l"/>
                <a:tab pos="8001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228600" algn="l"/>
                <a:tab pos="571500" algn="l"/>
                <a:tab pos="8001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228600" algn="l"/>
                <a:tab pos="571500" algn="l"/>
                <a:tab pos="8001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571500" algn="l"/>
                <a:tab pos="8001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571500" algn="l"/>
                <a:tab pos="8001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571500" algn="l"/>
                <a:tab pos="8001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571500" algn="l"/>
                <a:tab pos="8001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800">
                <a:solidFill>
                  <a:schemeClr val="accent2"/>
                </a:solidFill>
              </a:rPr>
              <a:t>(1)	Identification</a:t>
            </a:r>
            <a:endParaRPr lang="en-US" altLang="en-US" sz="1800"/>
          </a:p>
          <a:p>
            <a:pPr>
              <a:lnSpc>
                <a:spcPct val="125000"/>
              </a:lnSpc>
            </a:pPr>
            <a:r>
              <a:rPr lang="en-US" altLang="en-US" sz="1800"/>
              <a:t>		•	Follow-up call:  reports of diagnoses, 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			hospitalizations, procedures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1800">
                <a:solidFill>
                  <a:srgbClr val="F95AB7"/>
                </a:solidFill>
              </a:rPr>
              <a:t>(2)	Investigation</a:t>
            </a:r>
            <a:endParaRPr lang="en-US" altLang="en-US" sz="1800"/>
          </a:p>
          <a:p>
            <a:pPr>
              <a:lnSpc>
                <a:spcPct val="125000"/>
              </a:lnSpc>
            </a:pPr>
            <a:r>
              <a:rPr lang="en-US" altLang="en-US" sz="1800"/>
              <a:t>		•	Data gathering:  hospital records, outpatient 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			records, death certificate</a:t>
            </a:r>
          </a:p>
          <a:p>
            <a:pPr>
              <a:lnSpc>
                <a:spcPct val="125000"/>
              </a:lnSpc>
            </a:pPr>
            <a:r>
              <a:rPr lang="en-US" altLang="en-US" sz="1800"/>
              <a:t>		•	Eligibility determination</a:t>
            </a:r>
          </a:p>
          <a:p>
            <a:pPr>
              <a:lnSpc>
                <a:spcPct val="125000"/>
              </a:lnSpc>
            </a:pPr>
            <a:r>
              <a:rPr lang="en-US" altLang="en-US" sz="1800"/>
              <a:t>		•	Scanning and central abstraction of records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1800">
                <a:solidFill>
                  <a:srgbClr val="F95AB7"/>
                </a:solidFill>
              </a:rPr>
              <a:t>(3)	Classification</a:t>
            </a:r>
            <a:endParaRPr lang="en-US" altLang="en-US" sz="1800"/>
          </a:p>
          <a:p>
            <a:pPr>
              <a:lnSpc>
                <a:spcPct val="125000"/>
              </a:lnSpc>
            </a:pPr>
            <a:r>
              <a:rPr lang="en-US" altLang="en-US" sz="1800"/>
              <a:t>		•	Events Review Committee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35">
            <a:extLst>
              <a:ext uri="{FF2B5EF4-FFF2-40B4-BE49-F238E27FC236}">
                <a16:creationId xmlns:a16="http://schemas.microsoft.com/office/drawing/2014/main" id="{FDB399BD-B109-4489-91A2-142DC5C9C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922338"/>
            <a:ext cx="482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Times" panose="02020603050405020304" pitchFamily="18" charset="0"/>
              <a:buNone/>
            </a:pPr>
            <a:r>
              <a:rPr lang="en-US" altLang="en-US" sz="2000"/>
              <a:t> </a:t>
            </a:r>
            <a:endParaRPr lang="en-US" altLang="en-US" sz="1200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  <p:sp>
        <p:nvSpPr>
          <p:cNvPr id="8194" name="Rectangle 36">
            <a:extLst>
              <a:ext uri="{FF2B5EF4-FFF2-40B4-BE49-F238E27FC236}">
                <a16:creationId xmlns:a16="http://schemas.microsoft.com/office/drawing/2014/main" id="{6F7E74E3-2BFC-4041-8F92-BB4533F5C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2575"/>
            <a:ext cx="685800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en-US" altLang="en-US" sz="2800">
              <a:solidFill>
                <a:schemeClr val="accent1"/>
              </a:solidFill>
            </a:endParaRPr>
          </a:p>
          <a:p>
            <a:pPr algn="ctr"/>
            <a:r>
              <a:rPr lang="en-US" altLang="en-US" sz="2800">
                <a:solidFill>
                  <a:schemeClr val="accent1"/>
                </a:solidFill>
              </a:rPr>
              <a:t>Status of 2016 I</a:t>
            </a:r>
            <a:r>
              <a:rPr lang="en-US" altLang="en-US" sz="2400">
                <a:solidFill>
                  <a:schemeClr val="accent1"/>
                </a:solidFill>
              </a:rPr>
              <a:t>nvestigations</a:t>
            </a:r>
            <a:endParaRPr lang="en-US" altLang="en-US" sz="1900">
              <a:solidFill>
                <a:schemeClr val="accent1"/>
              </a:solidFill>
            </a:endParaRPr>
          </a:p>
        </p:txBody>
      </p:sp>
      <p:grpSp>
        <p:nvGrpSpPr>
          <p:cNvPr id="8195" name="Group 42">
            <a:extLst>
              <a:ext uri="{FF2B5EF4-FFF2-40B4-BE49-F238E27FC236}">
                <a16:creationId xmlns:a16="http://schemas.microsoft.com/office/drawing/2014/main" id="{F58794D1-E99B-4C37-8D09-96E7FA16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1860550"/>
            <a:ext cx="6858000" cy="1770063"/>
            <a:chOff x="0" y="1284"/>
            <a:chExt cx="4320" cy="1115"/>
          </a:xfrm>
        </p:grpSpPr>
        <p:sp>
          <p:nvSpPr>
            <p:cNvPr id="8197" name="Rectangle 38">
              <a:extLst>
                <a:ext uri="{FF2B5EF4-FFF2-40B4-BE49-F238E27FC236}">
                  <a16:creationId xmlns:a16="http://schemas.microsoft.com/office/drawing/2014/main" id="{F92BD88D-0313-461F-9C8E-37F85D4F68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" y="1528"/>
              <a:ext cx="4032" cy="8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1400">
                  <a:solidFill>
                    <a:schemeClr val="accent2"/>
                  </a:solidFill>
                </a:rPr>
                <a:t>	</a:t>
              </a:r>
              <a:r>
                <a:rPr lang="en-US" altLang="en-US" sz="1400">
                  <a:solidFill>
                    <a:schemeClr val="folHlink"/>
                  </a:solidFill>
                </a:rPr>
                <a:t>WFU	Col	JHU	Minn	NWU	UCLA	Total</a:t>
              </a:r>
              <a:endParaRPr lang="en-US" altLang="en-US" sz="1400">
                <a:solidFill>
                  <a:schemeClr val="accent2"/>
                </a:solidFill>
              </a:endParaRPr>
            </a:p>
            <a:p>
              <a:endParaRPr lang="en-US" altLang="en-US" sz="1400">
                <a:solidFill>
                  <a:schemeClr val="accent2"/>
                </a:solidFill>
              </a:endParaRPr>
            </a:p>
            <a:p>
              <a:r>
                <a:rPr lang="en-US" altLang="en-US" sz="1400">
                  <a:solidFill>
                    <a:schemeClr val="folHlink"/>
                  </a:solidFill>
                </a:rPr>
                <a:t>        No 2016 Fup	</a:t>
              </a:r>
              <a:r>
                <a:rPr lang="en-US" altLang="en-US" sz="1400"/>
                <a:t>116	119	0	0	10	40	28</a:t>
              </a:r>
              <a:r>
                <a:rPr lang="en-US" altLang="en-US" sz="1400">
                  <a:solidFill>
                    <a:srgbClr val="FFFFFF"/>
                  </a:solidFill>
                </a:rPr>
                <a:t>5</a:t>
              </a:r>
            </a:p>
            <a:p>
              <a:r>
                <a:rPr lang="en-US" altLang="en-US" sz="1400">
                  <a:solidFill>
                    <a:schemeClr val="folHlink"/>
                  </a:solidFill>
                </a:rPr>
                <a:t>        </a:t>
              </a:r>
            </a:p>
            <a:p>
              <a:r>
                <a:rPr lang="en-US" altLang="en-US" sz="1400">
                  <a:solidFill>
                    <a:schemeClr val="folHlink"/>
                  </a:solidFill>
                </a:rPr>
                <a:t>        No Investigation	</a:t>
              </a:r>
              <a:r>
                <a:rPr lang="en-US" altLang="en-US" sz="1400"/>
                <a:t> 74 	67	44	0	24	52	261</a:t>
              </a:r>
            </a:p>
            <a:p>
              <a:r>
                <a:rPr lang="en-US" altLang="en-US" sz="1400"/>
                <a:t>	</a:t>
              </a:r>
              <a:endParaRPr lang="en-US" altLang="en-US" sz="1400">
                <a:solidFill>
                  <a:schemeClr val="folHlink"/>
                </a:solidFill>
              </a:endParaRPr>
            </a:p>
          </p:txBody>
        </p:sp>
        <p:sp>
          <p:nvSpPr>
            <p:cNvPr id="8198" name="Rectangle 40">
              <a:extLst>
                <a:ext uri="{FF2B5EF4-FFF2-40B4-BE49-F238E27FC236}">
                  <a16:creationId xmlns:a16="http://schemas.microsoft.com/office/drawing/2014/main" id="{6A0B678F-F79E-42A8-BD16-E3038D620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284"/>
              <a:ext cx="4320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>
                  <a:solidFill>
                    <a:schemeClr val="accent1"/>
                  </a:solidFill>
                </a:rPr>
                <a:t>	</a:t>
              </a:r>
              <a:r>
                <a:rPr lang="en-US" altLang="en-US">
                  <a:solidFill>
                    <a:srgbClr val="FFFFFF"/>
                  </a:solidFill>
                </a:rPr>
                <a:t>Overdue by Center </a:t>
              </a:r>
              <a:r>
                <a:rPr lang="en-US" altLang="en-US" i="1">
                  <a:solidFill>
                    <a:srgbClr val="FFFFFF"/>
                  </a:solidFill>
                </a:rPr>
                <a:t>(n)</a:t>
              </a:r>
              <a:endParaRPr lang="en-US" altLang="en-US" sz="1900">
                <a:solidFill>
                  <a:srgbClr val="FFFFFF"/>
                </a:solidFill>
              </a:endParaRPr>
            </a:p>
          </p:txBody>
        </p:sp>
      </p:grpSp>
      <p:sp>
        <p:nvSpPr>
          <p:cNvPr id="8196" name="Text Box 41">
            <a:extLst>
              <a:ext uri="{FF2B5EF4-FFF2-40B4-BE49-F238E27FC236}">
                <a16:creationId xmlns:a16="http://schemas.microsoft.com/office/drawing/2014/main" id="{183AD137-976B-4A89-8D1D-06980243D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360738"/>
            <a:ext cx="5080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Times" panose="02020603050405020304" pitchFamily="18" charset="0"/>
              <a:buNone/>
            </a:pPr>
            <a:endParaRPr lang="en-US" altLang="en-US" sz="2000"/>
          </a:p>
          <a:p>
            <a:pPr>
              <a:buFont typeface="Times" panose="02020603050405020304" pitchFamily="18" charset="0"/>
              <a:buNone/>
            </a:pPr>
            <a:r>
              <a:rPr lang="en-US" altLang="en-US" sz="2000"/>
              <a:t>•	153 closed events pending MD review.  </a:t>
            </a:r>
            <a:endParaRPr lang="en-US" altLang="en-US" sz="1200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6">
            <a:extLst>
              <a:ext uri="{FF2B5EF4-FFF2-40B4-BE49-F238E27FC236}">
                <a16:creationId xmlns:a16="http://schemas.microsoft.com/office/drawing/2014/main" id="{8EB198B6-6360-41B1-AB28-1D34A9075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8775"/>
            <a:ext cx="68580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400">
                <a:solidFill>
                  <a:schemeClr val="accent1"/>
                </a:solidFill>
              </a:rPr>
              <a:t>Event Release for Analysis</a:t>
            </a:r>
            <a:endParaRPr lang="en-US" altLang="en-US" sz="1900">
              <a:solidFill>
                <a:schemeClr val="accent1"/>
              </a:solidFill>
            </a:endParaRPr>
          </a:p>
        </p:txBody>
      </p:sp>
      <p:sp>
        <p:nvSpPr>
          <p:cNvPr id="10242" name="Text Box 17">
            <a:extLst>
              <a:ext uri="{FF2B5EF4-FFF2-40B4-BE49-F238E27FC236}">
                <a16:creationId xmlns:a16="http://schemas.microsoft.com/office/drawing/2014/main" id="{E30B3153-C1D1-4C99-B64D-450C2B89C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50" y="1150938"/>
            <a:ext cx="5880100" cy="166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Times" panose="02020603050405020304" pitchFamily="18" charset="0"/>
              <a:buNone/>
            </a:pPr>
            <a:r>
              <a:rPr lang="en-US" altLang="en-US" sz="1800"/>
              <a:t>•	Events through calendar year 2015 release: September 2017.  Average follow-up = 12.3 y.</a:t>
            </a:r>
          </a:p>
          <a:p>
            <a:pPr>
              <a:buFont typeface="Times" panose="02020603050405020304" pitchFamily="18" charset="0"/>
              <a:buNone/>
            </a:pPr>
            <a:endParaRPr lang="en-US" altLang="en-US" sz="1800"/>
          </a:p>
          <a:p>
            <a:pPr>
              <a:buFont typeface="Times" panose="02020603050405020304" pitchFamily="18" charset="0"/>
              <a:buNone/>
            </a:pPr>
            <a:endParaRPr lang="en-US" altLang="en-US" sz="1800"/>
          </a:p>
          <a:p>
            <a:pPr>
              <a:buFont typeface="Times" panose="02020603050405020304" pitchFamily="18" charset="0"/>
              <a:buNone/>
            </a:pPr>
            <a:r>
              <a:rPr lang="en-US" altLang="en-US" sz="1800"/>
              <a:t>•	Next release Fall 2018 (calendar year 2016)</a:t>
            </a:r>
          </a:p>
          <a:p>
            <a:pPr>
              <a:buFont typeface="Times" panose="02020603050405020304" pitchFamily="18" charset="0"/>
              <a:buNone/>
            </a:pPr>
            <a:endParaRPr lang="en-US" altLang="en-US" sz="1200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40">
            <a:extLst>
              <a:ext uri="{FF2B5EF4-FFF2-40B4-BE49-F238E27FC236}">
                <a16:creationId xmlns:a16="http://schemas.microsoft.com/office/drawing/2014/main" id="{4201BAB0-A1EC-42B8-9B82-AF3D5A7FC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5100"/>
            <a:ext cx="68580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6921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6921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6921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6921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6921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400">
                <a:solidFill>
                  <a:schemeClr val="accent1"/>
                </a:solidFill>
              </a:rPr>
              <a:t>Definition of Combination Endpoints</a:t>
            </a:r>
            <a:endParaRPr lang="en-US" altLang="en-US" sz="2300" b="1">
              <a:solidFill>
                <a:schemeClr val="tx2"/>
              </a:solidFill>
            </a:endParaRPr>
          </a:p>
        </p:txBody>
      </p:sp>
      <p:graphicFrame>
        <p:nvGraphicFramePr>
          <p:cNvPr id="8259" name="Group 67">
            <a:extLst>
              <a:ext uri="{FF2B5EF4-FFF2-40B4-BE49-F238E27FC236}">
                <a16:creationId xmlns:a16="http://schemas.microsoft.com/office/drawing/2014/main" id="{E2982E4B-2A61-4581-9241-DCDE141876BC}"/>
              </a:ext>
            </a:extLst>
          </p:cNvPr>
          <p:cNvGraphicFramePr>
            <a:graphicFrameLocks noGrp="1"/>
          </p:cNvGraphicFramePr>
          <p:nvPr/>
        </p:nvGraphicFramePr>
        <p:xfrm>
          <a:off x="419100" y="952500"/>
          <a:ext cx="6083300" cy="2274888"/>
        </p:xfrm>
        <a:graphic>
          <a:graphicData uri="http://schemas.openxmlformats.org/drawingml/2006/table">
            <a:tbl>
              <a:tblPr/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853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1" charset="0"/>
                      </a:endParaRPr>
                    </a:p>
                  </a:txBody>
                  <a:tcPr marT="45734" marB="4573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Helvetica" pitchFamily="1" charset="0"/>
                        </a:rPr>
                        <a:t>MI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Helvetica" pitchFamily="1" charset="0"/>
                        </a:rPr>
                        <a:t>Angina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Helvetica" pitchFamily="1" charset="0"/>
                        </a:rPr>
                        <a:t>Resusc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Helvetica" pitchFamily="1" charset="0"/>
                        </a:rPr>
                        <a:t> Cardiac Arrest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Helvetica" pitchFamily="1" charset="0"/>
                        </a:rPr>
                        <a:t>Stroke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Helvetica" pitchFamily="1" charset="0"/>
                        </a:rPr>
                        <a:t>CHD Death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Helvetica" pitchFamily="1" charset="0"/>
                        </a:rPr>
                        <a:t>Stroke Death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Helvetica" pitchFamily="1" charset="0"/>
                        </a:rPr>
                        <a:t>Other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Helvetica" pitchFamily="1" charset="0"/>
                        </a:rPr>
                        <a:t>Athero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Helvetica" pitchFamily="1" charset="0"/>
                        </a:rPr>
                        <a:t> Death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Helvetica" pitchFamily="1" charset="0"/>
                        </a:rPr>
                        <a:t>Other CVD Death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9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Helvetica" pitchFamily="1" charset="0"/>
                        </a:rPr>
                        <a:t>CHD Hard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1" charset="0"/>
                      </a:endParaRP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1" charset="0"/>
                      </a:endParaRP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1" charset="0"/>
                      </a:endParaRP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1" charset="0"/>
                      </a:endParaRP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1" charset="0"/>
                      </a:endParaRP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7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AFD00"/>
                          </a:solidFill>
                          <a:effectLst/>
                          <a:latin typeface="Helvetica" pitchFamily="1" charset="0"/>
                        </a:rPr>
                        <a:t>CHD All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  <a:r>
                        <a:rPr kumimoji="0" lang="en-US" sz="12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*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1" charset="0"/>
                      </a:endParaRP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1" charset="0"/>
                      </a:endParaRP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1" charset="0"/>
                      </a:endParaRP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1" charset="0"/>
                      </a:endParaRP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7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AFD00"/>
                          </a:solidFill>
                          <a:effectLst/>
                          <a:latin typeface="Helvetica" pitchFamily="1" charset="0"/>
                        </a:rPr>
                        <a:t>CVD Hard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1" charset="0"/>
                      </a:endParaRP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1" charset="0"/>
                      </a:endParaRP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1" charset="0"/>
                      </a:endParaRP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0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AFD00"/>
                          </a:solidFill>
                          <a:effectLst/>
                          <a:latin typeface="Helvetica" pitchFamily="1" charset="0"/>
                        </a:rPr>
                        <a:t>CVD All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  <a:r>
                        <a:rPr kumimoji="0" lang="en-US" sz="12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*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1" charset="0"/>
                        </a:rPr>
                        <a:t>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352" name="Text Box 103">
            <a:extLst>
              <a:ext uri="{FF2B5EF4-FFF2-40B4-BE49-F238E27FC236}">
                <a16:creationId xmlns:a16="http://schemas.microsoft.com/office/drawing/2014/main" id="{DD2CDBDF-F78D-4A28-8F41-B2D61D68E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3405188"/>
            <a:ext cx="63642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 baseline="30000"/>
              <a:t>*</a:t>
            </a:r>
            <a:r>
              <a:rPr lang="en-US" altLang="en-US" sz="1200"/>
              <a:t> If angina was classified as probably rather than definite, it is included in CHD All </a:t>
            </a:r>
          </a:p>
          <a:p>
            <a:r>
              <a:rPr lang="en-US" altLang="en-US" sz="1200"/>
              <a:t>  and CVD All only if coronary revascularization was performed at the same time or </a:t>
            </a:r>
          </a:p>
          <a:p>
            <a:r>
              <a:rPr lang="en-US" altLang="en-US" sz="1200"/>
              <a:t>  afterwards.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pic>
        <p:nvPicPr>
          <p:cNvPr id="12353" name="Picture 104" descr="logocolor">
            <a:extLst>
              <a:ext uri="{FF2B5EF4-FFF2-40B4-BE49-F238E27FC236}">
                <a16:creationId xmlns:a16="http://schemas.microsoft.com/office/drawing/2014/main" id="{BD42AC79-144E-4194-8FD2-3CEAD7282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775" y="3803650"/>
            <a:ext cx="10001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54">
            <a:extLst>
              <a:ext uri="{FF2B5EF4-FFF2-40B4-BE49-F238E27FC236}">
                <a16:creationId xmlns:a16="http://schemas.microsoft.com/office/drawing/2014/main" id="{92166C4E-35C4-4126-A6E0-DF432511B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0375"/>
            <a:ext cx="6858000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200">
                <a:solidFill>
                  <a:schemeClr val="accent1"/>
                </a:solidFill>
              </a:rPr>
              <a:t>Classified Events (person-based)</a:t>
            </a:r>
            <a:endParaRPr lang="en-US" altLang="en-US" sz="1900">
              <a:solidFill>
                <a:schemeClr val="accent1"/>
              </a:solidFill>
            </a:endParaRPr>
          </a:p>
        </p:txBody>
      </p:sp>
      <p:sp>
        <p:nvSpPr>
          <p:cNvPr id="14338" name="Text Box 756">
            <a:extLst>
              <a:ext uri="{FF2B5EF4-FFF2-40B4-BE49-F238E27FC236}">
                <a16:creationId xmlns:a16="http://schemas.microsoft.com/office/drawing/2014/main" id="{7877CD16-C7B4-457F-A3B5-4BCAE250A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675" y="1079500"/>
            <a:ext cx="6210300" cy="241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F95AB7"/>
                </a:solidFill>
              </a:rPr>
              <a:t>	Total	Released	Rate* per</a:t>
            </a:r>
          </a:p>
          <a:p>
            <a:r>
              <a:rPr lang="en-US" altLang="en-US">
                <a:solidFill>
                  <a:srgbClr val="F95AB7"/>
                </a:solidFill>
              </a:rPr>
              <a:t>	</a:t>
            </a:r>
            <a:r>
              <a:rPr lang="en-US" altLang="en-US" i="1">
                <a:solidFill>
                  <a:srgbClr val="F95AB7"/>
                </a:solidFill>
              </a:rPr>
              <a:t>n</a:t>
            </a:r>
            <a:r>
              <a:rPr lang="en-US" altLang="en-US">
                <a:solidFill>
                  <a:srgbClr val="F95AB7"/>
                </a:solidFill>
              </a:rPr>
              <a:t>	</a:t>
            </a:r>
            <a:r>
              <a:rPr lang="en-US" altLang="en-US" i="1">
                <a:solidFill>
                  <a:srgbClr val="F95AB7"/>
                </a:solidFill>
              </a:rPr>
              <a:t>n</a:t>
            </a:r>
            <a:r>
              <a:rPr lang="en-US" altLang="en-US">
                <a:solidFill>
                  <a:srgbClr val="F95AB7"/>
                </a:solidFill>
              </a:rPr>
              <a:t>	10</a:t>
            </a:r>
            <a:r>
              <a:rPr lang="en-US" altLang="en-US" baseline="30000">
                <a:solidFill>
                  <a:srgbClr val="F95AB7"/>
                </a:solidFill>
              </a:rPr>
              <a:t>4</a:t>
            </a:r>
            <a:r>
              <a:rPr lang="en-US" altLang="en-US">
                <a:solidFill>
                  <a:srgbClr val="F95AB7"/>
                </a:solidFill>
              </a:rPr>
              <a:t> PY</a:t>
            </a:r>
          </a:p>
          <a:p>
            <a:pPr>
              <a:lnSpc>
                <a:spcPct val="150000"/>
              </a:lnSpc>
            </a:pPr>
            <a:r>
              <a:rPr lang="en-US" altLang="en-US"/>
              <a:t>Hard CHD (MI, RCA, CHD death)	446	431	41-62</a:t>
            </a:r>
          </a:p>
          <a:p>
            <a:endParaRPr lang="en-US" altLang="en-US"/>
          </a:p>
          <a:p>
            <a:r>
              <a:rPr lang="en-US" altLang="en-US"/>
              <a:t>All CHD (Hard CHD plus angina)	646	631	67-91</a:t>
            </a:r>
          </a:p>
          <a:p>
            <a:endParaRPr lang="en-US" altLang="en-US"/>
          </a:p>
          <a:p>
            <a:r>
              <a:rPr lang="en-US" altLang="en-US"/>
              <a:t>Hard CVD (Hard CHD plus stroke)	694	679	62-103</a:t>
            </a:r>
          </a:p>
          <a:p>
            <a:endParaRPr lang="en-US" altLang="en-US"/>
          </a:p>
          <a:p>
            <a:r>
              <a:rPr lang="en-US" altLang="en-US"/>
              <a:t>All CVD (without HF)	959	941	94-139</a:t>
            </a:r>
            <a:endParaRPr lang="en-US" altLang="en-US" sz="2400"/>
          </a:p>
        </p:txBody>
      </p:sp>
      <p:sp>
        <p:nvSpPr>
          <p:cNvPr id="14339" name="Text Box 757">
            <a:extLst>
              <a:ext uri="{FF2B5EF4-FFF2-40B4-BE49-F238E27FC236}">
                <a16:creationId xmlns:a16="http://schemas.microsoft.com/office/drawing/2014/main" id="{5FDA706B-B202-484E-9229-726B0053D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3924300"/>
            <a:ext cx="59055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1400"/>
              <a:t>* High at WF, lowest at NW (All CHD=JHU), other centers comparable</a:t>
            </a:r>
            <a:endParaRPr lang="en-US" altLang="en-US"/>
          </a:p>
        </p:txBody>
      </p:sp>
      <p:sp>
        <p:nvSpPr>
          <p:cNvPr id="14340" name="Rectangle 5">
            <a:extLst>
              <a:ext uri="{FF2B5EF4-FFF2-40B4-BE49-F238E27FC236}">
                <a16:creationId xmlns:a16="http://schemas.microsoft.com/office/drawing/2014/main" id="{5AAA88C1-811E-44B7-84CA-E72D39C99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3922713"/>
            <a:ext cx="2413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8CAE432C-674C-4A0D-BFF0-5BAD73256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1775"/>
            <a:ext cx="6858000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200">
                <a:solidFill>
                  <a:schemeClr val="accent1"/>
                </a:solidFill>
              </a:rPr>
              <a:t>Classified Events (person-based)</a:t>
            </a:r>
            <a:endParaRPr lang="en-US" altLang="en-US" sz="1900">
              <a:solidFill>
                <a:schemeClr val="accent1"/>
              </a:solidFill>
            </a:endParaRPr>
          </a:p>
        </p:txBody>
      </p:sp>
      <p:sp>
        <p:nvSpPr>
          <p:cNvPr id="16386" name="Text Box 3">
            <a:extLst>
              <a:ext uri="{FF2B5EF4-FFF2-40B4-BE49-F238E27FC236}">
                <a16:creationId xmlns:a16="http://schemas.microsoft.com/office/drawing/2014/main" id="{7E9178CB-351C-4E85-9858-BDD042D31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711200"/>
            <a:ext cx="5791200" cy="347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>
                <a:solidFill>
                  <a:srgbClr val="F95AB7"/>
                </a:solidFill>
              </a:rPr>
              <a:t>	Total	Released</a:t>
            </a:r>
          </a:p>
          <a:p>
            <a:r>
              <a:rPr lang="en-US" altLang="en-US" sz="1800">
                <a:solidFill>
                  <a:srgbClr val="F95AB7"/>
                </a:solidFill>
              </a:rPr>
              <a:t>	</a:t>
            </a:r>
            <a:r>
              <a:rPr lang="en-US" altLang="en-US" sz="1800" i="1">
                <a:solidFill>
                  <a:srgbClr val="F95AB7"/>
                </a:solidFill>
              </a:rPr>
              <a:t>n	n</a:t>
            </a:r>
            <a:endParaRPr lang="en-US" altLang="en-US" sz="1800">
              <a:solidFill>
                <a:srgbClr val="F95AB7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en-US" sz="1800"/>
              <a:t>MI	307	300</a:t>
            </a:r>
          </a:p>
          <a:p>
            <a:pPr>
              <a:lnSpc>
                <a:spcPct val="150000"/>
              </a:lnSpc>
            </a:pPr>
            <a:r>
              <a:rPr lang="en-US" altLang="en-US" sz="1800"/>
              <a:t>Angina	344	339</a:t>
            </a:r>
          </a:p>
          <a:p>
            <a:pPr>
              <a:lnSpc>
                <a:spcPct val="150000"/>
              </a:lnSpc>
            </a:pPr>
            <a:r>
              <a:rPr lang="en-US" altLang="en-US" sz="1800"/>
              <a:t>(Coronary revasc)	407	400	</a:t>
            </a:r>
          </a:p>
          <a:p>
            <a:pPr>
              <a:lnSpc>
                <a:spcPct val="150000"/>
              </a:lnSpc>
            </a:pPr>
            <a:r>
              <a:rPr lang="en-US" altLang="en-US" sz="1800"/>
              <a:t>CHF	344	331</a:t>
            </a:r>
          </a:p>
          <a:p>
            <a:pPr>
              <a:lnSpc>
                <a:spcPct val="150000"/>
              </a:lnSpc>
            </a:pPr>
            <a:r>
              <a:rPr lang="en-US" altLang="en-US" sz="1800"/>
              <a:t>Stroke	287	286</a:t>
            </a:r>
          </a:p>
          <a:p>
            <a:pPr>
              <a:lnSpc>
                <a:spcPct val="150000"/>
              </a:lnSpc>
            </a:pPr>
            <a:r>
              <a:rPr lang="en-US" altLang="en-US" sz="1800"/>
              <a:t>PVD (outside of MESA)	117	117</a:t>
            </a:r>
          </a:p>
          <a:p>
            <a:pPr>
              <a:lnSpc>
                <a:spcPct val="150000"/>
              </a:lnSpc>
            </a:pPr>
            <a:r>
              <a:rPr lang="en-US" altLang="en-US" sz="1800"/>
              <a:t>Total deaths	1456	1233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E875E008-CACE-47F7-AA15-49433E13F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8775"/>
            <a:ext cx="68580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000">
                <a:solidFill>
                  <a:schemeClr val="accent1"/>
                </a:solidFill>
              </a:rPr>
              <a:t>Operational Challenges</a:t>
            </a:r>
            <a:endParaRPr lang="en-US" altLang="en-US" sz="1900">
              <a:solidFill>
                <a:schemeClr val="accent1"/>
              </a:solidFill>
            </a:endParaRPr>
          </a:p>
        </p:txBody>
      </p:sp>
      <p:sp>
        <p:nvSpPr>
          <p:cNvPr id="17411" name="Text Box 4">
            <a:extLst>
              <a:ext uri="{FF2B5EF4-FFF2-40B4-BE49-F238E27FC236}">
                <a16:creationId xmlns:a16="http://schemas.microsoft.com/office/drawing/2014/main" id="{DD74F34D-055E-4FA8-A6AF-61E95CFC7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" y="1011238"/>
            <a:ext cx="6153150" cy="15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800"/>
              <a:t> Catching-up follow-up calls and investigations for 2016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800"/>
              <a:t> Continuing to gain access to records and obtaining/   sending appropriate materials to Central Abstractor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800"/>
              <a:t> Incorporating CMS data—how/when?</a:t>
            </a:r>
            <a:r>
              <a:rPr lang="en-US" altLang="en-US" sz="1200"/>
              <a:t> </a:t>
            </a:r>
            <a:endParaRPr lang="en-US" altLang="en-US" sz="1200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63DE8"/>
      </a:dk2>
      <a:lt2>
        <a:srgbClr val="A2FFA3"/>
      </a:lt2>
      <a:accent1>
        <a:srgbClr val="FAFD00"/>
      </a:accent1>
      <a:accent2>
        <a:srgbClr val="F95AB7"/>
      </a:accent2>
      <a:accent3>
        <a:srgbClr val="AAAFF2"/>
      </a:accent3>
      <a:accent4>
        <a:srgbClr val="DADADA"/>
      </a:accent4>
      <a:accent5>
        <a:srgbClr val="FCFEAA"/>
      </a:accent5>
      <a:accent6>
        <a:srgbClr val="E251A6"/>
      </a:accent6>
      <a:hlink>
        <a:srgbClr val="00DFCA"/>
      </a:hlink>
      <a:folHlink>
        <a:srgbClr val="FAFD00"/>
      </a:folHlink>
    </a:clrScheme>
    <a:fontScheme name="Microsoft Office 98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124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5865</TotalTime>
  <Pages>29</Pages>
  <Words>207</Words>
  <Application>Microsoft Office PowerPoint</Application>
  <PresentationFormat>Custom</PresentationFormat>
  <Paragraphs>110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Microsoft Office 98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Division of Epidemiology</dc:creator>
  <cp:lastModifiedBy>Aaron Folsom</cp:lastModifiedBy>
  <cp:revision>1199</cp:revision>
  <cp:lastPrinted>2009-02-25T18:00:47Z</cp:lastPrinted>
  <dcterms:created xsi:type="dcterms:W3CDTF">1998-03-30T12:23:32Z</dcterms:created>
  <dcterms:modified xsi:type="dcterms:W3CDTF">2018-03-28T12:16:27Z</dcterms:modified>
</cp:coreProperties>
</file>