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69" r:id="rId4"/>
    <p:sldId id="277" r:id="rId5"/>
    <p:sldId id="278" r:id="rId6"/>
    <p:sldId id="272" r:id="rId7"/>
    <p:sldId id="280" r:id="rId8"/>
    <p:sldId id="282" r:id="rId9"/>
    <p:sldId id="264" r:id="rId10"/>
    <p:sldId id="259" r:id="rId11"/>
    <p:sldId id="260" r:id="rId12"/>
    <p:sldId id="279" r:id="rId13"/>
    <p:sldId id="261" r:id="rId14"/>
    <p:sldId id="262" r:id="rId15"/>
    <p:sldId id="271" r:id="rId16"/>
    <p:sldId id="281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408" autoAdjust="0"/>
  </p:normalViewPr>
  <p:slideViewPr>
    <p:cSldViewPr>
      <p:cViewPr varScale="1">
        <p:scale>
          <a:sx n="73" d="100"/>
          <a:sy n="73" d="100"/>
        </p:scale>
        <p:origin x="-24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ertoni\Dropbox\MESA2016%20Steering\sixmin%20age%20graph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ertoni\Dropbox\MESA2016%20Steering\sixmin%20age%20graph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Six Minute Walk Distance (Meters) by Age at Exam 6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25th Percentile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60.0</c:v>
                </c:pt>
                <c:pt idx="1">
                  <c:v>61.0</c:v>
                </c:pt>
                <c:pt idx="2">
                  <c:v>62.0</c:v>
                </c:pt>
                <c:pt idx="3">
                  <c:v>63.0</c:v>
                </c:pt>
                <c:pt idx="4">
                  <c:v>64.0</c:v>
                </c:pt>
                <c:pt idx="5">
                  <c:v>65.0</c:v>
                </c:pt>
                <c:pt idx="6">
                  <c:v>66.0</c:v>
                </c:pt>
                <c:pt idx="7">
                  <c:v>67.0</c:v>
                </c:pt>
                <c:pt idx="8">
                  <c:v>68.0</c:v>
                </c:pt>
                <c:pt idx="9">
                  <c:v>69.0</c:v>
                </c:pt>
                <c:pt idx="10">
                  <c:v>70.0</c:v>
                </c:pt>
                <c:pt idx="11">
                  <c:v>71.0</c:v>
                </c:pt>
                <c:pt idx="12">
                  <c:v>72.0</c:v>
                </c:pt>
                <c:pt idx="13">
                  <c:v>73.0</c:v>
                </c:pt>
                <c:pt idx="14">
                  <c:v>74.0</c:v>
                </c:pt>
                <c:pt idx="15">
                  <c:v>75.0</c:v>
                </c:pt>
                <c:pt idx="16">
                  <c:v>76.0</c:v>
                </c:pt>
                <c:pt idx="17">
                  <c:v>77.0</c:v>
                </c:pt>
                <c:pt idx="18">
                  <c:v>78.0</c:v>
                </c:pt>
                <c:pt idx="19">
                  <c:v>79.0</c:v>
                </c:pt>
                <c:pt idx="20">
                  <c:v>80.0</c:v>
                </c:pt>
                <c:pt idx="21">
                  <c:v>81.0</c:v>
                </c:pt>
                <c:pt idx="22">
                  <c:v>82.0</c:v>
                </c:pt>
                <c:pt idx="23">
                  <c:v>83.0</c:v>
                </c:pt>
                <c:pt idx="24">
                  <c:v>84.0</c:v>
                </c:pt>
                <c:pt idx="25">
                  <c:v>85.0</c:v>
                </c:pt>
                <c:pt idx="26">
                  <c:v>86.0</c:v>
                </c:pt>
                <c:pt idx="27">
                  <c:v>87.0</c:v>
                </c:pt>
                <c:pt idx="28">
                  <c:v>88.0</c:v>
                </c:pt>
                <c:pt idx="29">
                  <c:v>89.0</c:v>
                </c:pt>
                <c:pt idx="30">
                  <c:v>90.0</c:v>
                </c:pt>
                <c:pt idx="31">
                  <c:v>91.0</c:v>
                </c:pt>
                <c:pt idx="32">
                  <c:v>92.0</c:v>
                </c:pt>
                <c:pt idx="33">
                  <c:v>93.0</c:v>
                </c:pt>
                <c:pt idx="34">
                  <c:v>94.0</c:v>
                </c:pt>
                <c:pt idx="35">
                  <c:v>95.0</c:v>
                </c:pt>
              </c:numCache>
            </c:numRef>
          </c:xVal>
          <c:yVal>
            <c:numRef>
              <c:f>Sheet1!$B$2:$B$37</c:f>
              <c:numCache>
                <c:formatCode>General</c:formatCode>
                <c:ptCount val="36"/>
                <c:pt idx="0">
                  <c:v>418.0</c:v>
                </c:pt>
                <c:pt idx="1">
                  <c:v>401.0</c:v>
                </c:pt>
                <c:pt idx="2">
                  <c:v>398.0</c:v>
                </c:pt>
                <c:pt idx="3">
                  <c:v>380.0</c:v>
                </c:pt>
                <c:pt idx="4">
                  <c:v>400.0</c:v>
                </c:pt>
                <c:pt idx="5">
                  <c:v>384.0</c:v>
                </c:pt>
                <c:pt idx="6">
                  <c:v>374.0</c:v>
                </c:pt>
                <c:pt idx="7">
                  <c:v>400.0</c:v>
                </c:pt>
                <c:pt idx="8">
                  <c:v>374.0</c:v>
                </c:pt>
                <c:pt idx="9">
                  <c:v>364.0</c:v>
                </c:pt>
                <c:pt idx="10">
                  <c:v>388.0</c:v>
                </c:pt>
                <c:pt idx="11">
                  <c:v>348.0</c:v>
                </c:pt>
                <c:pt idx="12">
                  <c:v>356.0</c:v>
                </c:pt>
                <c:pt idx="13">
                  <c:v>360.0</c:v>
                </c:pt>
                <c:pt idx="14">
                  <c:v>340.0</c:v>
                </c:pt>
                <c:pt idx="15">
                  <c:v>358.0</c:v>
                </c:pt>
                <c:pt idx="16">
                  <c:v>318.0</c:v>
                </c:pt>
                <c:pt idx="17">
                  <c:v>338.0</c:v>
                </c:pt>
                <c:pt idx="18">
                  <c:v>322.0</c:v>
                </c:pt>
                <c:pt idx="19">
                  <c:v>330.0</c:v>
                </c:pt>
                <c:pt idx="20">
                  <c:v>328.0</c:v>
                </c:pt>
                <c:pt idx="21">
                  <c:v>312.0</c:v>
                </c:pt>
                <c:pt idx="22">
                  <c:v>302.0</c:v>
                </c:pt>
                <c:pt idx="23">
                  <c:v>316.0</c:v>
                </c:pt>
                <c:pt idx="24">
                  <c:v>308.0</c:v>
                </c:pt>
                <c:pt idx="25">
                  <c:v>290.0</c:v>
                </c:pt>
                <c:pt idx="26">
                  <c:v>322.0</c:v>
                </c:pt>
                <c:pt idx="27">
                  <c:v>246.0</c:v>
                </c:pt>
                <c:pt idx="28">
                  <c:v>287.0</c:v>
                </c:pt>
                <c:pt idx="29">
                  <c:v>284.0</c:v>
                </c:pt>
                <c:pt idx="30">
                  <c:v>260.0</c:v>
                </c:pt>
                <c:pt idx="31">
                  <c:v>240.0</c:v>
                </c:pt>
                <c:pt idx="32">
                  <c:v>190.0</c:v>
                </c:pt>
                <c:pt idx="33">
                  <c:v>230.0</c:v>
                </c:pt>
                <c:pt idx="34">
                  <c:v>260.0</c:v>
                </c:pt>
                <c:pt idx="35">
                  <c:v>208.0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37A-4ED0-814E-1A24F56DED7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Median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60.0</c:v>
                </c:pt>
                <c:pt idx="1">
                  <c:v>61.0</c:v>
                </c:pt>
                <c:pt idx="2">
                  <c:v>62.0</c:v>
                </c:pt>
                <c:pt idx="3">
                  <c:v>63.0</c:v>
                </c:pt>
                <c:pt idx="4">
                  <c:v>64.0</c:v>
                </c:pt>
                <c:pt idx="5">
                  <c:v>65.0</c:v>
                </c:pt>
                <c:pt idx="6">
                  <c:v>66.0</c:v>
                </c:pt>
                <c:pt idx="7">
                  <c:v>67.0</c:v>
                </c:pt>
                <c:pt idx="8">
                  <c:v>68.0</c:v>
                </c:pt>
                <c:pt idx="9">
                  <c:v>69.0</c:v>
                </c:pt>
                <c:pt idx="10">
                  <c:v>70.0</c:v>
                </c:pt>
                <c:pt idx="11">
                  <c:v>71.0</c:v>
                </c:pt>
                <c:pt idx="12">
                  <c:v>72.0</c:v>
                </c:pt>
                <c:pt idx="13">
                  <c:v>73.0</c:v>
                </c:pt>
                <c:pt idx="14">
                  <c:v>74.0</c:v>
                </c:pt>
                <c:pt idx="15">
                  <c:v>75.0</c:v>
                </c:pt>
                <c:pt idx="16">
                  <c:v>76.0</c:v>
                </c:pt>
                <c:pt idx="17">
                  <c:v>77.0</c:v>
                </c:pt>
                <c:pt idx="18">
                  <c:v>78.0</c:v>
                </c:pt>
                <c:pt idx="19">
                  <c:v>79.0</c:v>
                </c:pt>
                <c:pt idx="20">
                  <c:v>80.0</c:v>
                </c:pt>
                <c:pt idx="21">
                  <c:v>81.0</c:v>
                </c:pt>
                <c:pt idx="22">
                  <c:v>82.0</c:v>
                </c:pt>
                <c:pt idx="23">
                  <c:v>83.0</c:v>
                </c:pt>
                <c:pt idx="24">
                  <c:v>84.0</c:v>
                </c:pt>
                <c:pt idx="25">
                  <c:v>85.0</c:v>
                </c:pt>
                <c:pt idx="26">
                  <c:v>86.0</c:v>
                </c:pt>
                <c:pt idx="27">
                  <c:v>87.0</c:v>
                </c:pt>
                <c:pt idx="28">
                  <c:v>88.0</c:v>
                </c:pt>
                <c:pt idx="29">
                  <c:v>89.0</c:v>
                </c:pt>
                <c:pt idx="30">
                  <c:v>90.0</c:v>
                </c:pt>
                <c:pt idx="31">
                  <c:v>91.0</c:v>
                </c:pt>
                <c:pt idx="32">
                  <c:v>92.0</c:v>
                </c:pt>
                <c:pt idx="33">
                  <c:v>93.0</c:v>
                </c:pt>
                <c:pt idx="34">
                  <c:v>94.0</c:v>
                </c:pt>
                <c:pt idx="35">
                  <c:v>95.0</c:v>
                </c:pt>
              </c:numCache>
            </c:numRef>
          </c:xVal>
          <c:yVal>
            <c:numRef>
              <c:f>Sheet1!$C$2:$C$37</c:f>
              <c:numCache>
                <c:formatCode>General</c:formatCode>
                <c:ptCount val="36"/>
                <c:pt idx="0">
                  <c:v>464.0</c:v>
                </c:pt>
                <c:pt idx="1">
                  <c:v>451.0</c:v>
                </c:pt>
                <c:pt idx="2">
                  <c:v>452.0</c:v>
                </c:pt>
                <c:pt idx="3">
                  <c:v>441.0</c:v>
                </c:pt>
                <c:pt idx="4">
                  <c:v>460.0</c:v>
                </c:pt>
                <c:pt idx="5">
                  <c:v>456.0</c:v>
                </c:pt>
                <c:pt idx="6">
                  <c:v>440.0</c:v>
                </c:pt>
                <c:pt idx="7">
                  <c:v>455.0</c:v>
                </c:pt>
                <c:pt idx="8">
                  <c:v>452.0</c:v>
                </c:pt>
                <c:pt idx="9">
                  <c:v>432.0</c:v>
                </c:pt>
                <c:pt idx="10">
                  <c:v>440.0</c:v>
                </c:pt>
                <c:pt idx="11">
                  <c:v>400.0</c:v>
                </c:pt>
                <c:pt idx="12">
                  <c:v>410.0</c:v>
                </c:pt>
                <c:pt idx="13">
                  <c:v>417.0</c:v>
                </c:pt>
                <c:pt idx="14">
                  <c:v>398.0</c:v>
                </c:pt>
                <c:pt idx="15">
                  <c:v>406.0</c:v>
                </c:pt>
                <c:pt idx="16">
                  <c:v>396.0</c:v>
                </c:pt>
                <c:pt idx="17">
                  <c:v>392.0</c:v>
                </c:pt>
                <c:pt idx="18">
                  <c:v>371.0</c:v>
                </c:pt>
                <c:pt idx="19">
                  <c:v>398.0</c:v>
                </c:pt>
                <c:pt idx="20">
                  <c:v>382.0</c:v>
                </c:pt>
                <c:pt idx="21">
                  <c:v>370.0</c:v>
                </c:pt>
                <c:pt idx="22">
                  <c:v>348.0</c:v>
                </c:pt>
                <c:pt idx="23">
                  <c:v>372.0</c:v>
                </c:pt>
                <c:pt idx="24">
                  <c:v>354.0</c:v>
                </c:pt>
                <c:pt idx="25">
                  <c:v>360.0</c:v>
                </c:pt>
                <c:pt idx="26">
                  <c:v>364.0</c:v>
                </c:pt>
                <c:pt idx="27">
                  <c:v>318.0</c:v>
                </c:pt>
                <c:pt idx="28">
                  <c:v>362.0</c:v>
                </c:pt>
                <c:pt idx="29">
                  <c:v>306.0</c:v>
                </c:pt>
                <c:pt idx="30">
                  <c:v>312.0</c:v>
                </c:pt>
                <c:pt idx="31">
                  <c:v>293.0</c:v>
                </c:pt>
                <c:pt idx="32">
                  <c:v>240.0</c:v>
                </c:pt>
                <c:pt idx="33">
                  <c:v>240.0</c:v>
                </c:pt>
                <c:pt idx="34">
                  <c:v>283.0</c:v>
                </c:pt>
                <c:pt idx="35">
                  <c:v>283.0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37A-4ED0-814E-1A24F56DED7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75th Percentile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Sheet1!$A$2:$A$37</c:f>
              <c:numCache>
                <c:formatCode>General</c:formatCode>
                <c:ptCount val="36"/>
                <c:pt idx="0">
                  <c:v>60.0</c:v>
                </c:pt>
                <c:pt idx="1">
                  <c:v>61.0</c:v>
                </c:pt>
                <c:pt idx="2">
                  <c:v>62.0</c:v>
                </c:pt>
                <c:pt idx="3">
                  <c:v>63.0</c:v>
                </c:pt>
                <c:pt idx="4">
                  <c:v>64.0</c:v>
                </c:pt>
                <c:pt idx="5">
                  <c:v>65.0</c:v>
                </c:pt>
                <c:pt idx="6">
                  <c:v>66.0</c:v>
                </c:pt>
                <c:pt idx="7">
                  <c:v>67.0</c:v>
                </c:pt>
                <c:pt idx="8">
                  <c:v>68.0</c:v>
                </c:pt>
                <c:pt idx="9">
                  <c:v>69.0</c:v>
                </c:pt>
                <c:pt idx="10">
                  <c:v>70.0</c:v>
                </c:pt>
                <c:pt idx="11">
                  <c:v>71.0</c:v>
                </c:pt>
                <c:pt idx="12">
                  <c:v>72.0</c:v>
                </c:pt>
                <c:pt idx="13">
                  <c:v>73.0</c:v>
                </c:pt>
                <c:pt idx="14">
                  <c:v>74.0</c:v>
                </c:pt>
                <c:pt idx="15">
                  <c:v>75.0</c:v>
                </c:pt>
                <c:pt idx="16">
                  <c:v>76.0</c:v>
                </c:pt>
                <c:pt idx="17">
                  <c:v>77.0</c:v>
                </c:pt>
                <c:pt idx="18">
                  <c:v>78.0</c:v>
                </c:pt>
                <c:pt idx="19">
                  <c:v>79.0</c:v>
                </c:pt>
                <c:pt idx="20">
                  <c:v>80.0</c:v>
                </c:pt>
                <c:pt idx="21">
                  <c:v>81.0</c:v>
                </c:pt>
                <c:pt idx="22">
                  <c:v>82.0</c:v>
                </c:pt>
                <c:pt idx="23">
                  <c:v>83.0</c:v>
                </c:pt>
                <c:pt idx="24">
                  <c:v>84.0</c:v>
                </c:pt>
                <c:pt idx="25">
                  <c:v>85.0</c:v>
                </c:pt>
                <c:pt idx="26">
                  <c:v>86.0</c:v>
                </c:pt>
                <c:pt idx="27">
                  <c:v>87.0</c:v>
                </c:pt>
                <c:pt idx="28">
                  <c:v>88.0</c:v>
                </c:pt>
                <c:pt idx="29">
                  <c:v>89.0</c:v>
                </c:pt>
                <c:pt idx="30">
                  <c:v>90.0</c:v>
                </c:pt>
                <c:pt idx="31">
                  <c:v>91.0</c:v>
                </c:pt>
                <c:pt idx="32">
                  <c:v>92.0</c:v>
                </c:pt>
                <c:pt idx="33">
                  <c:v>93.0</c:v>
                </c:pt>
                <c:pt idx="34">
                  <c:v>94.0</c:v>
                </c:pt>
                <c:pt idx="35">
                  <c:v>95.0</c:v>
                </c:pt>
              </c:numCache>
            </c:numRef>
          </c:xVal>
          <c:yVal>
            <c:numRef>
              <c:f>Sheet1!$D$2:$D$37</c:f>
              <c:numCache>
                <c:formatCode>General</c:formatCode>
                <c:ptCount val="36"/>
                <c:pt idx="0">
                  <c:v>574.0</c:v>
                </c:pt>
                <c:pt idx="1">
                  <c:v>502.0</c:v>
                </c:pt>
                <c:pt idx="2">
                  <c:v>510.0</c:v>
                </c:pt>
                <c:pt idx="3">
                  <c:v>482.0</c:v>
                </c:pt>
                <c:pt idx="4">
                  <c:v>504.0</c:v>
                </c:pt>
                <c:pt idx="5">
                  <c:v>496.0</c:v>
                </c:pt>
                <c:pt idx="6">
                  <c:v>490.0</c:v>
                </c:pt>
                <c:pt idx="7">
                  <c:v>512.0</c:v>
                </c:pt>
                <c:pt idx="8">
                  <c:v>506.0</c:v>
                </c:pt>
                <c:pt idx="9">
                  <c:v>500.0</c:v>
                </c:pt>
                <c:pt idx="10">
                  <c:v>500.0</c:v>
                </c:pt>
                <c:pt idx="11">
                  <c:v>480.0</c:v>
                </c:pt>
                <c:pt idx="12">
                  <c:v>474.0</c:v>
                </c:pt>
                <c:pt idx="13">
                  <c:v>465.0</c:v>
                </c:pt>
                <c:pt idx="14">
                  <c:v>472.0</c:v>
                </c:pt>
                <c:pt idx="15">
                  <c:v>462.0</c:v>
                </c:pt>
                <c:pt idx="16">
                  <c:v>438.0</c:v>
                </c:pt>
                <c:pt idx="17">
                  <c:v>448.0</c:v>
                </c:pt>
                <c:pt idx="18">
                  <c:v>433.0</c:v>
                </c:pt>
                <c:pt idx="19">
                  <c:v>452.0</c:v>
                </c:pt>
                <c:pt idx="20">
                  <c:v>424.0</c:v>
                </c:pt>
                <c:pt idx="21">
                  <c:v>440.0</c:v>
                </c:pt>
                <c:pt idx="22">
                  <c:v>414.0</c:v>
                </c:pt>
                <c:pt idx="23">
                  <c:v>420.0</c:v>
                </c:pt>
                <c:pt idx="24">
                  <c:v>400.0</c:v>
                </c:pt>
                <c:pt idx="25">
                  <c:v>428.0</c:v>
                </c:pt>
                <c:pt idx="26">
                  <c:v>410.0</c:v>
                </c:pt>
                <c:pt idx="27">
                  <c:v>372.0</c:v>
                </c:pt>
                <c:pt idx="28">
                  <c:v>437.0</c:v>
                </c:pt>
                <c:pt idx="29">
                  <c:v>360.0</c:v>
                </c:pt>
                <c:pt idx="30">
                  <c:v>334.0</c:v>
                </c:pt>
                <c:pt idx="31">
                  <c:v>406.0</c:v>
                </c:pt>
                <c:pt idx="32">
                  <c:v>280.0</c:v>
                </c:pt>
                <c:pt idx="33">
                  <c:v>332.0</c:v>
                </c:pt>
                <c:pt idx="34">
                  <c:v>306.0</c:v>
                </c:pt>
                <c:pt idx="35">
                  <c:v>342.0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37A-4ED0-814E-1A24F56DE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08613784"/>
        <c:axId val="1808620056"/>
      </c:scatterChart>
      <c:valAx>
        <c:axId val="1808613784"/>
        <c:scaling>
          <c:orientation val="minMax"/>
          <c:min val="55.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8620056"/>
        <c:crosses val="autoZero"/>
        <c:crossBetween val="midCat"/>
      </c:valAx>
      <c:valAx>
        <c:axId val="1808620056"/>
        <c:scaling>
          <c:orientation val="minMax"/>
          <c:min val="10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86137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Sheet2!$B$80</c:f>
              <c:strCache>
                <c:ptCount val="1"/>
                <c:pt idx="0">
                  <c:v>Unadjusted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Sheet2!$A$81:$A$85</c:f>
              <c:numCache>
                <c:formatCode>General</c:formatCode>
                <c:ptCount val="5"/>
                <c:pt idx="0">
                  <c:v>5.0</c:v>
                </c:pt>
                <c:pt idx="1">
                  <c:v>4.0</c:v>
                </c:pt>
                <c:pt idx="2">
                  <c:v>3.0</c:v>
                </c:pt>
                <c:pt idx="3">
                  <c:v>2.0</c:v>
                </c:pt>
                <c:pt idx="4">
                  <c:v>1.0</c:v>
                </c:pt>
              </c:numCache>
            </c:numRef>
          </c:cat>
          <c:val>
            <c:numRef>
              <c:f>Sheet2!$B$81:$B$85</c:f>
              <c:numCache>
                <c:formatCode>0</c:formatCode>
                <c:ptCount val="5"/>
                <c:pt idx="0" formatCode="General">
                  <c:v>0.0</c:v>
                </c:pt>
                <c:pt idx="1">
                  <c:v>-19.0</c:v>
                </c:pt>
                <c:pt idx="2">
                  <c:v>-39.80000000000001</c:v>
                </c:pt>
                <c:pt idx="3">
                  <c:v>-54.61158</c:v>
                </c:pt>
                <c:pt idx="4">
                  <c:v>-102.7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01-42D4-B5C2-E8D0BC69E52F}"/>
            </c:ext>
          </c:extLst>
        </c:ser>
        <c:ser>
          <c:idx val="1"/>
          <c:order val="1"/>
          <c:tx>
            <c:strRef>
              <c:f>Sheet2!$C$80</c:f>
              <c:strCache>
                <c:ptCount val="1"/>
                <c:pt idx="0">
                  <c:v>Adjusted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Sheet2!$A$81:$A$85</c:f>
              <c:numCache>
                <c:formatCode>General</c:formatCode>
                <c:ptCount val="5"/>
                <c:pt idx="0">
                  <c:v>5.0</c:v>
                </c:pt>
                <c:pt idx="1">
                  <c:v>4.0</c:v>
                </c:pt>
                <c:pt idx="2">
                  <c:v>3.0</c:v>
                </c:pt>
                <c:pt idx="3">
                  <c:v>2.0</c:v>
                </c:pt>
                <c:pt idx="4">
                  <c:v>1.0</c:v>
                </c:pt>
              </c:numCache>
            </c:numRef>
          </c:cat>
          <c:val>
            <c:numRef>
              <c:f>Sheet2!$C$81:$C$85</c:f>
              <c:numCache>
                <c:formatCode>0</c:formatCode>
                <c:ptCount val="5"/>
                <c:pt idx="0" formatCode="General">
                  <c:v>0.0</c:v>
                </c:pt>
                <c:pt idx="1">
                  <c:v>-12.78812</c:v>
                </c:pt>
                <c:pt idx="2">
                  <c:v>-19.41341</c:v>
                </c:pt>
                <c:pt idx="3">
                  <c:v>-29.51258</c:v>
                </c:pt>
                <c:pt idx="4">
                  <c:v>-55.51037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D01-42D4-B5C2-E8D0BC69E5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0840056"/>
        <c:axId val="1807820552"/>
      </c:barChart>
      <c:catAx>
        <c:axId val="-2090840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7820552"/>
        <c:crosses val="autoZero"/>
        <c:auto val="1"/>
        <c:lblAlgn val="ctr"/>
        <c:lblOffset val="100"/>
        <c:noMultiLvlLbl val="0"/>
      </c:catAx>
      <c:valAx>
        <c:axId val="1807820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90840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86DFF-836E-4B7B-A97D-2A493B6F4B9A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01984-9DB9-45A7-8904-DFC7420F8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7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Relationship Id="rId3" Type="http://schemas.openxmlformats.org/officeDocument/2006/relationships/hyperlink" Target="https://www.sciencedirect.com/science/article/pii/S0012369215324466?via=ihub%23tbl7fn1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S0012369215324466?via=ihub%23bib36" TargetMode="External"/><Relationship Id="rId4" Type="http://schemas.openxmlformats.org/officeDocument/2006/relationships/hyperlink" Target="https://www.sciencedirect.com/science/article/pii/S0012369215324466?via=ihub%23bib37" TargetMode="External"/><Relationship Id="rId5" Type="http://schemas.openxmlformats.org/officeDocument/2006/relationships/hyperlink" Target="https://www.sciencedirect.com/science/article/pii/S0012369215324466?via=ihub%23bib38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85725" indent="-85725" eaLnBrk="1">
              <a:lnSpc>
                <a:spcPct val="93000"/>
              </a:lnSpc>
              <a:spcBef>
                <a:spcPct val="0"/>
              </a:spcBef>
              <a:buSzPct val="45000"/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Percentiles (10th, 25th and 50th) curves for 6-min walk distance (6MWD; —–: males; -----: females) compared with the mean (range) published data of the 6MWD for several important chronic diseases: primary pulmonary hypertension (•) 19, idiopathic pulmonary fibrosis (▪) 20, congestive heart failure subdivided into New York Heart Association (NYHA) stages II (□) and III–IV (○) 21, and chronic obstructive pulmonary disease subdivided into Global </a:t>
            </a:r>
            <a:r>
              <a:rPr lang="en-GB" altLang="en-US" dirty="0" err="1">
                <a:latin typeface="Arial" panose="020B0604020202020204" pitchFamily="34" charset="0"/>
                <a:cs typeface="msgothic" charset="0"/>
              </a:rPr>
              <a:t>Intitative</a:t>
            </a:r>
            <a:r>
              <a:rPr lang="en-GB" altLang="en-US" dirty="0">
                <a:latin typeface="Arial" panose="020B0604020202020204" pitchFamily="34" charset="0"/>
                <a:cs typeface="msgothic" charset="0"/>
              </a:rPr>
              <a:t> for Obstructive Lung Disease stages II (⋄) and III–IV (♦) 7.</a:t>
            </a:r>
          </a:p>
        </p:txBody>
      </p:sp>
    </p:spTree>
    <p:extLst>
      <p:ext uri="{BB962C8B-B14F-4D97-AF65-F5344CB8AC3E}">
        <p14:creationId xmlns:p14="http://schemas.microsoft.com/office/powerpoint/2010/main" val="1858599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CHS- 6MWT mean distance was 362M for men and 332</a:t>
            </a:r>
            <a:r>
              <a:rPr lang="en-US" baseline="0" dirty="0" smtClean="0"/>
              <a:t> M for women.  </a:t>
            </a:r>
          </a:p>
          <a:p>
            <a:r>
              <a:rPr lang="en-US" baseline="0" dirty="0" smtClean="0"/>
              <a:t>Reference Equation for 6mwd from health subset of CHS</a:t>
            </a:r>
          </a:p>
          <a:p>
            <a:r>
              <a:rPr lang="en-US" dirty="0" smtClean="0"/>
              <a:t>For the total distance walked in meters for women: 493 + (2.2 × height) − (0.93 × weight) − (5.3 × age), with height in centimeters and weight in </a:t>
            </a:r>
            <a:r>
              <a:rPr lang="en-US" dirty="0" err="1" smtClean="0"/>
              <a:t>kilograms.For</a:t>
            </a:r>
            <a:r>
              <a:rPr lang="en-US" dirty="0" smtClean="0"/>
              <a:t> men, add 17 m. Subtract 100 m for the lower limit of the normal range.</a:t>
            </a:r>
          </a:p>
          <a:p>
            <a:endParaRPr lang="en-US" dirty="0" smtClean="0"/>
          </a:p>
          <a:p>
            <a:r>
              <a:rPr lang="en-US" dirty="0" smtClean="0"/>
              <a:t>Criteria applied sequentially to exclude participants from the healthy subgroup: Arthritis in hips and knees, excluded 576 FEV</a:t>
            </a:r>
            <a:r>
              <a:rPr lang="en-US" baseline="-25000" dirty="0" smtClean="0"/>
              <a:t>1</a:t>
            </a:r>
            <a:r>
              <a:rPr lang="en-US" dirty="0" smtClean="0"/>
              <a:t> &lt; 70% predicted, excluded 406AAI low (&lt; 0.90) or high (&gt; 1.5), excluded 108History of stroke, TIA, or claudication, excluded 84Diabetics receiving medications, excluded 74Weight or waist size &gt; 95th percentile</a:t>
            </a:r>
            <a:r>
              <a:rPr lang="en-US" baseline="30000" dirty="0" smtClean="0">
                <a:hlinkClick r:id="rId3"/>
              </a:rPr>
              <a:t>*</a:t>
            </a:r>
            <a:r>
              <a:rPr lang="en-US" dirty="0" smtClean="0"/>
              <a:t>, excluded 55Cognitive impairment (MMSE score &lt; 80), excluded 39Diastolic hypertension (&gt; 90 mm Hg), excluded 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1984-9DB9-45A7-8904-DFC7420F8B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90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CHS reported</a:t>
            </a:r>
          </a:p>
          <a:p>
            <a:endParaRPr lang="en-US" dirty="0" smtClean="0"/>
          </a:p>
          <a:p>
            <a:r>
              <a:rPr lang="en-US" dirty="0" smtClean="0"/>
              <a:t>After correcting for age, gender, height, weight, and other confounders, elderly African-American women and men walked a shorter distance when compared to white men and women in our study. </a:t>
            </a:r>
          </a:p>
          <a:p>
            <a:r>
              <a:rPr lang="en-US" smtClean="0"/>
              <a:t>Investigators </a:t>
            </a:r>
            <a:r>
              <a:rPr lang="en-US" dirty="0" smtClean="0"/>
              <a:t>in Japan recently reported that the mean 6MWD of healthy elderly Japanese men and women</a:t>
            </a:r>
            <a:r>
              <a:rPr lang="en-US" baseline="30000" dirty="0" smtClean="0">
                <a:hlinkClick r:id="rId3"/>
              </a:rPr>
              <a:t>36</a:t>
            </a:r>
            <a:r>
              <a:rPr lang="en-US" dirty="0" smtClean="0"/>
              <a:t> was similar to that reported </a:t>
            </a:r>
            <a:r>
              <a:rPr lang="en-US" smtClean="0"/>
              <a:t>for whites.</a:t>
            </a:r>
            <a:r>
              <a:rPr lang="en-US" baseline="30000" smtClean="0">
                <a:hlinkClick r:id="rId4"/>
              </a:rPr>
              <a:t>37</a:t>
            </a:r>
            <a:r>
              <a:rPr lang="en-US" baseline="30000" smtClean="0"/>
              <a:t> </a:t>
            </a:r>
            <a:r>
              <a:rPr lang="en-US" baseline="30000" smtClean="0">
                <a:hlinkClick r:id="rId5"/>
              </a:rPr>
              <a:t>38</a:t>
            </a:r>
            <a:r>
              <a:rPr lang="en-US" smtClean="0"/>
              <a:t>d </a:t>
            </a:r>
            <a:r>
              <a:rPr lang="en-US" dirty="0" smtClean="0"/>
              <a:t>lower walk distance in AA participants (40 M less</a:t>
            </a:r>
            <a:r>
              <a:rPr lang="en-US" baseline="0" dirty="0" smtClean="0"/>
              <a:t> in health AA subset than health whites)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01984-9DB9-45A7-8904-DFC7420F8B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16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2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0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8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0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0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4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7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5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0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3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8E3D1-F2D0-45F5-B8FD-CA6713C2F188}" type="datetimeFigureOut">
              <a:rPr lang="en-US" smtClean="0"/>
              <a:t>3/27/19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7E93-057A-4DAE-92F1-94D07638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6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HF Steering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March 2019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397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6MW Distance Distribution, MESA Exam 6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0"/>
            <a:ext cx="81094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N=2531 </a:t>
            </a:r>
          </a:p>
          <a:p>
            <a:pPr algn="ctr"/>
            <a:r>
              <a:rPr lang="en-US" dirty="0" smtClean="0"/>
              <a:t>Mean age 74 years, 53% female, 40% White, 13% Chinese, 25% Black, 22% Hispanic</a:t>
            </a:r>
          </a:p>
          <a:p>
            <a:pPr algn="ctr"/>
            <a:r>
              <a:rPr lang="en-US" sz="2000" dirty="0" smtClean="0"/>
              <a:t>Mean Distance 410 </a:t>
            </a:r>
            <a:r>
              <a:rPr lang="en-US" sz="2000" dirty="0"/>
              <a:t>meters, </a:t>
            </a:r>
            <a:r>
              <a:rPr lang="en-US" sz="2000" dirty="0" err="1"/>
              <a:t>std</a:t>
            </a:r>
            <a:r>
              <a:rPr lang="en-US" sz="2000" dirty="0"/>
              <a:t> </a:t>
            </a:r>
            <a:r>
              <a:rPr lang="en-US" sz="2000" dirty="0" smtClean="0"/>
              <a:t>dev 96</a:t>
            </a:r>
          </a:p>
          <a:p>
            <a:pPr algn="ctr"/>
            <a:r>
              <a:rPr lang="en-US" sz="2000" dirty="0" smtClean="0"/>
              <a:t>25% </a:t>
            </a:r>
            <a:r>
              <a:rPr lang="en-US" sz="2000" dirty="0" err="1" smtClean="0"/>
              <a:t>pctile</a:t>
            </a:r>
            <a:r>
              <a:rPr lang="en-US" sz="2000" dirty="0" smtClean="0"/>
              <a:t> </a:t>
            </a:r>
            <a:r>
              <a:rPr lang="en-US" sz="2000" dirty="0"/>
              <a:t>348 Median 410, 75% </a:t>
            </a:r>
            <a:r>
              <a:rPr lang="en-US" sz="2000" dirty="0" smtClean="0"/>
              <a:t>476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162" y="1417639"/>
            <a:ext cx="5306400" cy="38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96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6MWD by Age and Gender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43000"/>
            <a:ext cx="7315200" cy="53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54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2057863"/>
              </p:ext>
            </p:extLst>
          </p:nvPr>
        </p:nvGraphicFramePr>
        <p:xfrm>
          <a:off x="990600" y="990600"/>
          <a:ext cx="7086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1431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Six Minute Walk Distance by Race/Ethnicity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76400"/>
            <a:ext cx="6444761" cy="471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32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495800"/>
            <a:ext cx="8229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Of participants with 6MWT data, 34 (1.3%) had an adjudicated CHF event prior to 2016 and 162 (6.4%) had a prior CVD endpoint</a:t>
            </a:r>
          </a:p>
          <a:p>
            <a:r>
              <a:rPr lang="en-US" dirty="0"/>
              <a:t>Adjusting for Exam 6 age, gender, and race, prior identification as incident HF associated with </a:t>
            </a:r>
            <a:r>
              <a:rPr lang="en-US" b="1" dirty="0"/>
              <a:t>34</a:t>
            </a:r>
            <a:r>
              <a:rPr lang="en-US" dirty="0"/>
              <a:t> meters lower walking distance, p=0.02 , and prior CVD </a:t>
            </a:r>
            <a:r>
              <a:rPr lang="en-US" b="1" dirty="0"/>
              <a:t>25</a:t>
            </a:r>
            <a:r>
              <a:rPr lang="en-US" dirty="0"/>
              <a:t> meters lower , p&lt;0.001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4268152" cy="31242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147657"/>
              </p:ext>
            </p:extLst>
          </p:nvPr>
        </p:nvGraphicFramePr>
        <p:xfrm>
          <a:off x="5029200" y="1203536"/>
          <a:ext cx="3200400" cy="2758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784">
                  <a:extLst>
                    <a:ext uri="{9D8B030D-6E8A-4147-A177-3AD203B41FA5}">
                      <a16:colId xmlns:a16="http://schemas.microsoft.com/office/drawing/2014/main" xmlns="" val="3465519074"/>
                    </a:ext>
                  </a:extLst>
                </a:gridCol>
                <a:gridCol w="1208216">
                  <a:extLst>
                    <a:ext uri="{9D8B030D-6E8A-4147-A177-3AD203B41FA5}">
                      <a16:colId xmlns:a16="http://schemas.microsoft.com/office/drawing/2014/main" xmlns="" val="405798694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xmlns="" val="1470379946"/>
                    </a:ext>
                  </a:extLst>
                </a:gridCol>
              </a:tblGrid>
              <a:tr h="263657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CHF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1352785"/>
                  </a:ext>
                </a:extLst>
              </a:tr>
              <a:tr h="2636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CVD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Yes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24881589"/>
                  </a:ext>
                </a:extLst>
              </a:tr>
              <a:tr h="971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N= 2350, 413m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N=18, 363m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2175200"/>
                  </a:ext>
                </a:extLst>
              </a:tr>
              <a:tr h="1158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Yes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N=146</a:t>
                      </a:r>
                      <a:r>
                        <a:rPr lang="en-US" sz="2400" u="none" strike="noStrike" dirty="0">
                          <a:effectLst/>
                        </a:rPr>
                        <a:t>, 383m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N=16, 348m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385611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457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CHF and CVD adjudicated prior to Exam 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877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641875"/>
              </p:ext>
            </p:extLst>
          </p:nvPr>
        </p:nvGraphicFramePr>
        <p:xfrm>
          <a:off x="838200" y="762000"/>
          <a:ext cx="6934200" cy="502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14086">
                  <a:extLst>
                    <a:ext uri="{9D8B030D-6E8A-4147-A177-3AD203B41FA5}">
                      <a16:colId xmlns:a16="http://schemas.microsoft.com/office/drawing/2014/main" xmlns="" val="3815785648"/>
                    </a:ext>
                  </a:extLst>
                </a:gridCol>
                <a:gridCol w="1592824">
                  <a:extLst>
                    <a:ext uri="{9D8B030D-6E8A-4147-A177-3AD203B41FA5}">
                      <a16:colId xmlns:a16="http://schemas.microsoft.com/office/drawing/2014/main" xmlns="" val="1939621547"/>
                    </a:ext>
                  </a:extLst>
                </a:gridCol>
                <a:gridCol w="1073054">
                  <a:extLst>
                    <a:ext uri="{9D8B030D-6E8A-4147-A177-3AD203B41FA5}">
                      <a16:colId xmlns:a16="http://schemas.microsoft.com/office/drawing/2014/main" xmlns="" val="2930387910"/>
                    </a:ext>
                  </a:extLst>
                </a:gridCol>
                <a:gridCol w="975503">
                  <a:extLst>
                    <a:ext uri="{9D8B030D-6E8A-4147-A177-3AD203B41FA5}">
                      <a16:colId xmlns:a16="http://schemas.microsoft.com/office/drawing/2014/main" xmlns="" val="3010615640"/>
                    </a:ext>
                  </a:extLst>
                </a:gridCol>
                <a:gridCol w="1178733">
                  <a:extLst>
                    <a:ext uri="{9D8B030D-6E8A-4147-A177-3AD203B41FA5}">
                      <a16:colId xmlns:a16="http://schemas.microsoft.com/office/drawing/2014/main" xmlns="" val="4021515095"/>
                    </a:ext>
                  </a:extLst>
                </a:gridCol>
              </a:tblGrid>
              <a:tr h="22383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Unadjusted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Model 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Model 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Model3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53527899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Age (</a:t>
                      </a:r>
                      <a:r>
                        <a:rPr lang="en-US" sz="1400" u="none" strike="noStrike" dirty="0" err="1">
                          <a:effectLst/>
                        </a:rPr>
                        <a:t>yr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-4.9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-5.5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-5.3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80553513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Female (vs male)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84799677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Height (cm)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3.1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1.2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----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2.4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749040319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Weight (kilo)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u="none" strike="noStrike" dirty="0">
                          <a:effectLst/>
                        </a:rPr>
                        <a:t>-0.06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-1.5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----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-1.8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21386318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BMI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-3.7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-5.3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-4.9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----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52552237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Prediabetes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-9.6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-8.9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2.3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21262462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Diabetes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-21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-22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22334906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Hypertension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-48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-25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-8.9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-8.6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7027665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Prior CVD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-25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23452636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Prior HF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-55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----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----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631829715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Former Smoking </a:t>
                      </a:r>
                      <a:r>
                        <a:rPr lang="en-US" sz="1400" u="none" strike="noStrike" dirty="0" smtClean="0">
                          <a:effectLst/>
                        </a:rPr>
                        <a:t>(ref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never</a:t>
                      </a:r>
                      <a:r>
                        <a:rPr lang="en-US" sz="1400" u="none" strike="noStrike" dirty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2.6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-7.4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-5.4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-5.9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497711721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Current Smoking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2.5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-25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16806959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Black (ref white)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-18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-19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35799450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Chinese (ref white)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-20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-34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863038339"/>
                  </a:ext>
                </a:extLst>
              </a:tr>
              <a:tr h="2238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Hispanic (ref white)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-52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-32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>
                          <a:effectLst/>
                        </a:rPr>
                        <a:t>-16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-13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4883978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5400" y="60198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1 adjusts for age, gender, race and site</a:t>
            </a:r>
          </a:p>
          <a:p>
            <a:r>
              <a:rPr lang="en-US" dirty="0" smtClean="0"/>
              <a:t>Model 2 and 3 includes all variables shown plus site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278368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Beta Coefficients for 6MWD (meters)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75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KCCQ12 and 6MWD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00200"/>
            <a:ext cx="6858000" cy="4550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41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KCCQ12 Groups, 6MWD and </a:t>
            </a:r>
            <a:br>
              <a:rPr lang="en-US" dirty="0" smtClean="0"/>
            </a:br>
            <a:r>
              <a:rPr lang="en-US" dirty="0" smtClean="0"/>
              <a:t>prior CVD/HF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045262"/>
              </p:ext>
            </p:extLst>
          </p:nvPr>
        </p:nvGraphicFramePr>
        <p:xfrm>
          <a:off x="762001" y="1981200"/>
          <a:ext cx="6934199" cy="3090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xmlns="" val="4180827738"/>
                    </a:ext>
                  </a:extLst>
                </a:gridCol>
                <a:gridCol w="958385">
                  <a:extLst>
                    <a:ext uri="{9D8B030D-6E8A-4147-A177-3AD203B41FA5}">
                      <a16:colId xmlns:a16="http://schemas.microsoft.com/office/drawing/2014/main" xmlns="" val="3719888184"/>
                    </a:ext>
                  </a:extLst>
                </a:gridCol>
                <a:gridCol w="1268451">
                  <a:extLst>
                    <a:ext uri="{9D8B030D-6E8A-4147-A177-3AD203B41FA5}">
                      <a16:colId xmlns:a16="http://schemas.microsoft.com/office/drawing/2014/main" xmlns="" val="1325467125"/>
                    </a:ext>
                  </a:extLst>
                </a:gridCol>
                <a:gridCol w="1014761">
                  <a:extLst>
                    <a:ext uri="{9D8B030D-6E8A-4147-A177-3AD203B41FA5}">
                      <a16:colId xmlns:a16="http://schemas.microsoft.com/office/drawing/2014/main" xmlns="" val="1427294227"/>
                    </a:ext>
                  </a:extLst>
                </a:gridCol>
                <a:gridCol w="1381202">
                  <a:extLst>
                    <a:ext uri="{9D8B030D-6E8A-4147-A177-3AD203B41FA5}">
                      <a16:colId xmlns:a16="http://schemas.microsoft.com/office/drawing/2014/main" xmlns="" val="315804210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xmlns="" val="1956152115"/>
                    </a:ext>
                  </a:extLst>
                </a:gridCol>
              </a:tblGrid>
              <a:tr h="853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KCCQ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Group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KCCQ12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6MWD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CVD or HF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61533267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29184769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00276383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7943807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1045008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27950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825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Removing participants with </a:t>
            </a:r>
            <a:br>
              <a:rPr lang="en-US" dirty="0" smtClean="0"/>
            </a:br>
            <a:r>
              <a:rPr lang="en-US" dirty="0" smtClean="0"/>
              <a:t>prior CVD or HF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818557"/>
              </p:ext>
            </p:extLst>
          </p:nvPr>
        </p:nvGraphicFramePr>
        <p:xfrm>
          <a:off x="762001" y="1981200"/>
          <a:ext cx="7619999" cy="3090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199">
                  <a:extLst>
                    <a:ext uri="{9D8B030D-6E8A-4147-A177-3AD203B41FA5}">
                      <a16:colId xmlns:a16="http://schemas.microsoft.com/office/drawing/2014/main" xmlns="" val="4180827738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371988818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132546712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142729422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31580421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1956152115"/>
                    </a:ext>
                  </a:extLst>
                </a:gridCol>
              </a:tblGrid>
              <a:tr h="853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KCCQ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Group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KCCQ12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6MWD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Excellent/Very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Good General Health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61533267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29184769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00276383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7943807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1045008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27950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89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Walk Distance Difference (meters) by KCCQ Groups in participants without prior CVD/HF 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218912"/>
              </p:ext>
            </p:extLst>
          </p:nvPr>
        </p:nvGraphicFramePr>
        <p:xfrm>
          <a:off x="457200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6096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Adjusted for age, gender, race, site, education, exercise PA,  general health status, HTN, diabetes, smoking status, height and weight.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181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P-trend &lt;0.001 for both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03596" y="851975"/>
            <a:ext cx="4003263" cy="5670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00FF"/>
                </a:solidFill>
                <a:latin typeface="Arial"/>
                <a:cs typeface="Arial"/>
              </a:rPr>
              <a:t>All participants, all 6 sites</a:t>
            </a:r>
            <a:r>
              <a:rPr lang="en-US" sz="2000" b="1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Arial"/>
                <a:cs typeface="Arial"/>
              </a:rPr>
              <a:t>Questionnaires: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KCCQ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Arial"/>
                <a:cs typeface="Arial"/>
              </a:rPr>
              <a:t>6MWT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Arial"/>
                <a:cs typeface="Arial"/>
              </a:rPr>
              <a:t>Echocardiography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GE Vivid T8 2D, M-mode, color Doppler, tissue Doppler, speckle-tracking</a:t>
            </a:r>
          </a:p>
          <a:p>
            <a:pPr marL="1200150" lvl="2" indent="-285750">
              <a:buFont typeface="Wingdings" charset="2"/>
              <a:buChar char="Ø"/>
            </a:pP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Resting echo</a:t>
            </a:r>
          </a:p>
          <a:p>
            <a:pPr marL="1200150" lvl="2" indent="-285750">
              <a:buFont typeface="Wingdings" charset="2"/>
              <a:buChar char="Ø"/>
            </a:pP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Passive leg raise maneuver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Arial"/>
                <a:cs typeface="Arial"/>
              </a:rPr>
              <a:t>Arterial tonometry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solidFill>
                  <a:srgbClr val="0000FF"/>
                </a:solidFill>
                <a:latin typeface="Arial"/>
                <a:cs typeface="Arial"/>
              </a:rPr>
              <a:t>Fukuda </a:t>
            </a:r>
            <a:r>
              <a:rPr lang="en-US" dirty="0" err="1" smtClean="0">
                <a:solidFill>
                  <a:srgbClr val="0000FF"/>
                </a:solidFill>
                <a:latin typeface="Arial"/>
                <a:cs typeface="Arial"/>
              </a:rPr>
              <a:t>VaSera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1200150" lvl="2" indent="-285750">
              <a:buFont typeface="Wingdings" charset="2"/>
              <a:buChar char="Ø"/>
            </a:pP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Pulse-wave velocity</a:t>
            </a:r>
          </a:p>
          <a:p>
            <a:pPr marL="1200150" lvl="2" indent="-285750">
              <a:buFont typeface="Wingdings" charset="2"/>
              <a:buChar char="Ø"/>
            </a:pP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Augmentation index</a:t>
            </a:r>
          </a:p>
          <a:p>
            <a:pPr marL="1200150" lvl="2" indent="-285750">
              <a:buFont typeface="Wingdings" charset="2"/>
              <a:buChar char="Ø"/>
            </a:pPr>
            <a:r>
              <a:rPr lang="en-US" sz="1600" dirty="0" smtClean="0">
                <a:solidFill>
                  <a:srgbClr val="0000FF"/>
                </a:solidFill>
                <a:latin typeface="Arial"/>
                <a:cs typeface="Arial"/>
              </a:rPr>
              <a:t>Arterial waveform</a:t>
            </a:r>
          </a:p>
          <a:p>
            <a:endParaRPr lang="en-US" sz="1050" b="1" u="sng" dirty="0">
              <a:solidFill>
                <a:srgbClr val="0000FF"/>
              </a:solidFill>
              <a:latin typeface="Arial"/>
              <a:cs typeface="Arial"/>
            </a:endParaRPr>
          </a:p>
          <a:p>
            <a:r>
              <a:rPr lang="en-US" sz="2000" b="1" u="sng" dirty="0" smtClean="0">
                <a:solidFill>
                  <a:srgbClr val="0000FF"/>
                </a:solidFill>
                <a:latin typeface="Arial"/>
                <a:cs typeface="Arial"/>
              </a:rPr>
              <a:t>Wake Forest only</a:t>
            </a:r>
            <a:r>
              <a:rPr lang="en-US" sz="2000" b="1" dirty="0" smtClean="0">
                <a:solidFill>
                  <a:srgbClr val="0000FF"/>
                </a:solidFill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rgbClr val="0000FF"/>
                </a:solidFill>
                <a:latin typeface="Arial"/>
                <a:cs typeface="Arial"/>
              </a:rPr>
              <a:t>Cardiopulmonary exercise test</a:t>
            </a:r>
            <a:endParaRPr lang="en-US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pPr marL="1200150" lvl="2" indent="-285750">
              <a:buFont typeface="Wingdings" charset="2"/>
              <a:buChar char="Ø"/>
            </a:pPr>
            <a:endParaRPr lang="en-US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b="1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b="1" dirty="0" smtClean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3632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atin typeface="Arial"/>
                <a:cs typeface="Arial"/>
              </a:rPr>
              <a:t>MESA Heart Failure Study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(Shah/</a:t>
            </a:r>
            <a:r>
              <a:rPr lang="en-US" sz="2800" b="1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Bertoni</a:t>
            </a:r>
            <a:r>
              <a:rPr lang="en-US" sz="2800" b="1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PIs)</a:t>
            </a:r>
            <a:endParaRPr lang="en-US" sz="2400" b="1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630282" y="803750"/>
            <a:ext cx="0" cy="5819153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09639" y="851975"/>
            <a:ext cx="4003263" cy="6509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Arial"/>
                <a:cs typeface="Arial"/>
              </a:rPr>
              <a:t>Specific Aims</a:t>
            </a:r>
            <a:r>
              <a:rPr lang="en-US" sz="2000" b="1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Aim 1 (Prevalence): </a:t>
            </a:r>
            <a:r>
              <a:rPr lang="en-US" dirty="0" smtClean="0">
                <a:latin typeface="Arial"/>
                <a:cs typeface="Arial"/>
              </a:rPr>
              <a:t>Determine the prevalence of early HF</a:t>
            </a:r>
          </a:p>
          <a:p>
            <a:endParaRPr lang="en-US" sz="1050" b="1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Aim 2 (Pathogenesis</a:t>
            </a:r>
            <a:r>
              <a:rPr lang="en-US" b="1" dirty="0">
                <a:latin typeface="Arial"/>
                <a:cs typeface="Arial"/>
              </a:rPr>
              <a:t>)</a:t>
            </a:r>
            <a:r>
              <a:rPr lang="en-US" b="1" dirty="0" smtClean="0">
                <a:latin typeface="Arial"/>
                <a:cs typeface="Arial"/>
              </a:rPr>
              <a:t>: </a:t>
            </a:r>
            <a:r>
              <a:rPr lang="en-US" dirty="0" smtClean="0">
                <a:latin typeface="Arial"/>
                <a:cs typeface="Arial"/>
              </a:rPr>
              <a:t>Examine associations </a:t>
            </a:r>
            <a:r>
              <a:rPr lang="en-US" dirty="0">
                <a:latin typeface="Arial"/>
                <a:cs typeface="Arial"/>
              </a:rPr>
              <a:t>between risk factors, biomarkers, and changes in risk factors with </a:t>
            </a:r>
            <a:r>
              <a:rPr lang="en-US" dirty="0" smtClean="0">
                <a:latin typeface="Arial"/>
                <a:cs typeface="Arial"/>
              </a:rPr>
              <a:t>early HF and its pathophysiologic markers: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latin typeface="Arial"/>
                <a:cs typeface="Arial"/>
              </a:rPr>
              <a:t>Cardiac mechanics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latin typeface="Arial"/>
                <a:cs typeface="Arial"/>
              </a:rPr>
              <a:t>Ventricular-arterial coupling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latin typeface="Arial"/>
                <a:cs typeface="Arial"/>
              </a:rPr>
              <a:t>Myocardial pressure-stress relationships</a:t>
            </a:r>
          </a:p>
          <a:p>
            <a:endParaRPr lang="en-US" sz="105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Aim 3 (Phenomics): </a:t>
            </a:r>
            <a:r>
              <a:rPr lang="en-US" dirty="0" smtClean="0">
                <a:latin typeface="Arial"/>
                <a:cs typeface="Arial"/>
              </a:rPr>
              <a:t>Perform machine learning analyses of previously ascertained MESA quantitative data and relate risk factor phenotypic signatures to pathophysiologic markers and HF subtypes</a:t>
            </a:r>
          </a:p>
          <a:p>
            <a:pPr marL="1200150" lvl="2" indent="-285750">
              <a:buFont typeface="Wingdings" charset="2"/>
              <a:buChar char="Ø"/>
            </a:pPr>
            <a:endParaRPr lang="en-US" sz="16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b="1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b="1" dirty="0" smtClean="0">
              <a:latin typeface="Arial"/>
              <a:cs typeface="Arial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137372"/>
            <a:ext cx="9525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6297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56367" y="1686669"/>
          <a:ext cx="8431264" cy="3419084"/>
        </p:xfrm>
        <a:graphic>
          <a:graphicData uri="http://schemas.openxmlformats.org/drawingml/2006/table">
            <a:tbl>
              <a:tblPr/>
              <a:tblGrid>
                <a:gridCol w="16228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41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289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713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71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7131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131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27526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Site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Selected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Echo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Arterial 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Stiffness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Physical 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Activity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KCCQ-12</a:t>
                      </a: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6MWT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34497" marR="34497" marT="34497" marB="3449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911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3: Wake Forest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414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307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309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361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361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300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11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4: Columbia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631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551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549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557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557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458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9117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5: Johns Hopkins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450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419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418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423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423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349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72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6: Minnesota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568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547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525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555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555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447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26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7: Northwestern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658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649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634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647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</a:rPr>
                        <a:t>653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509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300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8: UCLA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573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548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534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554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553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495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5300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Total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/>
                        </a:rPr>
                        <a:t>3294</a:t>
                      </a:r>
                    </a:p>
                    <a:p>
                      <a:pPr algn="ctr"/>
                      <a:r>
                        <a:rPr lang="en-US" b="1" dirty="0" smtClean="0">
                          <a:effectLst/>
                        </a:rPr>
                        <a:t>100%</a:t>
                      </a:r>
                      <a:endParaRPr lang="en-US" b="1" dirty="0"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/>
                        </a:rPr>
                        <a:t>3021</a:t>
                      </a:r>
                    </a:p>
                    <a:p>
                      <a:pPr algn="ctr"/>
                      <a:r>
                        <a:rPr lang="en-US" b="1" dirty="0" smtClean="0">
                          <a:effectLst/>
                        </a:rPr>
                        <a:t>92%</a:t>
                      </a:r>
                      <a:endParaRPr lang="en-US" b="1" dirty="0"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/>
                        </a:rPr>
                        <a:t>2969</a:t>
                      </a:r>
                    </a:p>
                    <a:p>
                      <a:pPr algn="ctr"/>
                      <a:r>
                        <a:rPr lang="en-US" b="1" dirty="0" smtClean="0">
                          <a:effectLst/>
                        </a:rPr>
                        <a:t>90%</a:t>
                      </a:r>
                      <a:endParaRPr lang="en-US" b="1" dirty="0"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/>
                        </a:rPr>
                        <a:t>3097</a:t>
                      </a:r>
                    </a:p>
                    <a:p>
                      <a:pPr algn="ctr"/>
                      <a:r>
                        <a:rPr lang="en-US" b="1" dirty="0" smtClean="0">
                          <a:effectLst/>
                        </a:rPr>
                        <a:t>94%</a:t>
                      </a:r>
                      <a:endParaRPr lang="en-US" b="1" dirty="0"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/>
                        </a:rPr>
                        <a:t>3102</a:t>
                      </a:r>
                    </a:p>
                    <a:p>
                      <a:pPr algn="ctr"/>
                      <a:r>
                        <a:rPr lang="en-US" b="1" dirty="0" smtClean="0">
                          <a:effectLst/>
                        </a:rPr>
                        <a:t>94%</a:t>
                      </a:r>
                      <a:endParaRPr lang="en-US" b="1" dirty="0"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effectLst/>
                        </a:rPr>
                        <a:t>2558</a:t>
                      </a:r>
                    </a:p>
                    <a:p>
                      <a:pPr algn="ctr"/>
                      <a:r>
                        <a:rPr lang="en-US" b="1" dirty="0" smtClean="0">
                          <a:effectLst/>
                        </a:rPr>
                        <a:t>78%</a:t>
                      </a:r>
                      <a:endParaRPr lang="en-US" b="1" dirty="0">
                        <a:effectLst/>
                      </a:endParaRP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233437"/>
            <a:ext cx="9143999" cy="1093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5220" rIns="0" bIns="1269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defTabSz="914400"/>
            <a:r>
              <a:rPr lang="en-US" altLang="en-US" sz="3200" b="1" dirty="0" smtClean="0">
                <a:solidFill>
                  <a:srgbClr val="002299"/>
                </a:solidFill>
              </a:rPr>
              <a:t>MESA Exam 6: Final</a:t>
            </a:r>
          </a:p>
          <a:p>
            <a:pPr algn="ctr" defTabSz="914400"/>
            <a:r>
              <a:rPr lang="en-US" altLang="en-US" sz="3200" b="1" dirty="0" smtClean="0">
                <a:solidFill>
                  <a:srgbClr val="002299"/>
                </a:solidFill>
              </a:rPr>
              <a:t>Heart Failure Study Components</a:t>
            </a:r>
            <a:endParaRPr lang="en-US" altLang="en-US" sz="2800" b="1" dirty="0" smtClean="0">
              <a:solidFill>
                <a:srgbClr val="002299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6368" y="5454390"/>
            <a:ext cx="8431264" cy="416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5220" rIns="0" bIns="12696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4400"/>
            <a:r>
              <a:rPr lang="en-US" altLang="en-US" sz="2000" b="1" dirty="0" smtClean="0">
                <a:solidFill>
                  <a:srgbClr val="002299"/>
                </a:solidFill>
              </a:rPr>
              <a:t>CPET (Wake Forest only): </a:t>
            </a:r>
            <a:r>
              <a:rPr lang="en-US" altLang="en-US" sz="2000" dirty="0" smtClean="0">
                <a:solidFill>
                  <a:srgbClr val="002299"/>
                </a:solidFill>
              </a:rPr>
              <a:t>n=135</a:t>
            </a:r>
            <a:endParaRPr lang="en-US" altLang="en-US" b="1" dirty="0" smtClean="0">
              <a:solidFill>
                <a:srgbClr val="0022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0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Kansas City Cardiomyopathy Questionnaire Short Version (KCCQ-12)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KCCQ designed to capture heart failure symptoms/ quality of life limitations</a:t>
            </a:r>
          </a:p>
          <a:p>
            <a:r>
              <a:rPr lang="en-US" sz="2800" dirty="0" smtClean="0"/>
              <a:t>Short Version derived from the 23-item KC questionnaire (Spertus &amp; Jones 2015) with good psychometric properties. Score ranges from 0-100</a:t>
            </a:r>
          </a:p>
          <a:p>
            <a:r>
              <a:rPr lang="en-US" sz="2800" dirty="0" smtClean="0"/>
              <a:t>Minimal clinically important difference: 5 points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507328"/>
              </p:ext>
            </p:extLst>
          </p:nvPr>
        </p:nvGraphicFramePr>
        <p:xfrm>
          <a:off x="1066800" y="4419600"/>
          <a:ext cx="6629400" cy="1931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xmlns="" val="2177074099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xmlns="" val="3926043523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xmlns="" val="335979374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xmlns="" val="3797742599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xmlns="" val="2224488818"/>
                    </a:ext>
                  </a:extLst>
                </a:gridCol>
              </a:tblGrid>
              <a:tr h="512445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Stable HF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Clinic Visit HF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400226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NYHA Class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Mean</a:t>
                      </a:r>
                      <a:r>
                        <a:rPr lang="en-US" sz="1800" u="none" strike="noStrike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SD)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Mean</a:t>
                      </a:r>
                      <a:r>
                        <a:rPr lang="en-US" sz="1800" u="none" strike="noStrike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en-US" sz="1800" u="none" strike="noStrike" dirty="0" smtClean="0">
                          <a:effectLst/>
                          <a:latin typeface="+mn-lt"/>
                        </a:rPr>
                        <a:t>SD)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509095973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310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86 (15)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80 (15)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02790827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II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73 (19)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115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69 (20)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90550866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III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80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50 (21)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115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51(22)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746921875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IV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n-lt"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29 (29)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n-lt"/>
                        </a:rPr>
                        <a:t>28(25)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62209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49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Questionnaire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295400"/>
            <a:ext cx="8853359" cy="496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831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Final KCCQ12 summary score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105400"/>
            <a:ext cx="8261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Sample N=3097 , mean age 74 years, 53% female, 40% White, 13% Chinese, 25% Black, 22% Hispanic</a:t>
            </a:r>
          </a:p>
          <a:p>
            <a:pPr algn="ctr"/>
            <a:r>
              <a:rPr lang="en-US" sz="2400" dirty="0" smtClean="0"/>
              <a:t>Mean Score 90.4, SD 13.8</a:t>
            </a:r>
          </a:p>
          <a:p>
            <a:pPr algn="ctr"/>
            <a:r>
              <a:rPr lang="en-US" sz="2400" dirty="0" smtClean="0"/>
              <a:t>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percentile 87.5, </a:t>
            </a:r>
            <a:r>
              <a:rPr lang="en-US" sz="2400" dirty="0"/>
              <a:t>Median 95.8, 75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percentile 100. 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66800"/>
            <a:ext cx="4419600" cy="3681271"/>
          </a:xfrm>
          <a:prstGeom prst="rect">
            <a:avLst/>
          </a:prstGeo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124669"/>
              </p:ext>
            </p:extLst>
          </p:nvPr>
        </p:nvGraphicFramePr>
        <p:xfrm>
          <a:off x="5186413" y="1600201"/>
          <a:ext cx="3776313" cy="2645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8771">
                  <a:extLst>
                    <a:ext uri="{9D8B030D-6E8A-4147-A177-3AD203B41FA5}">
                      <a16:colId xmlns:a16="http://schemas.microsoft.com/office/drawing/2014/main" xmlns="" val="4030174699"/>
                    </a:ext>
                  </a:extLst>
                </a:gridCol>
                <a:gridCol w="1258771">
                  <a:extLst>
                    <a:ext uri="{9D8B030D-6E8A-4147-A177-3AD203B41FA5}">
                      <a16:colId xmlns:a16="http://schemas.microsoft.com/office/drawing/2014/main" xmlns="" val="2090032701"/>
                    </a:ext>
                  </a:extLst>
                </a:gridCol>
                <a:gridCol w="1258771">
                  <a:extLst>
                    <a:ext uri="{9D8B030D-6E8A-4147-A177-3AD203B41FA5}">
                      <a16:colId xmlns:a16="http://schemas.microsoft.com/office/drawing/2014/main" xmlns="" val="2306796087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Age</a:t>
                      </a: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 Categories </a:t>
                      </a: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Exam 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Mean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 KCCQ12</a:t>
                      </a:r>
                    </a:p>
                    <a:p>
                      <a:pPr algn="ctr" fontAlgn="b"/>
                      <a:endParaRPr lang="en-US" sz="1600" u="none" strike="noStrike" baseline="0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FEMALE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40365479"/>
                  </a:ext>
                </a:extLst>
              </a:tr>
              <a:tr h="432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55-64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92.1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93.6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91089220"/>
                  </a:ext>
                </a:extLst>
              </a:tr>
              <a:tr h="432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65-74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90.7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94.3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978131556"/>
                  </a:ext>
                </a:extLst>
              </a:tr>
              <a:tr h="432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75-84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90.7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286509658"/>
                  </a:ext>
                </a:extLst>
              </a:tr>
              <a:tr h="4328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&gt;=85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82.4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87.2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14719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198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Of participants with KCCQ12 data, 57 (1.8%) had an adjudicated CHF event prior to 2016 and 238 (7.7%) had a prior CVD endpoint</a:t>
            </a:r>
          </a:p>
          <a:p>
            <a:r>
              <a:rPr lang="en-US" dirty="0"/>
              <a:t>Adjusting for Exam 6 age, gender, and race, prior identification as incident HF associated with </a:t>
            </a:r>
            <a:r>
              <a:rPr lang="en-US" b="1" dirty="0" smtClean="0"/>
              <a:t>8.2</a:t>
            </a:r>
            <a:r>
              <a:rPr lang="en-US" dirty="0" smtClean="0"/>
              <a:t> units </a:t>
            </a:r>
            <a:r>
              <a:rPr lang="en-US" dirty="0"/>
              <a:t>lower </a:t>
            </a:r>
            <a:r>
              <a:rPr lang="en-US" dirty="0" smtClean="0"/>
              <a:t>KCCQ1 score p&lt;0.001, </a:t>
            </a:r>
            <a:r>
              <a:rPr lang="en-US" dirty="0"/>
              <a:t>and prior CVD </a:t>
            </a:r>
            <a:r>
              <a:rPr lang="en-US" b="1" dirty="0" smtClean="0"/>
              <a:t>5.3</a:t>
            </a:r>
            <a:r>
              <a:rPr lang="en-US" dirty="0" smtClean="0"/>
              <a:t> </a:t>
            </a:r>
            <a:r>
              <a:rPr lang="en-US" dirty="0"/>
              <a:t>meters lower , p&lt;0.001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268634"/>
              </p:ext>
            </p:extLst>
          </p:nvPr>
        </p:nvGraphicFramePr>
        <p:xfrm>
          <a:off x="4991100" y="1600200"/>
          <a:ext cx="3390900" cy="2758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3784">
                  <a:extLst>
                    <a:ext uri="{9D8B030D-6E8A-4147-A177-3AD203B41FA5}">
                      <a16:colId xmlns:a16="http://schemas.microsoft.com/office/drawing/2014/main" xmlns="" val="3465519074"/>
                    </a:ext>
                  </a:extLst>
                </a:gridCol>
                <a:gridCol w="1208216">
                  <a:extLst>
                    <a:ext uri="{9D8B030D-6E8A-4147-A177-3AD203B41FA5}">
                      <a16:colId xmlns:a16="http://schemas.microsoft.com/office/drawing/2014/main" xmlns="" val="4057986949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1470379946"/>
                    </a:ext>
                  </a:extLst>
                </a:gridCol>
              </a:tblGrid>
              <a:tr h="263657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CHF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61352785"/>
                  </a:ext>
                </a:extLst>
              </a:tr>
              <a:tr h="2636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CVD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Yes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24881589"/>
                  </a:ext>
                </a:extLst>
              </a:tr>
              <a:tr h="9715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N= </a:t>
                      </a:r>
                      <a:r>
                        <a:rPr lang="en-US" sz="2400" u="none" strike="noStrike" dirty="0" smtClean="0">
                          <a:effectLst/>
                        </a:rPr>
                        <a:t>2826, </a:t>
                      </a: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N=32, </a:t>
                      </a:r>
                    </a:p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62175200"/>
                  </a:ext>
                </a:extLst>
              </a:tr>
              <a:tr h="11586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Yes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N=213, </a:t>
                      </a:r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86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N=25,  </a:t>
                      </a:r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81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53856115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0600" y="4572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CHF and CVD adjudicated prior to Exam 6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92" y="1295400"/>
            <a:ext cx="4448415" cy="32561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91100" y="111073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KCCQ12 Means by CVD/CHF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44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KCCQ12 groupings, prior CVD, and 6MWT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973714"/>
              </p:ext>
            </p:extLst>
          </p:nvPr>
        </p:nvGraphicFramePr>
        <p:xfrm>
          <a:off x="762001" y="1981200"/>
          <a:ext cx="6934199" cy="3090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xmlns="" val="4180827738"/>
                    </a:ext>
                  </a:extLst>
                </a:gridCol>
                <a:gridCol w="958385">
                  <a:extLst>
                    <a:ext uri="{9D8B030D-6E8A-4147-A177-3AD203B41FA5}">
                      <a16:colId xmlns:a16="http://schemas.microsoft.com/office/drawing/2014/main" xmlns="" val="3719888184"/>
                    </a:ext>
                  </a:extLst>
                </a:gridCol>
                <a:gridCol w="1268451">
                  <a:extLst>
                    <a:ext uri="{9D8B030D-6E8A-4147-A177-3AD203B41FA5}">
                      <a16:colId xmlns:a16="http://schemas.microsoft.com/office/drawing/2014/main" xmlns="" val="1325467125"/>
                    </a:ext>
                  </a:extLst>
                </a:gridCol>
                <a:gridCol w="1014761">
                  <a:extLst>
                    <a:ext uri="{9D8B030D-6E8A-4147-A177-3AD203B41FA5}">
                      <a16:colId xmlns:a16="http://schemas.microsoft.com/office/drawing/2014/main" xmlns="" val="1427294227"/>
                    </a:ext>
                  </a:extLst>
                </a:gridCol>
                <a:gridCol w="1381202">
                  <a:extLst>
                    <a:ext uri="{9D8B030D-6E8A-4147-A177-3AD203B41FA5}">
                      <a16:colId xmlns:a16="http://schemas.microsoft.com/office/drawing/2014/main" xmlns="" val="315804210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xmlns="" val="1956152115"/>
                    </a:ext>
                  </a:extLst>
                </a:gridCol>
              </a:tblGrid>
              <a:tr h="8535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KCCQ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Group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KCCQ12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Mean Age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 adjudicated CVD or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 6MW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Test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761533267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67.4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76.9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16%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429184769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588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89.1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74.6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400276383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369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94.7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73.2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67943807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550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97.4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72.3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11045008"/>
                  </a:ext>
                </a:extLst>
              </a:tr>
              <a:tr h="44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977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100.0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72.2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227950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910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20160" y="304800"/>
            <a:ext cx="8532000" cy="76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9pPr>
          </a:lstStyle>
          <a:p>
            <a:pPr algn="ctr"/>
            <a:r>
              <a:rPr lang="en-GB" altLang="en-US" sz="1451" b="1" dirty="0">
                <a:latin typeface="Arial" panose="020B0604020202020204" pitchFamily="34" charset="0"/>
              </a:rPr>
              <a:t>Percentiles (10th, 25th and 50th) curves for 6-min walk distance (6MWD; —–: males; -----: females) compared with the mean (range) published data of the 6MWD for several important chronic diseases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01" y="979561"/>
            <a:ext cx="6930720" cy="489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39521" y="5779080"/>
            <a:ext cx="7810559" cy="6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5pPr>
            <a:lvl6pPr marL="15367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6pPr>
            <a:lvl7pPr marL="19939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7pPr>
            <a:lvl8pPr marL="24511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8pPr>
            <a:lvl9pPr marL="2908300" indent="-2159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cs typeface="msgothic" charset="0"/>
              </a:defRPr>
            </a:lvl9pPr>
          </a:lstStyle>
          <a:p>
            <a:r>
              <a:rPr lang="en-GB" altLang="en-US" sz="1270" dirty="0">
                <a:latin typeface="Arial" panose="020B0604020202020204" pitchFamily="34" charset="0"/>
              </a:rPr>
              <a:t>Primary pulmonary hypertension (•) idiopathic pulmonary fibrosis (▪), </a:t>
            </a:r>
            <a:endParaRPr lang="en-GB" altLang="en-US" sz="1451" dirty="0">
              <a:latin typeface="Arial" panose="020B0604020202020204" pitchFamily="34" charset="0"/>
            </a:endParaRPr>
          </a:p>
          <a:p>
            <a:r>
              <a:rPr lang="en-GB" altLang="en-US" sz="1451" dirty="0">
                <a:latin typeface="Arial" panose="020B0604020202020204" pitchFamily="34" charset="0"/>
              </a:rPr>
              <a:t>CHF subdivided into New York Heart Association (NYHA) stages II (□) and III–IV (○)</a:t>
            </a:r>
            <a:endParaRPr lang="en-GB" altLang="en-US" sz="1270" dirty="0">
              <a:latin typeface="Arial" panose="020B0604020202020204" pitchFamily="34" charset="0"/>
            </a:endParaRPr>
          </a:p>
          <a:p>
            <a:r>
              <a:rPr lang="en-GB" altLang="en-US" sz="1270" dirty="0">
                <a:latin typeface="Arial" panose="020B0604020202020204" pitchFamily="34" charset="0"/>
              </a:rPr>
              <a:t>COPD subdivided into Global Initiative for Obstructive Lung Disease stages II (⋄) and III–IV (♦).</a:t>
            </a:r>
            <a:endParaRPr lang="en-GB" altLang="en-US" sz="1270" b="1" dirty="0">
              <a:latin typeface="Arial" panose="020B0604020202020204" pitchFamily="34" charset="0"/>
            </a:endParaRPr>
          </a:p>
          <a:p>
            <a:endParaRPr lang="en-GB" altLang="en-US" sz="1089" b="1" dirty="0">
              <a:latin typeface="Arial" panose="020B0604020202020204" pitchFamily="34" charset="0"/>
            </a:endParaRPr>
          </a:p>
          <a:p>
            <a:r>
              <a:rPr lang="en-GB" altLang="en-US" sz="1089" b="1" dirty="0">
                <a:latin typeface="Arial" panose="020B0604020202020204" pitchFamily="34" charset="0"/>
              </a:rPr>
              <a:t>Casanova et al. </a:t>
            </a:r>
            <a:r>
              <a:rPr lang="en-GB" altLang="en-US" sz="1089" b="1" dirty="0" err="1">
                <a:latin typeface="Arial" panose="020B0604020202020204" pitchFamily="34" charset="0"/>
              </a:rPr>
              <a:t>Eur</a:t>
            </a:r>
            <a:r>
              <a:rPr lang="en-GB" altLang="en-US" sz="1089" b="1" dirty="0">
                <a:latin typeface="Arial" panose="020B0604020202020204" pitchFamily="34" charset="0"/>
              </a:rPr>
              <a:t> </a:t>
            </a:r>
            <a:r>
              <a:rPr lang="en-GB" altLang="en-US" sz="1089" b="1" dirty="0" err="1">
                <a:latin typeface="Arial" panose="020B0604020202020204" pitchFamily="34" charset="0"/>
              </a:rPr>
              <a:t>Respir</a:t>
            </a:r>
            <a:r>
              <a:rPr lang="en-GB" altLang="en-US" sz="1089" b="1" dirty="0">
                <a:latin typeface="Arial" panose="020B0604020202020204" pitchFamily="34" charset="0"/>
              </a:rPr>
              <a:t> J 2011;37:150-156</a:t>
            </a:r>
          </a:p>
        </p:txBody>
      </p:sp>
    </p:spTree>
    <p:extLst>
      <p:ext uri="{BB962C8B-B14F-4D97-AF65-F5344CB8AC3E}">
        <p14:creationId xmlns:p14="http://schemas.microsoft.com/office/powerpoint/2010/main" val="6369937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3885</TotalTime>
  <Words>1523</Words>
  <Application>Microsoft Macintosh PowerPoint</Application>
  <PresentationFormat>On-screen Show (4:3)</PresentationFormat>
  <Paragraphs>402</Paragraphs>
  <Slides>19</Slides>
  <Notes>3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Early HF Steering</vt:lpstr>
      <vt:lpstr>PowerPoint Presentation</vt:lpstr>
      <vt:lpstr>PowerPoint Presentation</vt:lpstr>
      <vt:lpstr>Kansas City Cardiomyopathy Questionnaire Short Version (KCCQ-12)</vt:lpstr>
      <vt:lpstr>Questionnaire</vt:lpstr>
      <vt:lpstr>Final KCCQ12 summary score</vt:lpstr>
      <vt:lpstr>PowerPoint Presentation</vt:lpstr>
      <vt:lpstr>KCCQ12 groupings, prior CVD, and 6MWT</vt:lpstr>
      <vt:lpstr>PowerPoint Presentation</vt:lpstr>
      <vt:lpstr>6MW Distance Distribution, MESA Exam 6</vt:lpstr>
      <vt:lpstr>6MWD by Age and Gender</vt:lpstr>
      <vt:lpstr>PowerPoint Presentation</vt:lpstr>
      <vt:lpstr>Six Minute Walk Distance by Race/Ethnicity</vt:lpstr>
      <vt:lpstr>PowerPoint Presentation</vt:lpstr>
      <vt:lpstr>PowerPoint Presentation</vt:lpstr>
      <vt:lpstr>KCCQ12 and 6MWD</vt:lpstr>
      <vt:lpstr>KCCQ12 Groups, 6MWD and  prior CVD/HF</vt:lpstr>
      <vt:lpstr>Removing participants with  prior CVD or HF</vt:lpstr>
      <vt:lpstr>Walk Distance Difference (meters) by KCCQ Groups in participants without prior CVD/HF </vt:lpstr>
    </vt:vector>
  </TitlesOfParts>
  <Company>WFUHS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HF Steering</dc:title>
  <dc:creator>WFBMC</dc:creator>
  <cp:lastModifiedBy>Alain Bertoni</cp:lastModifiedBy>
  <cp:revision>55</cp:revision>
  <dcterms:created xsi:type="dcterms:W3CDTF">2017-04-14T21:32:05Z</dcterms:created>
  <dcterms:modified xsi:type="dcterms:W3CDTF">2019-03-27T16:13:17Z</dcterms:modified>
</cp:coreProperties>
</file>