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94">
  <p:sldMasterIdLst>
    <p:sldMasterId id="2147483648" r:id="rId1"/>
  </p:sldMasterIdLst>
  <p:notesMasterIdLst>
    <p:notesMasterId r:id="rId16"/>
  </p:notesMasterIdLst>
  <p:sldIdLst>
    <p:sldId id="263" r:id="rId2"/>
    <p:sldId id="299" r:id="rId3"/>
    <p:sldId id="321" r:id="rId4"/>
    <p:sldId id="304" r:id="rId5"/>
    <p:sldId id="305" r:id="rId6"/>
    <p:sldId id="290" r:id="rId7"/>
    <p:sldId id="314" r:id="rId8"/>
    <p:sldId id="308" r:id="rId9"/>
    <p:sldId id="315" r:id="rId10"/>
    <p:sldId id="316" r:id="rId11"/>
    <p:sldId id="317" r:id="rId12"/>
    <p:sldId id="318" r:id="rId13"/>
    <p:sldId id="319" r:id="rId14"/>
    <p:sldId id="297" r:id="rId15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660"/>
  </p:normalViewPr>
  <p:slideViewPr>
    <p:cSldViewPr>
      <p:cViewPr varScale="1">
        <p:scale>
          <a:sx n="109" d="100"/>
          <a:sy n="109" d="100"/>
        </p:scale>
        <p:origin x="163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668"/>
            <a:ext cx="303784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772668"/>
            <a:ext cx="303784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EB50E3A-5AF9-4C06-84DF-4C1CD50E9D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3738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B50E3A-5AF9-4C06-84DF-4C1CD50E9D0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116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77341BD-F721-4946-AB63-7C3A442A266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4579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A6A685E-CA13-4899-B201-E6F6C6E360F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/>
              <a:t>Includes Air and Genetics. </a:t>
            </a:r>
          </a:p>
        </p:txBody>
      </p:sp>
    </p:spTree>
    <p:extLst>
      <p:ext uri="{BB962C8B-B14F-4D97-AF65-F5344CB8AC3E}">
        <p14:creationId xmlns:p14="http://schemas.microsoft.com/office/powerpoint/2010/main" val="9656442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B50E3A-5AF9-4C06-84DF-4C1CD50E9D0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9804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45E2A-7806-475B-A336-5E9EAA9DC7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0922F-7A3F-4B44-9CF8-35F290AC03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EE31C-E752-429F-BDB3-0C07E9ABC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EC886-962C-4744-BBF9-8D804DD56C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0931B-B29C-4CB4-9495-A45B8B5C0D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373A4-0E07-48CE-866A-DA87C5FFDB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A2949-D39F-4E02-A52D-B7C8484638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C393D-4217-4C1B-BCA5-5A4CF14D04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E3252-7414-4D41-A028-66ACDF550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36518-F79B-4246-B65C-5B3384D21F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1A488-2B42-4E04-983C-D55E556662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634732A-9586-470E-8664-4568807FE1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579438"/>
          </a:xfrm>
        </p:spPr>
        <p:txBody>
          <a:bodyPr/>
          <a:lstStyle/>
          <a:p>
            <a:r>
              <a:rPr lang="en-US" b="1" dirty="0" smtClean="0">
                <a:latin typeface="Calibri" panose="020F0502020204030204" pitchFamily="34" charset="0"/>
              </a:rPr>
              <a:t>MESA P&amp;P REPORT</a:t>
            </a:r>
            <a:br>
              <a:rPr lang="en-US" b="1" dirty="0" smtClean="0">
                <a:latin typeface="Calibri" panose="020F0502020204030204" pitchFamily="34" charset="0"/>
              </a:rPr>
            </a:br>
            <a:r>
              <a:rPr lang="en-US" b="1" dirty="0" smtClean="0">
                <a:latin typeface="Calibri" panose="020F0502020204030204" pitchFamily="34" charset="0"/>
              </a:rPr>
              <a:t>SC Meeting 3/28/18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pPr algn="ctr">
              <a:buFontTx/>
              <a:buNone/>
            </a:pPr>
            <a:endParaRPr lang="en-US" b="1" dirty="0" smtClean="0"/>
          </a:p>
          <a:p>
            <a:pPr algn="ctr">
              <a:buFontTx/>
              <a:buNone/>
            </a:pPr>
            <a:r>
              <a:rPr lang="en-US" b="1" dirty="0" smtClean="0">
                <a:latin typeface="Calibri" panose="020F0502020204030204" pitchFamily="34" charset="0"/>
              </a:rPr>
              <a:t>Steve Shea</a:t>
            </a:r>
          </a:p>
          <a:p>
            <a:pPr algn="ctr">
              <a:buFontTx/>
              <a:buNone/>
            </a:pPr>
            <a:r>
              <a:rPr lang="en-US" b="1" dirty="0" smtClean="0">
                <a:latin typeface="Calibri" panose="020F0502020204030204" pitchFamily="34" charset="0"/>
              </a:rPr>
              <a:t>Moyses Szklo</a:t>
            </a:r>
          </a:p>
          <a:p>
            <a:pPr algn="ctr">
              <a:buFontTx/>
              <a:buNone/>
            </a:pPr>
            <a:r>
              <a:rPr lang="en-US" b="1" dirty="0" smtClean="0">
                <a:latin typeface="Calibri" panose="020F0502020204030204" pitchFamily="34" charset="0"/>
              </a:rPr>
              <a:t>Robyn McClelland</a:t>
            </a:r>
          </a:p>
          <a:p>
            <a:pPr algn="ctr">
              <a:buFontTx/>
              <a:buNone/>
            </a:pPr>
            <a:endParaRPr lang="en-US" b="1" dirty="0"/>
          </a:p>
          <a:p>
            <a:pPr algn="ctr">
              <a:buFontTx/>
              <a:buNone/>
            </a:pPr>
            <a:endParaRPr lang="en-US" b="1" dirty="0" smtClean="0"/>
          </a:p>
        </p:txBody>
      </p:sp>
      <p:pic>
        <p:nvPicPr>
          <p:cNvPr id="4" name="Picture 7" descr="MesaLogo-100x6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800600"/>
            <a:ext cx="187325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3952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391C16B-5AF0-4CD7-BFD3-8F1FF11744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223533"/>
            <a:ext cx="6870834" cy="5032822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F90EA1CA-3367-47BB-88B2-B9DADA5E913E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ellipse">
            <a:avLst/>
          </a:prstGeo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500" dirty="0">
                <a:solidFill>
                  <a:schemeClr val="bg1"/>
                </a:solidFill>
              </a:rPr>
              <a:t>Proposals (n=2842)</a:t>
            </a:r>
            <a:br>
              <a:rPr lang="en-US" sz="1500" dirty="0">
                <a:solidFill>
                  <a:schemeClr val="bg1"/>
                </a:solidFill>
              </a:rPr>
            </a:br>
            <a:r>
              <a:rPr lang="en-US" sz="1500" dirty="0">
                <a:solidFill>
                  <a:schemeClr val="bg1"/>
                </a:solidFill>
              </a:rPr>
              <a:t>Cumulative by Year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09E05C-B276-4D05-B79A-03485B258718}"/>
              </a:ext>
            </a:extLst>
          </p:cNvPr>
          <p:cNvSpPr txBox="1"/>
          <p:nvPr/>
        </p:nvSpPr>
        <p:spPr>
          <a:xfrm>
            <a:off x="304800" y="6477000"/>
            <a:ext cx="7696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Data Cumulative Through </a:t>
            </a:r>
            <a:r>
              <a:rPr kumimoji="0" lang="en-US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3/19/2018</a:t>
            </a:r>
            <a:r>
              <a:rPr kumimoji="0" lang="en-US" sz="1400" b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     		</a:t>
            </a:r>
            <a:r>
              <a:rPr kumimoji="0" lang="en-US" sz="140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Slide</a:t>
            </a:r>
            <a:r>
              <a:rPr kumimoji="0" lang="en-US" sz="140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courtesy of Robyn McClelland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C022D45-98AD-478A-BA89-5691E7804A96}"/>
              </a:ext>
            </a:extLst>
          </p:cNvPr>
          <p:cNvSpPr/>
          <p:nvPr/>
        </p:nvSpPr>
        <p:spPr>
          <a:xfrm>
            <a:off x="1371600" y="274638"/>
            <a:ext cx="6629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Proposals (n=2842)</a:t>
            </a:r>
            <a:b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</a:b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Cumulative by Year</a:t>
            </a:r>
          </a:p>
        </p:txBody>
      </p:sp>
    </p:spTree>
    <p:extLst>
      <p:ext uri="{BB962C8B-B14F-4D97-AF65-F5344CB8AC3E}">
        <p14:creationId xmlns:p14="http://schemas.microsoft.com/office/powerpoint/2010/main" val="3727484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2800" dirty="0"/>
              <a:t>Publications (n=1333)</a:t>
            </a:r>
            <a:br>
              <a:rPr lang="en-US" sz="2800" dirty="0"/>
            </a:br>
            <a:r>
              <a:rPr lang="en-US" sz="2800" dirty="0"/>
              <a:t>Cumulative by Year</a:t>
            </a:r>
          </a:p>
        </p:txBody>
      </p:sp>
      <p:sp>
        <p:nvSpPr>
          <p:cNvPr id="4099" name="Rectangle 7"/>
          <p:cNvSpPr>
            <a:spLocks noChangeArrowheads="1"/>
          </p:cNvSpPr>
          <p:nvPr/>
        </p:nvSpPr>
        <p:spPr bwMode="auto">
          <a:xfrm>
            <a:off x="76200" y="6564313"/>
            <a:ext cx="8153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Data </a:t>
            </a: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Cumulative Through </a:t>
            </a: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3/19/2018</a:t>
            </a:r>
            <a:r>
              <a:rPr kumimoji="0" lang="en-US" sz="120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                                                                    Slide courtesy of Robyn</a:t>
            </a:r>
            <a:r>
              <a:rPr kumimoji="0" lang="en-US" sz="120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McClelland</a:t>
            </a: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				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9E4F9F0-73B2-45AF-8E74-89FFC5B44C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1143000"/>
            <a:ext cx="7086600" cy="5190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5412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z="2800" dirty="0"/>
              <a:t>Abstracts (n=1417)</a:t>
            </a:r>
            <a:br>
              <a:rPr lang="en-US" sz="2800" dirty="0"/>
            </a:br>
            <a:r>
              <a:rPr lang="en-US" sz="2800" dirty="0"/>
              <a:t>Cumulative by Year</a:t>
            </a:r>
          </a:p>
        </p:txBody>
      </p:sp>
      <p:sp>
        <p:nvSpPr>
          <p:cNvPr id="3075" name="Rectangle 8"/>
          <p:cNvSpPr>
            <a:spLocks noChangeArrowheads="1"/>
          </p:cNvSpPr>
          <p:nvPr/>
        </p:nvSpPr>
        <p:spPr bwMode="auto">
          <a:xfrm>
            <a:off x="0" y="6473825"/>
            <a:ext cx="815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Data Cumulative Through </a:t>
            </a: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3/19/2018</a:t>
            </a:r>
            <a:r>
              <a:rPr kumimoji="0" lang="en-US" sz="120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				Slide courtesy of Robyn McClelland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AB6CAB5-755B-46FE-80FD-10535CD091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1142999"/>
            <a:ext cx="6858000" cy="5023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8806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715962"/>
          </a:xfrm>
        </p:spPr>
        <p:txBody>
          <a:bodyPr/>
          <a:lstStyle/>
          <a:p>
            <a:r>
              <a:rPr lang="en-US" sz="2000" dirty="0"/>
              <a:t>Citations by Year (with Multi-Ethnic Study of Atherosclerosis in “topic”—Web of Science search)</a:t>
            </a:r>
          </a:p>
        </p:txBody>
      </p:sp>
      <p:sp>
        <p:nvSpPr>
          <p:cNvPr id="7" name="Rectangle 6"/>
          <p:cNvSpPr/>
          <p:nvPr/>
        </p:nvSpPr>
        <p:spPr>
          <a:xfrm>
            <a:off x="898967" y="5562600"/>
            <a:ext cx="7543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Average citations per article:  21.5 (up from 20 last Fall, 19 in April 2017, 17.5 in 2016)  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h-index: 87   (up from 82 last Fall, 78 in April 2017, 73 Fall 2016, 64 Spring 2016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)				       </a:t>
            </a:r>
            <a:r>
              <a:rPr kumimoji="0" lang="en-US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Slide courtesy of Robyn McClelland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Citations in Each Year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 </a:t>
            </a:r>
            <a:r>
              <a:rPr kumimoji="0" lang="en-US" altLang="en-US" sz="15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Citations in Each Year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 </a:t>
            </a:r>
            <a:r>
              <a:rPr kumimoji="0" lang="en-US" altLang="en-US" sz="15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2E77792-95D4-4B46-B41D-9EA7D6F50B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9" y="1143001"/>
            <a:ext cx="5706601" cy="440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61040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65064" y="1219200"/>
            <a:ext cx="67056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u="sng" dirty="0" smtClean="0"/>
          </a:p>
          <a:p>
            <a:r>
              <a:rPr lang="en-US" b="1" u="sng" dirty="0" smtClean="0"/>
              <a:t>2015</a:t>
            </a:r>
          </a:p>
          <a:p>
            <a:r>
              <a:rPr lang="en-US" b="1" dirty="0" smtClean="0"/>
              <a:t>BS </a:t>
            </a:r>
            <a:r>
              <a:rPr lang="en-US" b="1" dirty="0"/>
              <a:t>ratio = Abstracts (N=1047)/Publications (</a:t>
            </a:r>
            <a:r>
              <a:rPr lang="en-US" b="1" dirty="0" smtClean="0"/>
              <a:t>N=735</a:t>
            </a:r>
            <a:r>
              <a:rPr lang="en-US" b="1" dirty="0"/>
              <a:t>) = </a:t>
            </a:r>
            <a:r>
              <a:rPr lang="en-US" b="1" dirty="0" smtClean="0"/>
              <a:t> 1.42</a:t>
            </a:r>
            <a:endParaRPr lang="en-US" b="1" dirty="0"/>
          </a:p>
          <a:p>
            <a:r>
              <a:rPr lang="en-US" b="1" dirty="0" smtClean="0"/>
              <a:t>BS/H </a:t>
            </a:r>
            <a:r>
              <a:rPr lang="en-US" b="1" dirty="0"/>
              <a:t>ratio = 1.42/64 = 0.022 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u="sng" dirty="0" smtClean="0"/>
              <a:t>2016</a:t>
            </a:r>
            <a:endParaRPr lang="en-US" b="1" u="sng" dirty="0"/>
          </a:p>
          <a:p>
            <a:r>
              <a:rPr lang="en-US" b="1" dirty="0"/>
              <a:t>BS ratio = Abstracts (</a:t>
            </a:r>
            <a:r>
              <a:rPr lang="en-US" b="1" dirty="0" smtClean="0"/>
              <a:t>N=1195)/</a:t>
            </a:r>
            <a:r>
              <a:rPr lang="en-US" b="1" dirty="0"/>
              <a:t>Publications (</a:t>
            </a:r>
            <a:r>
              <a:rPr lang="en-US" b="1" dirty="0" smtClean="0"/>
              <a:t>N=877) </a:t>
            </a:r>
            <a:r>
              <a:rPr lang="en-US" b="1" dirty="0"/>
              <a:t>= </a:t>
            </a:r>
            <a:r>
              <a:rPr lang="en-US" b="1" dirty="0" smtClean="0"/>
              <a:t>  1.36</a:t>
            </a:r>
            <a:endParaRPr lang="en-US" b="1" dirty="0"/>
          </a:p>
          <a:p>
            <a:r>
              <a:rPr lang="en-US" b="1" dirty="0" smtClean="0"/>
              <a:t>BS/H </a:t>
            </a:r>
            <a:r>
              <a:rPr lang="en-US" b="1" dirty="0"/>
              <a:t>ratio = </a:t>
            </a:r>
            <a:r>
              <a:rPr lang="en-US" b="1" dirty="0" smtClean="0"/>
              <a:t>1.36/73 </a:t>
            </a:r>
            <a:r>
              <a:rPr lang="en-US" b="1" dirty="0"/>
              <a:t>= </a:t>
            </a:r>
            <a:r>
              <a:rPr lang="en-US" b="1" dirty="0" smtClean="0"/>
              <a:t>0.019 </a:t>
            </a:r>
          </a:p>
          <a:p>
            <a:endParaRPr lang="en-US" b="1" dirty="0"/>
          </a:p>
          <a:p>
            <a:r>
              <a:rPr lang="en-US" b="1" u="sng" dirty="0" smtClean="0"/>
              <a:t>2017</a:t>
            </a:r>
            <a:endParaRPr lang="en-US" b="1" dirty="0" smtClean="0"/>
          </a:p>
          <a:p>
            <a:r>
              <a:rPr lang="en-US" b="1" dirty="0" smtClean="0"/>
              <a:t>BS ratio = Abstracts (N=1320)/Publications (N=1034) = 1.28</a:t>
            </a:r>
          </a:p>
          <a:p>
            <a:r>
              <a:rPr lang="en-US" b="1" dirty="0" smtClean="0"/>
              <a:t>BS/H ratio = 1.28/78 = </a:t>
            </a:r>
            <a:r>
              <a:rPr lang="en-US" b="1" dirty="0" smtClean="0"/>
              <a:t>0.016</a:t>
            </a:r>
          </a:p>
          <a:p>
            <a:endParaRPr lang="en-US" b="1" dirty="0"/>
          </a:p>
          <a:p>
            <a:r>
              <a:rPr lang="en-US" b="1" u="sng" dirty="0" smtClean="0"/>
              <a:t>2018</a:t>
            </a:r>
            <a:endParaRPr lang="en-US" b="1" dirty="0"/>
          </a:p>
          <a:p>
            <a:r>
              <a:rPr lang="en-US" b="1" dirty="0"/>
              <a:t>BS ratio = Abstracts (</a:t>
            </a:r>
            <a:r>
              <a:rPr lang="en-US" b="1" dirty="0" smtClean="0"/>
              <a:t>N=1417)/</a:t>
            </a:r>
            <a:r>
              <a:rPr lang="en-US" b="1" dirty="0"/>
              <a:t>Publications (</a:t>
            </a:r>
            <a:r>
              <a:rPr lang="en-US" b="1" dirty="0" smtClean="0"/>
              <a:t>N=1333) </a:t>
            </a:r>
            <a:r>
              <a:rPr lang="en-US" b="1" dirty="0"/>
              <a:t>= </a:t>
            </a:r>
            <a:r>
              <a:rPr lang="en-US" b="1" dirty="0" smtClean="0"/>
              <a:t>1.06</a:t>
            </a:r>
            <a:endParaRPr lang="en-US" b="1" dirty="0"/>
          </a:p>
          <a:p>
            <a:r>
              <a:rPr lang="en-US" b="1" dirty="0"/>
              <a:t>BS/H ratio = </a:t>
            </a:r>
            <a:r>
              <a:rPr lang="en-US" b="1" dirty="0" smtClean="0"/>
              <a:t>1.06/87 </a:t>
            </a:r>
            <a:r>
              <a:rPr lang="en-US" b="1" dirty="0"/>
              <a:t>= </a:t>
            </a:r>
            <a:r>
              <a:rPr lang="en-US" b="1" dirty="0" smtClean="0"/>
              <a:t>0.012</a:t>
            </a:r>
            <a:endParaRPr lang="en-US" b="1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124200" y="614594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Advanced Metrics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8802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P&amp;P Membership</a:t>
            </a:r>
            <a:endParaRPr lang="en-US" dirty="0">
              <a:latin typeface="Calibri" panose="020F050202020403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0616820"/>
              </p:ext>
            </p:extLst>
          </p:nvPr>
        </p:nvGraphicFramePr>
        <p:xfrm>
          <a:off x="1600200" y="1295400"/>
          <a:ext cx="5791200" cy="5257798"/>
        </p:xfrm>
        <a:graphic>
          <a:graphicData uri="http://schemas.openxmlformats.org/drawingml/2006/table">
            <a:tbl>
              <a:tblPr firstRow="1" firstCol="1" bandRow="1"/>
              <a:tblGrid>
                <a:gridCol w="22337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7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39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Member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Site/Affiliation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2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/>
                        </a:rPr>
                        <a:t>Moyses Szklo, MD, </a:t>
                      </a:r>
                      <a:r>
                        <a:rPr lang="en-US" sz="1400" b="1" dirty="0" err="1">
                          <a:effectLst/>
                          <a:latin typeface="Calibri" panose="020F0502020204030204" pitchFamily="34" charset="0"/>
                          <a:ea typeface="Calibri"/>
                        </a:rPr>
                        <a:t>DrPH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/>
                      </a:endParaRP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/>
                        </a:rPr>
                        <a:t>Johns Hopkins University </a:t>
                      </a: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  <a:ea typeface="Calibri"/>
                        </a:rPr>
                        <a:t>– Chair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/>
                      </a:endParaRP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9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/>
                        </a:rPr>
                        <a:t>Steven Shea, MD, MS 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/>
                        </a:rPr>
                        <a:t>Columbia </a:t>
                      </a: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  <a:ea typeface="Calibri"/>
                        </a:rPr>
                        <a:t>University – Co-Chair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/>
                      </a:endParaRP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9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  <a:latin typeface="Calibri" panose="020F0502020204030204" pitchFamily="34" charset="0"/>
                          <a:ea typeface="Calibri"/>
                        </a:rPr>
                        <a:t>Norrina</a:t>
                      </a: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/>
                        </a:rPr>
                        <a:t> B. Allen, PhD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/>
                        </a:rPr>
                        <a:t>Northwestern University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9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  <a:ea typeface="Calibri"/>
                        </a:rPr>
                        <a:t>Matthew Allison, MD, MPH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/>
                      </a:endParaRP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  <a:ea typeface="Calibri"/>
                        </a:rPr>
                        <a:t>UCSD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/>
                      </a:endParaRP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9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/>
                        </a:rPr>
                        <a:t>Alain Bertoni, MD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/>
                        </a:rPr>
                        <a:t>Wake Forest </a:t>
                      </a: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  <a:ea typeface="Calibri"/>
                        </a:rPr>
                        <a:t>University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/>
                      </a:endParaRP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39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/>
                        </a:rPr>
                        <a:t>Michael Blaha, MD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/>
                        </a:rPr>
                        <a:t>Johns Hopkins Hospital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39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  <a:latin typeface="Calibri" panose="020F0502020204030204" pitchFamily="34" charset="0"/>
                          <a:ea typeface="Calibri"/>
                        </a:rPr>
                        <a:t>Lyndia</a:t>
                      </a: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Calibri" panose="020F0502020204030204" pitchFamily="34" charset="0"/>
                          <a:ea typeface="Calibri"/>
                        </a:rPr>
                        <a:t>Brumback</a:t>
                      </a: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/>
                        </a:rPr>
                        <a:t>, PhD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  <a:ea typeface="Calibri"/>
                        </a:rPr>
                        <a:t>University </a:t>
                      </a: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/>
                        </a:rPr>
                        <a:t>of Washington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39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</a:rPr>
                        <a:t>Andrew </a:t>
                      </a:r>
                      <a:r>
                        <a:rPr lang="en-US" sz="1400" b="1" dirty="0" err="1" smtClean="0">
                          <a:effectLst/>
                          <a:latin typeface="Calibri" panose="020F0502020204030204" pitchFamily="34" charset="0"/>
                        </a:rPr>
                        <a:t>DeFilippis</a:t>
                      </a: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</a:rPr>
                        <a:t>, MD, MSc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/>
                      </a:endParaRP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  <a:ea typeface="Calibri"/>
                        </a:rPr>
                        <a:t>University of Louisville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/>
                      </a:endParaRP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4465972"/>
                  </a:ext>
                </a:extLst>
              </a:tr>
              <a:tr h="3439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  <a:ea typeface="Calibri"/>
                        </a:rPr>
                        <a:t>Susan Heckbert, MD,</a:t>
                      </a:r>
                      <a:r>
                        <a:rPr lang="en-US" sz="1400" b="1" baseline="0" dirty="0" smtClean="0">
                          <a:effectLst/>
                          <a:latin typeface="Calibri" panose="020F0502020204030204" pitchFamily="34" charset="0"/>
                          <a:ea typeface="Calibri"/>
                        </a:rPr>
                        <a:t> PhD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/>
                      </a:endParaRP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  <a:ea typeface="Calibri"/>
                        </a:rPr>
                        <a:t>University</a:t>
                      </a:r>
                      <a:r>
                        <a:rPr lang="en-US" sz="1400" b="1" baseline="0" dirty="0" smtClean="0">
                          <a:effectLst/>
                          <a:latin typeface="Calibri" panose="020F0502020204030204" pitchFamily="34" charset="0"/>
                          <a:ea typeface="Calibri"/>
                        </a:rPr>
                        <a:t> of Washington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/>
                      </a:endParaRP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39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/>
                        </a:rPr>
                        <a:t>Joao Lima, MD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/>
                        </a:rPr>
                        <a:t>MRI Reading Center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39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/>
                        </a:rPr>
                        <a:t>Kiang Liu, PhD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/>
                        </a:rPr>
                        <a:t>Northwestern </a:t>
                      </a: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  <a:ea typeface="Calibri"/>
                        </a:rPr>
                        <a:t>University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/>
                      </a:endParaRP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39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/>
                        </a:rPr>
                        <a:t>Robyn McClelland, PhD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/>
                        </a:rPr>
                        <a:t>Coordinating Center, Univ. of Washington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39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/>
                        </a:rPr>
                        <a:t>Joseph Polak, MD, MPH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/>
                        </a:rPr>
                        <a:t>Tufts-NEMC Ultrasound Reading Center</a:t>
                      </a: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39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  <a:ea typeface="Calibri"/>
                        </a:rPr>
                        <a:t>Benjamin</a:t>
                      </a:r>
                      <a:r>
                        <a:rPr lang="en-US" sz="1400" b="1" baseline="0" dirty="0" smtClean="0">
                          <a:effectLst/>
                          <a:latin typeface="Calibri" panose="020F0502020204030204" pitchFamily="34" charset="0"/>
                          <a:ea typeface="Calibri"/>
                        </a:rPr>
                        <a:t> Smith, MD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/>
                      </a:endParaRP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  <a:ea typeface="Calibri"/>
                        </a:rPr>
                        <a:t>Columbia University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/>
                      </a:endParaRP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55738" y="15986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318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1143000"/>
            <a:ext cx="7543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sz="2400" b="1" dirty="0" smtClean="0">
                <a:latin typeface="Calibri" panose="020F0502020204030204" pitchFamily="34" charset="0"/>
              </a:rPr>
              <a:t>What should we do regarding proposals that involve the specific aims of the MESA contract and/or Exam 6 ancillary studies?</a:t>
            </a:r>
            <a:endParaRPr lang="en-US" sz="2400" b="1" dirty="0" smtClean="0">
              <a:latin typeface="Calibri" panose="020F0502020204030204" pitchFamily="34" charset="0"/>
            </a:endParaRPr>
          </a:p>
          <a:p>
            <a:pPr marL="0" lvl="1"/>
            <a:endParaRPr lang="en-US" sz="2400" b="1" dirty="0" smtClean="0">
              <a:latin typeface="Calibri" panose="020F0502020204030204" pitchFamily="34" charset="0"/>
            </a:endParaRPr>
          </a:p>
          <a:p>
            <a:pPr marL="0" lvl="1"/>
            <a:r>
              <a:rPr lang="en-US" sz="2400" b="1" dirty="0" smtClean="0">
                <a:latin typeface="Calibri" panose="020F0502020204030204" pitchFamily="34" charset="0"/>
              </a:rPr>
              <a:t>For discussion:</a:t>
            </a:r>
          </a:p>
          <a:p>
            <a:pPr marL="0" lvl="1"/>
            <a:endParaRPr lang="en-US" sz="2400" b="1" dirty="0">
              <a:latin typeface="Calibri" panose="020F0502020204030204" pitchFamily="34" charset="0"/>
            </a:endParaRPr>
          </a:p>
          <a:p>
            <a:pPr marL="0" lvl="1"/>
            <a:r>
              <a:rPr lang="en-US" sz="2400" b="1" dirty="0" smtClean="0">
                <a:latin typeface="Calibri" panose="020F0502020204030204" pitchFamily="34" charset="0"/>
              </a:rPr>
              <a:t>The PI(s) should be the senior MESA author for all such proposals until 1 year after completion of the MESA contract or the ancillary study (or the PI should name a surrogate or waive participation).</a:t>
            </a:r>
            <a:endParaRPr lang="en-US" sz="2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811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1143000"/>
            <a:ext cx="7543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sz="2400" b="1" dirty="0">
                <a:latin typeface="Calibri" panose="020F0502020204030204" pitchFamily="34" charset="0"/>
              </a:rPr>
              <a:t>MESA now has </a:t>
            </a:r>
            <a:r>
              <a:rPr lang="en-US" sz="2400" b="1" dirty="0" smtClean="0">
                <a:latin typeface="Calibri" panose="020F0502020204030204" pitchFamily="34" charset="0"/>
              </a:rPr>
              <a:t>1,788 </a:t>
            </a:r>
            <a:r>
              <a:rPr lang="en-US" sz="2400" b="1" dirty="0">
                <a:latin typeface="Calibri" panose="020F0502020204030204" pitchFamily="34" charset="0"/>
              </a:rPr>
              <a:t>approved paper proposals</a:t>
            </a:r>
            <a:r>
              <a:rPr lang="en-US" sz="2400" b="1" dirty="0" smtClean="0">
                <a:latin typeface="Calibri" panose="020F0502020204030204" pitchFamily="34" charset="0"/>
              </a:rPr>
              <a:t>:</a:t>
            </a:r>
          </a:p>
          <a:p>
            <a:pPr marL="0" lvl="1"/>
            <a:endParaRPr lang="en-US" sz="2400" b="1" dirty="0">
              <a:latin typeface="Calibri" panose="020F05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Calibri" panose="020F0502020204030204" pitchFamily="34" charset="0"/>
              </a:rPr>
              <a:t>1,136 </a:t>
            </a:r>
            <a:r>
              <a:rPr lang="en-US" sz="2400" b="1" dirty="0">
                <a:latin typeface="Calibri" panose="020F0502020204030204" pitchFamily="34" charset="0"/>
              </a:rPr>
              <a:t>papers published or in </a:t>
            </a:r>
            <a:r>
              <a:rPr lang="en-US" sz="2400" b="1" dirty="0" smtClean="0">
                <a:latin typeface="Calibri" panose="020F0502020204030204" pitchFamily="34" charset="0"/>
              </a:rPr>
              <a:t>press</a:t>
            </a:r>
          </a:p>
          <a:p>
            <a:pPr lvl="1"/>
            <a:endParaRPr lang="en-US" sz="2400" b="1" dirty="0">
              <a:latin typeface="Calibri" panose="020F05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Calibri" panose="020F0502020204030204" pitchFamily="34" charset="0"/>
              </a:rPr>
              <a:t>152 </a:t>
            </a:r>
            <a:r>
              <a:rPr lang="en-US" sz="2400" b="1" dirty="0">
                <a:latin typeface="Calibri" panose="020F0502020204030204" pitchFamily="34" charset="0"/>
              </a:rPr>
              <a:t>penultimate drafts approved for </a:t>
            </a:r>
            <a:r>
              <a:rPr lang="en-US" sz="2400" b="1" dirty="0" smtClean="0">
                <a:latin typeface="Calibri" panose="020F0502020204030204" pitchFamily="34" charset="0"/>
              </a:rPr>
              <a:t>submission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b="1" dirty="0">
              <a:latin typeface="Calibri" panose="020F05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Calibri" panose="020F0502020204030204" pitchFamily="34" charset="0"/>
              </a:rPr>
              <a:t>20 </a:t>
            </a:r>
            <a:r>
              <a:rPr lang="en-US" sz="2400" b="1" dirty="0">
                <a:latin typeface="Calibri" panose="020F0502020204030204" pitchFamily="34" charset="0"/>
              </a:rPr>
              <a:t>penultimate drafts in revision and review </a:t>
            </a:r>
            <a:r>
              <a:rPr lang="en-US" sz="2400" b="1" dirty="0" smtClean="0">
                <a:latin typeface="Calibri" panose="020F0502020204030204" pitchFamily="34" charset="0"/>
              </a:rPr>
              <a:t>process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b="1" dirty="0">
              <a:latin typeface="Calibri" panose="020F05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Calibri" panose="020F0502020204030204" pitchFamily="34" charset="0"/>
              </a:rPr>
              <a:t>480 </a:t>
            </a:r>
            <a:r>
              <a:rPr lang="en-US" sz="2400" b="1" dirty="0">
                <a:latin typeface="Calibri" panose="020F0502020204030204" pitchFamily="34" charset="0"/>
              </a:rPr>
              <a:t>papers in progress</a:t>
            </a:r>
          </a:p>
        </p:txBody>
      </p:sp>
    </p:spTree>
    <p:extLst>
      <p:ext uri="{BB962C8B-B14F-4D97-AF65-F5344CB8AC3E}">
        <p14:creationId xmlns:p14="http://schemas.microsoft.com/office/powerpoint/2010/main" val="1505024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685800"/>
            <a:ext cx="76962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US" sz="2400" b="1" dirty="0" smtClean="0">
              <a:latin typeface="Calibri" panose="020F0502020204030204" pitchFamily="34" charset="0"/>
            </a:endParaRPr>
          </a:p>
          <a:p>
            <a:pPr lvl="1"/>
            <a:endParaRPr lang="en-US" sz="2400" b="1" dirty="0">
              <a:latin typeface="Calibri" panose="020F0502020204030204" pitchFamily="34" charset="0"/>
            </a:endParaRPr>
          </a:p>
          <a:p>
            <a:pPr lvl="1"/>
            <a:r>
              <a:rPr lang="en-US" sz="2400" b="1" dirty="0" smtClean="0">
                <a:latin typeface="Calibri" panose="020F0502020204030204" pitchFamily="34" charset="0"/>
              </a:rPr>
              <a:t>20 </a:t>
            </a:r>
            <a:r>
              <a:rPr lang="en-US" sz="2400" b="1" dirty="0">
                <a:latin typeface="Calibri" panose="020F0502020204030204" pitchFamily="34" charset="0"/>
              </a:rPr>
              <a:t>MESA abstracts were submitted to the AHA </a:t>
            </a:r>
            <a:r>
              <a:rPr lang="en-US" sz="2400" b="1" dirty="0" smtClean="0">
                <a:latin typeface="Calibri" panose="020F0502020204030204" pitchFamily="34" charset="0"/>
              </a:rPr>
              <a:t>EPI/Lifestyle </a:t>
            </a:r>
            <a:r>
              <a:rPr lang="en-US" sz="2400" b="1" dirty="0">
                <a:latin typeface="Calibri" panose="020F0502020204030204" pitchFamily="34" charset="0"/>
              </a:rPr>
              <a:t>meeting scheduled for </a:t>
            </a:r>
            <a:r>
              <a:rPr lang="en-US" sz="2400" b="1" dirty="0" smtClean="0">
                <a:latin typeface="Calibri" panose="020F0502020204030204" pitchFamily="34" charset="0"/>
              </a:rPr>
              <a:t>March 20-23, 2018. </a:t>
            </a:r>
            <a:r>
              <a:rPr lang="en-US" sz="2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20/20 </a:t>
            </a:r>
            <a:r>
              <a:rPr lang="en-US" sz="2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accepted. Up from 15/15 in 2017.</a:t>
            </a:r>
            <a:endParaRPr lang="en-US" sz="2400" b="1" dirty="0" smtClean="0">
              <a:latin typeface="Calibri" panose="020F0502020204030204" pitchFamily="34" charset="0"/>
            </a:endParaRPr>
          </a:p>
          <a:p>
            <a:pPr lvl="1"/>
            <a:endParaRPr lang="en-US" sz="2400" b="1" dirty="0">
              <a:latin typeface="Calibri" panose="020F0502020204030204" pitchFamily="34" charset="0"/>
            </a:endParaRPr>
          </a:p>
          <a:p>
            <a:pPr lvl="1"/>
            <a:endParaRPr lang="en-US" sz="2400" b="1" dirty="0">
              <a:latin typeface="Calibri" panose="020F0502020204030204" pitchFamily="34" charset="0"/>
            </a:endParaRPr>
          </a:p>
          <a:p>
            <a:pPr lvl="1"/>
            <a:r>
              <a:rPr lang="en-US" sz="2400" b="1" dirty="0" smtClean="0">
                <a:latin typeface="Calibri" panose="020F0502020204030204" pitchFamily="34" charset="0"/>
              </a:rPr>
              <a:t>32 </a:t>
            </a:r>
            <a:r>
              <a:rPr lang="en-US" sz="2400" b="1" dirty="0">
                <a:latin typeface="Calibri" panose="020F0502020204030204" pitchFamily="34" charset="0"/>
              </a:rPr>
              <a:t>MESA abstracts were submitted to </a:t>
            </a:r>
            <a:r>
              <a:rPr lang="en-US" sz="2400" b="1" dirty="0" smtClean="0">
                <a:latin typeface="Calibri" panose="020F0502020204030204" pitchFamily="34" charset="0"/>
              </a:rPr>
              <a:t>19 </a:t>
            </a:r>
            <a:r>
              <a:rPr lang="en-US" sz="2400" b="1" dirty="0">
                <a:latin typeface="Calibri" panose="020F0502020204030204" pitchFamily="34" charset="0"/>
              </a:rPr>
              <a:t>different conferences other than the </a:t>
            </a:r>
            <a:r>
              <a:rPr lang="en-US" sz="2400" b="1" dirty="0" smtClean="0">
                <a:latin typeface="Calibri" panose="020F0502020204030204" pitchFamily="34" charset="0"/>
              </a:rPr>
              <a:t>AHA meeting </a:t>
            </a:r>
            <a:r>
              <a:rPr lang="en-US" sz="2400" b="1" dirty="0">
                <a:latin typeface="Calibri" panose="020F0502020204030204" pitchFamily="34" charset="0"/>
              </a:rPr>
              <a:t>listed above.  These </a:t>
            </a:r>
            <a:r>
              <a:rPr lang="en-US" sz="2400" b="1" dirty="0" smtClean="0">
                <a:latin typeface="Calibri" panose="020F0502020204030204" pitchFamily="34" charset="0"/>
              </a:rPr>
              <a:t>19 </a:t>
            </a:r>
            <a:r>
              <a:rPr lang="en-US" sz="2400" b="1" dirty="0">
                <a:latin typeface="Calibri" panose="020F0502020204030204" pitchFamily="34" charset="0"/>
              </a:rPr>
              <a:t>conferences will be held between </a:t>
            </a:r>
            <a:r>
              <a:rPr lang="en-US" sz="2400" b="1" dirty="0" smtClean="0">
                <a:latin typeface="Calibri" panose="020F0502020204030204" pitchFamily="34" charset="0"/>
              </a:rPr>
              <a:t>November, 2017, and August, 2018.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324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1028343"/>
            <a:ext cx="71628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396875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61963" algn="l"/>
              </a:tabLst>
            </a:pPr>
            <a:r>
              <a:rPr lang="en-US" sz="2400" b="1" dirty="0" smtClean="0">
                <a:latin typeface="Calibri" panose="020F0502020204030204" pitchFamily="34" charset="0"/>
                <a:ea typeface="Times New Roman"/>
                <a:cs typeface="Arial" panose="020B0604020202020204" pitchFamily="34" charset="0"/>
              </a:rPr>
              <a:t>Complete </a:t>
            </a:r>
            <a:r>
              <a:rPr lang="en-US" sz="2400" b="1" dirty="0">
                <a:latin typeface="Calibri" panose="020F0502020204030204" pitchFamily="34" charset="0"/>
                <a:ea typeface="Times New Roman"/>
                <a:cs typeface="Arial" panose="020B0604020202020204" pitchFamily="34" charset="0"/>
              </a:rPr>
              <a:t>and up-to-date website </a:t>
            </a:r>
            <a:r>
              <a:rPr lang="en-US" sz="2400" b="1" dirty="0" smtClean="0">
                <a:latin typeface="Calibri" panose="020F0502020204030204" pitchFamily="34" charset="0"/>
                <a:ea typeface="Times New Roman"/>
                <a:cs typeface="Arial" panose="020B0604020202020204" pitchFamily="34" charset="0"/>
              </a:rPr>
              <a:t>listing</a:t>
            </a:r>
          </a:p>
          <a:p>
            <a:pPr marL="742950" marR="0" lvl="0" indent="-396875">
              <a:spcBef>
                <a:spcPts val="0"/>
              </a:spcBef>
              <a:spcAft>
                <a:spcPts val="0"/>
              </a:spcAft>
              <a:tabLst>
                <a:tab pos="609600" algn="l"/>
              </a:tabLst>
            </a:pPr>
            <a:endParaRPr lang="en-US" sz="2400" b="1" dirty="0" smtClean="0">
              <a:latin typeface="Calibri" panose="020F0502020204030204" pitchFamily="34" charset="0"/>
              <a:ea typeface="Times New Roman"/>
              <a:cs typeface="Arial" panose="020B0604020202020204" pitchFamily="34" charset="0"/>
            </a:endParaRPr>
          </a:p>
          <a:p>
            <a:pPr marL="742950" lvl="2" indent="-396875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09600" algn="l"/>
              </a:tabLst>
            </a:pPr>
            <a:r>
              <a:rPr lang="en-US" sz="2400" b="1" dirty="0" smtClean="0">
                <a:latin typeface="Calibri" panose="020F0502020204030204" pitchFamily="34" charset="0"/>
                <a:ea typeface="Times New Roman"/>
                <a:cs typeface="Arial" panose="020B0604020202020204" pitchFamily="34" charset="0"/>
              </a:rPr>
              <a:t>It </a:t>
            </a:r>
            <a:r>
              <a:rPr lang="en-US" sz="2400" b="1" dirty="0">
                <a:latin typeface="Calibri" panose="020F0502020204030204" pitchFamily="34" charset="0"/>
                <a:ea typeface="Times New Roman"/>
                <a:cs typeface="Arial" panose="020B0604020202020204" pitchFamily="34" charset="0"/>
              </a:rPr>
              <a:t>is the responsibility of all first and Senior MESA authors to maintain accurate author lists and to notify P&amp;P of any changes to these</a:t>
            </a:r>
            <a:r>
              <a:rPr lang="en-US" sz="2400" b="1" dirty="0" smtClean="0">
                <a:latin typeface="Calibri" panose="020F0502020204030204" pitchFamily="34" charset="0"/>
                <a:ea typeface="Times New Roman"/>
                <a:cs typeface="Arial" panose="020B0604020202020204" pitchFamily="34" charset="0"/>
              </a:rPr>
              <a:t>.</a:t>
            </a:r>
          </a:p>
          <a:p>
            <a:pPr marL="742950" marR="0" lvl="1" indent="-396875">
              <a:spcBef>
                <a:spcPts val="0"/>
              </a:spcBef>
              <a:spcAft>
                <a:spcPts val="0"/>
              </a:spcAft>
              <a:tabLst>
                <a:tab pos="838200" algn="l"/>
              </a:tabLst>
            </a:pPr>
            <a:endParaRPr lang="en-US" sz="2400" b="1" dirty="0" smtClean="0">
              <a:latin typeface="Calibri" panose="020F0502020204030204" pitchFamily="34" charset="0"/>
              <a:ea typeface="Times New Roman"/>
              <a:cs typeface="Arial" panose="020B0604020202020204" pitchFamily="34" charset="0"/>
            </a:endParaRPr>
          </a:p>
          <a:p>
            <a:pPr marL="742950" lvl="1" indent="-396875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838200" algn="l"/>
              </a:tabLst>
            </a:pPr>
            <a:r>
              <a:rPr lang="en-US" sz="2400" b="1" dirty="0" smtClean="0">
                <a:latin typeface="Calibri" panose="020F0502020204030204" pitchFamily="34" charset="0"/>
              </a:rPr>
              <a:t>70 </a:t>
            </a:r>
            <a:r>
              <a:rPr lang="en-US" sz="2400" b="1" dirty="0">
                <a:latin typeface="Calibri" panose="020F0502020204030204" pitchFamily="34" charset="0"/>
              </a:rPr>
              <a:t>notices were sent to authors of proposals aged 36 months or more as of November 1, </a:t>
            </a:r>
            <a:r>
              <a:rPr lang="en-US" sz="2400" b="1" dirty="0" smtClean="0">
                <a:latin typeface="Calibri" panose="020F0502020204030204" pitchFamily="34" charset="0"/>
              </a:rPr>
              <a:t>2017.</a:t>
            </a:r>
            <a:endParaRPr lang="en-US" sz="2400" b="1" dirty="0">
              <a:latin typeface="Calibri" panose="020F0502020204030204" pitchFamily="34" charset="0"/>
            </a:endParaRPr>
          </a:p>
          <a:p>
            <a:pPr marR="0" lvl="1">
              <a:spcBef>
                <a:spcPts val="0"/>
              </a:spcBef>
              <a:spcAft>
                <a:spcPts val="0"/>
              </a:spcAft>
              <a:tabLst>
                <a:tab pos="838200" algn="l"/>
              </a:tabLst>
            </a:pPr>
            <a:endParaRPr lang="en-US" b="1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671993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686261"/>
              </p:ext>
            </p:extLst>
          </p:nvPr>
        </p:nvGraphicFramePr>
        <p:xfrm>
          <a:off x="914398" y="1683836"/>
          <a:ext cx="7315204" cy="4742751"/>
        </p:xfrm>
        <a:graphic>
          <a:graphicData uri="http://schemas.openxmlformats.org/drawingml/2006/table">
            <a:tbl>
              <a:tblPr/>
              <a:tblGrid>
                <a:gridCol w="1548472">
                  <a:extLst>
                    <a:ext uri="{9D8B030D-6E8A-4147-A177-3AD203B41FA5}">
                      <a16:colId xmlns:a16="http://schemas.microsoft.com/office/drawing/2014/main" val="3077468163"/>
                    </a:ext>
                  </a:extLst>
                </a:gridCol>
                <a:gridCol w="961122">
                  <a:extLst>
                    <a:ext uri="{9D8B030D-6E8A-4147-A177-3AD203B41FA5}">
                      <a16:colId xmlns:a16="http://schemas.microsoft.com/office/drawing/2014/main" val="377546473"/>
                    </a:ext>
                  </a:extLst>
                </a:gridCol>
                <a:gridCol w="961122">
                  <a:extLst>
                    <a:ext uri="{9D8B030D-6E8A-4147-A177-3AD203B41FA5}">
                      <a16:colId xmlns:a16="http://schemas.microsoft.com/office/drawing/2014/main" val="3253528113"/>
                    </a:ext>
                  </a:extLst>
                </a:gridCol>
                <a:gridCol w="961122">
                  <a:extLst>
                    <a:ext uri="{9D8B030D-6E8A-4147-A177-3AD203B41FA5}">
                      <a16:colId xmlns:a16="http://schemas.microsoft.com/office/drawing/2014/main" val="2291232510"/>
                    </a:ext>
                  </a:extLst>
                </a:gridCol>
                <a:gridCol w="961122">
                  <a:extLst>
                    <a:ext uri="{9D8B030D-6E8A-4147-A177-3AD203B41FA5}">
                      <a16:colId xmlns:a16="http://schemas.microsoft.com/office/drawing/2014/main" val="3824174955"/>
                    </a:ext>
                  </a:extLst>
                </a:gridCol>
                <a:gridCol w="961122">
                  <a:extLst>
                    <a:ext uri="{9D8B030D-6E8A-4147-A177-3AD203B41FA5}">
                      <a16:colId xmlns:a16="http://schemas.microsoft.com/office/drawing/2014/main" val="579121942"/>
                    </a:ext>
                  </a:extLst>
                </a:gridCol>
                <a:gridCol w="961122">
                  <a:extLst>
                    <a:ext uri="{9D8B030D-6E8A-4147-A177-3AD203B41FA5}">
                      <a16:colId xmlns:a16="http://schemas.microsoft.com/office/drawing/2014/main" val="389942503"/>
                    </a:ext>
                  </a:extLst>
                </a:gridCol>
              </a:tblGrid>
              <a:tr h="34247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Number of first authors represented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Number of authors represented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Number of papers on which site is represented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121108"/>
                  </a:ext>
                </a:extLst>
              </a:tr>
              <a:tr h="34247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Main papers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(N = 823)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All papers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(N = 1,801)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Main papers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(N = 823)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All papers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(N = 1,801)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Main papers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(N = 823)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All papers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(N = 1,801)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0611880"/>
                  </a:ext>
                </a:extLst>
              </a:tr>
              <a:tr h="16529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Coordinating Center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460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1591357"/>
                  </a:ext>
                </a:extLst>
              </a:tr>
              <a:tr h="16529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Project Office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76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145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4571907"/>
                  </a:ext>
                </a:extLst>
              </a:tr>
              <a:tr h="16529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Field Centers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299999"/>
                  </a:ext>
                </a:extLst>
              </a:tr>
              <a:tr h="165295">
                <a:tc>
                  <a:txBody>
                    <a:bodyPr/>
                    <a:lstStyle/>
                    <a:p>
                      <a:pPr marL="9144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Wake Forest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63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84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339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547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2145446"/>
                  </a:ext>
                </a:extLst>
              </a:tr>
              <a:tr h="165295">
                <a:tc>
                  <a:txBody>
                    <a:bodyPr/>
                    <a:lstStyle/>
                    <a:p>
                      <a:pPr marL="9144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Columbia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46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53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105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178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437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3549121"/>
                  </a:ext>
                </a:extLst>
              </a:tr>
              <a:tr h="165295">
                <a:tc>
                  <a:txBody>
                    <a:bodyPr/>
                    <a:lstStyle/>
                    <a:p>
                      <a:pPr marL="9144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Johns Hopkins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57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90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127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207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388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777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593405"/>
                  </a:ext>
                </a:extLst>
              </a:tr>
              <a:tr h="165295">
                <a:tc>
                  <a:txBody>
                    <a:bodyPr/>
                    <a:lstStyle/>
                    <a:p>
                      <a:pPr marL="9144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Minnesota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166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332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6421049"/>
                  </a:ext>
                </a:extLst>
              </a:tr>
              <a:tr h="165295">
                <a:tc>
                  <a:txBody>
                    <a:bodyPr/>
                    <a:lstStyle/>
                    <a:p>
                      <a:pPr marL="9144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Northwestern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64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99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430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3283790"/>
                  </a:ext>
                </a:extLst>
              </a:tr>
              <a:tr h="165295">
                <a:tc>
                  <a:txBody>
                    <a:bodyPr/>
                    <a:lstStyle/>
                    <a:p>
                      <a:pPr marL="9144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UCLA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45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66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188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497036"/>
                  </a:ext>
                </a:extLst>
              </a:tr>
              <a:tr h="16529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Reading Centers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671983"/>
                  </a:ext>
                </a:extLst>
              </a:tr>
              <a:tr h="16529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CT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39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165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353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8700978"/>
                  </a:ext>
                </a:extLst>
              </a:tr>
              <a:tr h="16529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MRI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54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452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2229369"/>
                  </a:ext>
                </a:extLst>
              </a:tr>
              <a:tr h="16529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Tufts-NEMC Ultrasound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56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3634619"/>
                  </a:ext>
                </a:extLst>
              </a:tr>
              <a:tr h="16529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Wisc. Ultrasound </a:t>
                      </a:r>
                      <a:r>
                        <a:rPr lang="en-US" sz="12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Blood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131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328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7655910"/>
                  </a:ext>
                </a:extLst>
              </a:tr>
              <a:tr h="16529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USC Nutrition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7618146"/>
                  </a:ext>
                </a:extLst>
              </a:tr>
              <a:tr h="16529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ECG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59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91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8858129"/>
                  </a:ext>
                </a:extLst>
              </a:tr>
              <a:tr h="16529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Retinal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687869"/>
                  </a:ext>
                </a:extLst>
              </a:tr>
              <a:tr h="16529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6897898"/>
                  </a:ext>
                </a:extLst>
              </a:tr>
              <a:tr h="21850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Other*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301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553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967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1,588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774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1,729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7690438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952500" y="457200"/>
            <a:ext cx="72390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 smtClean="0" bmk="_Toc506918573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en-US" sz="1400" b="1" i="0" u="none" strike="noStrike" cap="none" normalizeH="0" baseline="0" dirty="0" smtClean="0" bmk="_Toc506918573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Summary of MESA Authorship: Approved Proposals as of February 21, 2018</a:t>
            </a:r>
            <a:endParaRPr kumimoji="0" lang="en-US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 “Site is represented” counts papers with authors, coauthors, sponsors, and analysts from a site;</a:t>
            </a:r>
            <a:endParaRPr kumimoji="0" lang="en-US" altLang="zh-CN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 “authors represented” counts only first authors and coauthors from a site.</a:t>
            </a:r>
            <a:endParaRPr kumimoji="0" lang="en-US" altLang="zh-CN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* Not affiliated with above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0" y="2057400"/>
            <a:ext cx="951058" cy="4191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277100" y="2057400"/>
            <a:ext cx="952502" cy="4191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918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5400" y="2286000"/>
            <a:ext cx="6858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	    </a:t>
            </a:r>
            <a:r>
              <a:rPr lang="en-US" sz="2400" b="1" dirty="0" smtClean="0">
                <a:latin typeface="Calibri" panose="020F0502020204030204" pitchFamily="34" charset="0"/>
              </a:rPr>
              <a:t>	   Central Analyst     Local </a:t>
            </a:r>
            <a:r>
              <a:rPr lang="en-US" sz="2400" b="1" dirty="0">
                <a:latin typeface="Calibri" panose="020F0502020204030204" pitchFamily="34" charset="0"/>
              </a:rPr>
              <a:t>Analyst</a:t>
            </a:r>
          </a:p>
          <a:p>
            <a:r>
              <a:rPr lang="en-US" sz="2400" b="1" dirty="0">
                <a:latin typeface="Calibri" panose="020F0502020204030204" pitchFamily="34" charset="0"/>
              </a:rPr>
              <a:t>Main Study		</a:t>
            </a:r>
            <a:r>
              <a:rPr lang="en-US" sz="2400" b="1" dirty="0" smtClean="0">
                <a:latin typeface="Calibri" panose="020F0502020204030204" pitchFamily="34" charset="0"/>
              </a:rPr>
              <a:t>531</a:t>
            </a:r>
            <a:r>
              <a:rPr lang="en-US" sz="2400" b="1" dirty="0">
                <a:latin typeface="Calibri" panose="020F0502020204030204" pitchFamily="34" charset="0"/>
              </a:rPr>
              <a:t>	</a:t>
            </a:r>
            <a:r>
              <a:rPr lang="en-US" sz="2400" b="1" dirty="0" smtClean="0">
                <a:latin typeface="Calibri" panose="020F0502020204030204" pitchFamily="34" charset="0"/>
              </a:rPr>
              <a:t>	     287</a:t>
            </a:r>
            <a:endParaRPr lang="en-US" sz="2400" b="1" dirty="0">
              <a:latin typeface="Calibri" panose="020F0502020204030204" pitchFamily="34" charset="0"/>
            </a:endParaRPr>
          </a:p>
          <a:p>
            <a:r>
              <a:rPr lang="en-US" sz="2400" b="1" dirty="0">
                <a:latin typeface="Calibri" panose="020F0502020204030204" pitchFamily="34" charset="0"/>
              </a:rPr>
              <a:t>Ancillary Studies	</a:t>
            </a:r>
            <a:r>
              <a:rPr lang="en-US" sz="2400" b="1" dirty="0" smtClean="0">
                <a:latin typeface="Calibri" panose="020F0502020204030204" pitchFamily="34" charset="0"/>
              </a:rPr>
              <a:t>636</a:t>
            </a:r>
            <a:r>
              <a:rPr lang="en-US" sz="2400" b="1" dirty="0">
                <a:latin typeface="Calibri" panose="020F0502020204030204" pitchFamily="34" charset="0"/>
              </a:rPr>
              <a:t>	</a:t>
            </a:r>
            <a:r>
              <a:rPr lang="en-US" sz="2400" b="1" dirty="0" smtClean="0">
                <a:latin typeface="Calibri" panose="020F0502020204030204" pitchFamily="34" charset="0"/>
              </a:rPr>
              <a:t>	     335</a:t>
            </a:r>
            <a:endParaRPr lang="en-US" sz="2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1747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267650"/>
              </p:ext>
            </p:extLst>
          </p:nvPr>
        </p:nvGraphicFramePr>
        <p:xfrm>
          <a:off x="1371600" y="2130392"/>
          <a:ext cx="5638799" cy="319595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590800">
                  <a:extLst>
                    <a:ext uri="{9D8B030D-6E8A-4147-A177-3AD203B41FA5}">
                      <a16:colId xmlns:a16="http://schemas.microsoft.com/office/drawing/2014/main" val="760363499"/>
                    </a:ext>
                  </a:extLst>
                </a:gridCol>
                <a:gridCol w="990073">
                  <a:extLst>
                    <a:ext uri="{9D8B030D-6E8A-4147-A177-3AD203B41FA5}">
                      <a16:colId xmlns:a16="http://schemas.microsoft.com/office/drawing/2014/main" val="1807422991"/>
                    </a:ext>
                  </a:extLst>
                </a:gridCol>
                <a:gridCol w="876750">
                  <a:extLst>
                    <a:ext uri="{9D8B030D-6E8A-4147-A177-3AD203B41FA5}">
                      <a16:colId xmlns:a16="http://schemas.microsoft.com/office/drawing/2014/main" val="1679300702"/>
                    </a:ext>
                  </a:extLst>
                </a:gridCol>
                <a:gridCol w="1181176">
                  <a:extLst>
                    <a:ext uri="{9D8B030D-6E8A-4147-A177-3AD203B41FA5}">
                      <a16:colId xmlns:a16="http://schemas.microsoft.com/office/drawing/2014/main" val="1697374102"/>
                    </a:ext>
                  </a:extLst>
                </a:gridCol>
              </a:tblGrid>
              <a:tr h="3755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Total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Main &amp; Ancillary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Main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Study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Ancillary Studies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9336341"/>
                  </a:ext>
                </a:extLst>
              </a:tr>
              <a:tr h="2039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Papers Published or In Press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1,136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534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602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004191"/>
                  </a:ext>
                </a:extLst>
              </a:tr>
              <a:tr h="2039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Pen Drafts Approved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63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89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3875772"/>
                  </a:ext>
                </a:extLst>
              </a:tr>
              <a:tr h="2039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Pen Drafts in Review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8799696"/>
                  </a:ext>
                </a:extLst>
              </a:tr>
              <a:tr h="2039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Pen Drafts Pending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480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205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275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6920768"/>
                  </a:ext>
                </a:extLst>
              </a:tr>
              <a:tr h="129718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0 – 3 months (from approval)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&gt;3 – 6 months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&gt;6 – 9 months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&gt;9 – 12 months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&gt;12 months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44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38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20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41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337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24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16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6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20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22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14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26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193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0517464"/>
                  </a:ext>
                </a:extLst>
              </a:tr>
              <a:tr h="2039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Total Papers Approved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1,788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811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977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2899963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371600" y="1422506"/>
            <a:ext cx="5638799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 smtClean="0" bmk="_Toc506918576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en-US" b="1" i="0" u="none" strike="noStrike" cap="none" normalizeH="0" baseline="0" dirty="0" smtClean="0" bmk="_Toc506918576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Accounting of Paper Status</a:t>
            </a:r>
            <a:endParaRPr kumimoji="0" lang="en-US" altLang="en-US" b="1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Table: Summary of Manuscripts</a:t>
            </a:r>
            <a:r>
              <a:rPr kumimoji="0" lang="en-US" altLang="en-US" b="1" i="0" u="none" strike="noStrike" cap="none" normalizeH="0" baseline="0" dirty="0" smtClean="0" bmk="_Toc506918577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 of February 21, 2018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rgbClr val="1F3763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62400" y="2776723"/>
            <a:ext cx="990600" cy="271277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951171" y="4876800"/>
            <a:ext cx="1001829" cy="228600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371600" y="5698798"/>
            <a:ext cx="36170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alibri" panose="020F0502020204030204" pitchFamily="34" charset="0"/>
              </a:rPr>
              <a:t>N &gt;12 months = 324 in 2017</a:t>
            </a:r>
            <a:endParaRPr lang="en-US" sz="1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12249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792</TotalTime>
  <Words>845</Words>
  <Application>Microsoft Office PowerPoint</Application>
  <PresentationFormat>On-screen Show (4:3)</PresentationFormat>
  <Paragraphs>309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SimSun</vt:lpstr>
      <vt:lpstr>Arial</vt:lpstr>
      <vt:lpstr>Calibri</vt:lpstr>
      <vt:lpstr>Times New Roman</vt:lpstr>
      <vt:lpstr>Default Design</vt:lpstr>
      <vt:lpstr>MESA P&amp;P REPORT SC Meeting 3/28/18</vt:lpstr>
      <vt:lpstr>P&amp;P Membership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Proposals (n=2842) Cumulative by Year</vt:lpstr>
      <vt:lpstr>Publications (n=1333) Cumulative by Year</vt:lpstr>
      <vt:lpstr>Abstracts (n=1417) Cumulative by Year</vt:lpstr>
      <vt:lpstr>Citations by Year (with Multi-Ethnic Study of Atherosclerosis in “topic”—Web of Science search)</vt:lpstr>
      <vt:lpstr>PowerPoint Presentation</vt:lpstr>
    </vt:vector>
  </TitlesOfParts>
  <Company>University of Washington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Proposals (n=417)</dc:title>
  <dc:creator>rmcclell</dc:creator>
  <cp:lastModifiedBy>Shea, Steven J C.</cp:lastModifiedBy>
  <cp:revision>105</cp:revision>
  <cp:lastPrinted>2018-02-21T19:15:15Z</cp:lastPrinted>
  <dcterms:created xsi:type="dcterms:W3CDTF">2008-01-18T21:20:36Z</dcterms:created>
  <dcterms:modified xsi:type="dcterms:W3CDTF">2018-03-20T16:28:35Z</dcterms:modified>
</cp:coreProperties>
</file>