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708" r:id="rId2"/>
    <p:sldMasterId id="2147483719" r:id="rId3"/>
  </p:sldMasterIdLst>
  <p:notesMasterIdLst>
    <p:notesMasterId r:id="rId17"/>
  </p:notesMasterIdLst>
  <p:sldIdLst>
    <p:sldId id="256" r:id="rId4"/>
    <p:sldId id="303" r:id="rId5"/>
    <p:sldId id="337" r:id="rId6"/>
    <p:sldId id="309" r:id="rId7"/>
    <p:sldId id="342" r:id="rId8"/>
    <p:sldId id="321" r:id="rId9"/>
    <p:sldId id="341" r:id="rId10"/>
    <p:sldId id="257" r:id="rId11"/>
    <p:sldId id="259" r:id="rId12"/>
    <p:sldId id="338" r:id="rId13"/>
    <p:sldId id="315" r:id="rId14"/>
    <p:sldId id="328" r:id="rId15"/>
    <p:sldId id="335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B05"/>
    <a:srgbClr val="F2A1AC"/>
    <a:srgbClr val="AFD2F2"/>
    <a:srgbClr val="F7FFDB"/>
    <a:srgbClr val="EFDBD0"/>
    <a:srgbClr val="FEFFCA"/>
    <a:srgbClr val="C3D0EF"/>
    <a:srgbClr val="FFCD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20"/>
    <p:restoredTop sz="95175"/>
  </p:normalViewPr>
  <p:slideViewPr>
    <p:cSldViewPr>
      <p:cViewPr varScale="1">
        <p:scale>
          <a:sx n="88" d="100"/>
          <a:sy n="88" d="100"/>
        </p:scale>
        <p:origin x="212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E9AEA23-7E1C-B349-B982-DCE68D9EEEF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672404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AEA23-7E1C-B349-B982-DCE68D9EEEF3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52710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AEA23-7E1C-B349-B982-DCE68D9EEEF3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45730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AEA23-7E1C-B349-B982-DCE68D9EEEF3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13437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AEA23-7E1C-B349-B982-DCE68D9EEEF3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48133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QSM = quantitative susceptibility mapping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AEA23-7E1C-B349-B982-DCE68D9EEEF3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79097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CustomShape 2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445027-73E7-4187-AD56-60033437CCB5}" type="slidenum">
              <a:rPr kumimoji="0" lang="en-US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963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F67BCCD-AD6C-9F41-880F-7D2245814849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pic>
        <p:nvPicPr>
          <p:cNvPr id="7" name="Picture 6" descr="mesa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681010"/>
            <a:ext cx="1662113" cy="1024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1339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D8B2E5-4884-FB43-80A7-27768D935CE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22710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A170ED-0D6E-8F43-89C5-2D4B8FF1A7C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98813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GB" smtClean="0"/>
              <a:pPr>
                <a:spcAft>
                  <a:spcPts val="0"/>
                </a:spcAft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192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GB" smtClean="0"/>
              <a:pPr>
                <a:spcAft>
                  <a:spcPts val="0"/>
                </a:spcAft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000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GB" smtClean="0"/>
              <a:pPr>
                <a:spcAft>
                  <a:spcPts val="0"/>
                </a:spcAft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004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GB" smtClean="0"/>
              <a:pPr>
                <a:spcAft>
                  <a:spcPts val="0"/>
                </a:spcAft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839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GB" smtClean="0"/>
              <a:pPr>
                <a:spcAft>
                  <a:spcPts val="0"/>
                </a:spcAft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322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GB" smtClean="0"/>
              <a:pPr>
                <a:spcAft>
                  <a:spcPts val="0"/>
                </a:spcAft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1553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GB" smtClean="0"/>
              <a:pPr>
                <a:spcAft>
                  <a:spcPts val="0"/>
                </a:spcAft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400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GB" smtClean="0"/>
              <a:pPr>
                <a:spcAft>
                  <a:spcPts val="0"/>
                </a:spcAft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318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764B49-762F-184F-8FE2-7D6D3D126E0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82833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GB" smtClean="0"/>
              <a:pPr>
                <a:spcAft>
                  <a:spcPts val="0"/>
                </a:spcAft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2546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GB" smtClean="0"/>
              <a:pPr>
                <a:spcAft>
                  <a:spcPts val="0"/>
                </a:spcAft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656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569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177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6447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6749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289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2494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435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16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648F4A-3FFC-1940-BCF6-18074583E76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94254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1505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084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90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38458B-C8E7-AC41-A997-C6DFF22CCA4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87373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D37A61-2C7E-4948-B765-326191597E2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0336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950A4B-5C62-1C4D-B190-F37B1286E28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2322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B773A-AE68-464B-9A78-8A32146C7C3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55781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8E8FE4-220A-7D40-80B8-96C3B7E5274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16249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55688B-8750-6442-8910-78B910CDEAB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63922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074E05-282E-F247-9F84-01A71A541FE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GB" smtClean="0"/>
              <a:pPr>
                <a:spcAft>
                  <a:spcPts val="0"/>
                </a:spcAft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0791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3770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80320" y="427038"/>
            <a:ext cx="8583361" cy="907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MESA Atrial Fibrillation Study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4983" y="1870770"/>
            <a:ext cx="70140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Atrial fibrillation burden, vascular disease of the brain and cardiac MRI in MESA</a:t>
            </a:r>
          </a:p>
          <a:p>
            <a:pPr algn="ctr"/>
            <a:endParaRPr lang="en-US" sz="2800" dirty="0">
              <a:latin typeface="Calibri" charset="0"/>
              <a:ea typeface="Calibri" charset="0"/>
              <a:cs typeface="Calibri" charset="0"/>
            </a:endParaRPr>
          </a:p>
          <a:p>
            <a:pPr algn="ctr"/>
            <a:endParaRPr lang="en-US" sz="2800" dirty="0">
              <a:latin typeface="Calibri" charset="0"/>
              <a:ea typeface="Calibri" charset="0"/>
              <a:cs typeface="Calibri" charset="0"/>
            </a:endParaRPr>
          </a:p>
          <a:p>
            <a:pPr algn="ctr"/>
            <a:r>
              <a:rPr lang="en-US" sz="2800" b="1" dirty="0">
                <a:latin typeface="Calibri" charset="0"/>
                <a:ea typeface="Calibri" charset="0"/>
                <a:cs typeface="Calibri" charset="0"/>
              </a:rPr>
              <a:t>Project Update</a:t>
            </a:r>
          </a:p>
          <a:p>
            <a:pPr algn="ctr"/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3/27/19</a:t>
            </a:r>
          </a:p>
        </p:txBody>
      </p:sp>
    </p:spTree>
    <p:extLst>
      <p:ext uri="{BB962C8B-B14F-4D97-AF65-F5344CB8AC3E}">
        <p14:creationId xmlns:p14="http://schemas.microsoft.com/office/powerpoint/2010/main" val="2114140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781183" y="152401"/>
            <a:ext cx="758163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320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781183" y="152401"/>
            <a:ext cx="7581635" cy="53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9pPr>
          </a:lstStyle>
          <a:p>
            <a:pPr eaLnBrk="1" hangingPunct="1"/>
            <a:r>
              <a:rPr lang="en-US" sz="3200" b="1" dirty="0">
                <a:latin typeface="Calibri" charset="0"/>
                <a:ea typeface="Calibri" charset="0"/>
                <a:cs typeface="Calibri" charset="0"/>
              </a:rPr>
              <a:t>MESA Brain MRI protocol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"/>
            <a:ext cx="1711423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145081"/>
              </p:ext>
            </p:extLst>
          </p:nvPr>
        </p:nvGraphicFramePr>
        <p:xfrm>
          <a:off x="381000" y="868680"/>
          <a:ext cx="8382000" cy="576072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Outcome measure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Scanning Procedure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Time</a:t>
                      </a:r>
                    </a:p>
                    <a:p>
                      <a:pPr algn="ctr"/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min:sec</a:t>
                      </a:r>
                      <a:endParaRPr lang="en-US" sz="2400" baseline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(Localizer)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3D Gradient Echo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0:25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Structural/morphology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3D 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4:26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Structural/morphology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3D FLAIR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4:20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Structural/morphology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3D T2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4:08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Cerebral blood flow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2D Arterial Spin Labeling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5:32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White matter integrity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Diffusion Tensor Imaging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4:37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Functional connectivity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BOLD fMRI Resting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4:06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Vascular reactivity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BOLD fMRI Breath Hold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3:36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Cerebral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microbleeds</a:t>
                      </a:r>
                      <a:endParaRPr lang="en-US" sz="2400" baseline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Susceptibility Weighted Imaging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4:35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baseline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35:20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0684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304800"/>
            <a:ext cx="8520600" cy="763600"/>
          </a:xfrm>
        </p:spPr>
        <p:txBody>
          <a:bodyPr/>
          <a:lstStyle/>
          <a:p>
            <a:pPr algn="ctr"/>
            <a:r>
              <a:rPr lang="en-US" b="1" dirty="0"/>
              <a:t>Brain MRI Variables 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295" y="1143000"/>
            <a:ext cx="7197705" cy="3416400"/>
          </a:xfrm>
        </p:spPr>
        <p:txBody>
          <a:bodyPr/>
          <a:lstStyle/>
          <a:p>
            <a:r>
              <a:rPr lang="en-US" sz="2000" b="1" dirty="0">
                <a:solidFill>
                  <a:schemeClr val="tx1"/>
                </a:solidFill>
              </a:rPr>
              <a:t>Total Brain Volume (TBV) and ROI volumes</a:t>
            </a:r>
            <a:r>
              <a:rPr lang="en-US" sz="2000" dirty="0"/>
              <a:t>: calculated from T1, T2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White Matter Lesion (WML)</a:t>
            </a:r>
            <a:r>
              <a:rPr lang="en-US" sz="2000" dirty="0"/>
              <a:t>: Volume of lesions in each (ROI); calculated from T1, T2, FLAIR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Fractional Anisotropy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chemeClr val="tx1"/>
                </a:solidFill>
              </a:rPr>
              <a:t>(FA) and Mean Diffusivity (MD):  </a:t>
            </a:r>
            <a:r>
              <a:rPr lang="en-US" sz="2000" dirty="0"/>
              <a:t>Measures of white matter integrity, calculated from DTI</a:t>
            </a:r>
          </a:p>
          <a:p>
            <a:r>
              <a:rPr lang="en-US" sz="2000" b="1" dirty="0"/>
              <a:t>Cerebral Microbleeds (CMB</a:t>
            </a:r>
            <a:r>
              <a:rPr lang="en-US" sz="2000" dirty="0"/>
              <a:t>): Calculated from SWI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Cerebral Blood Flow (CBF)</a:t>
            </a:r>
            <a:r>
              <a:rPr lang="en-US" sz="2000" dirty="0"/>
              <a:t>: Mean CBF value; calculated from ASL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Vascular reactivity (VR); </a:t>
            </a:r>
            <a:r>
              <a:rPr lang="en-US" sz="2000" dirty="0"/>
              <a:t>calculated from </a:t>
            </a:r>
            <a:r>
              <a:rPr lang="en-US" sz="2000" dirty="0" err="1"/>
              <a:t>breathhold</a:t>
            </a:r>
            <a:r>
              <a:rPr lang="en-US" sz="2000" dirty="0"/>
              <a:t> fMRI</a:t>
            </a:r>
          </a:p>
          <a:p>
            <a:r>
              <a:rPr lang="en-US" sz="2000" b="1" dirty="0"/>
              <a:t>Functional Connectivity (FC):  </a:t>
            </a:r>
            <a:r>
              <a:rPr lang="en-US" sz="2000" dirty="0"/>
              <a:t>calculated from resting state fMRI</a:t>
            </a:r>
          </a:p>
          <a:p>
            <a:endParaRPr lang="en-US" sz="2000" dirty="0"/>
          </a:p>
          <a:p>
            <a:pPr marL="114300" indent="0">
              <a:buNone/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1905000"/>
            <a:ext cx="6771273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879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8686801" y="6500160"/>
            <a:ext cx="456120" cy="26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91" tIns="44996" rIns="89991" bIns="44996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527ED-C7B5-4DCB-AD04-EA8E6F5828B2}" type="slidenum">
              <a:rPr kumimoji="0" lang="en-US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ea typeface="+mn-ea"/>
              <a:cs typeface="+mn-cs"/>
            </a:endParaRPr>
          </a:p>
        </p:txBody>
      </p:sp>
      <p:pic>
        <p:nvPicPr>
          <p:cNvPr id="113" name="Shape 80"/>
          <p:cNvPicPr/>
          <p:nvPr/>
        </p:nvPicPr>
        <p:blipFill>
          <a:blip r:embed="rId3"/>
          <a:srcRect l="477019" b="603775"/>
          <a:stretch/>
        </p:blipFill>
        <p:spPr>
          <a:xfrm>
            <a:off x="1295280" y="1691280"/>
            <a:ext cx="6394320" cy="4421160"/>
          </a:xfrm>
          <a:prstGeom prst="rect">
            <a:avLst/>
          </a:prstGeom>
          <a:ln>
            <a:noFill/>
          </a:ln>
        </p:spPr>
      </p:pic>
      <p:sp>
        <p:nvSpPr>
          <p:cNvPr id="114" name="CustomShape 2"/>
          <p:cNvSpPr/>
          <p:nvPr/>
        </p:nvSpPr>
        <p:spPr>
          <a:xfrm>
            <a:off x="0" y="0"/>
            <a:ext cx="9142920" cy="744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91" tIns="44996" rIns="89991" bIns="44996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Quattrocento Sans"/>
                <a:cs typeface="+mn-cs"/>
              </a:rPr>
              <a:t>  </a:t>
            </a:r>
            <a:r>
              <a:rPr kumimoji="0" lang="en-US" sz="26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Quattrocento Sans"/>
                <a:cs typeface="+mn-cs"/>
              </a:rPr>
              <a:t>ROI hierarchy:</a:t>
            </a:r>
            <a:endParaRPr kumimoji="0" lang="en-US" sz="2600" b="1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cs typeface="+mn-cs"/>
            </a:endParaRPr>
          </a:p>
        </p:txBody>
      </p:sp>
      <p:sp>
        <p:nvSpPr>
          <p:cNvPr id="115" name="CustomShape 3"/>
          <p:cNvSpPr/>
          <p:nvPr/>
        </p:nvSpPr>
        <p:spPr>
          <a:xfrm>
            <a:off x="274320" y="860400"/>
            <a:ext cx="8503200" cy="104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91" tIns="44996" rIns="89991" bIns="44996"/>
          <a:lstStyle/>
          <a:p>
            <a:pPr marL="215978" marR="0" lvl="0" indent="-21561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US" sz="16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Quattrocento Sans"/>
                <a:ea typeface="Quattrocento Sans"/>
                <a:cs typeface="+mn-cs"/>
              </a:rPr>
              <a:t>Volumes are reported for single ROIs (finest parcellation), as well as for derived ROIs, i.e. larger anatomic regions obtained by combining single ROIs. </a:t>
            </a:r>
            <a:endParaRPr kumimoji="0" lang="en-US" sz="18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ea typeface="+mn-ea"/>
              <a:cs typeface="+mn-cs"/>
            </a:endParaRPr>
          </a:p>
        </p:txBody>
      </p:sp>
      <p:pic>
        <p:nvPicPr>
          <p:cNvPr id="116" name="Picture 115"/>
          <p:cNvPicPr/>
          <p:nvPr/>
        </p:nvPicPr>
        <p:blipFill>
          <a:blip r:embed="rId4"/>
          <a:stretch/>
        </p:blipFill>
        <p:spPr>
          <a:xfrm>
            <a:off x="798924" y="1537560"/>
            <a:ext cx="7522530" cy="52272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346871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8800" y="3848100"/>
            <a:ext cx="2852057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7800" indent="-177800"/>
            <a:r>
              <a:rPr lang="en-US" sz="22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ECG monitoring</a:t>
            </a:r>
          </a:p>
          <a:p>
            <a:r>
              <a:rPr lang="en-US" sz="22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Cognitive function Qs</a:t>
            </a:r>
          </a:p>
          <a:p>
            <a:pPr marL="238125" indent="-238125"/>
            <a:r>
              <a:rPr lang="en-US" sz="22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Physical function Q</a:t>
            </a:r>
          </a:p>
          <a:p>
            <a:r>
              <a:rPr lang="en-US" sz="22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Blood draw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3848100"/>
            <a:ext cx="161290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Cardiac MRI</a:t>
            </a:r>
          </a:p>
          <a:p>
            <a:r>
              <a:rPr lang="en-US" sz="22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NT-</a:t>
            </a:r>
            <a:r>
              <a:rPr lang="en-US" sz="22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proBNP</a:t>
            </a:r>
            <a:endParaRPr lang="en-US" sz="22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37100" y="3848100"/>
            <a:ext cx="2374900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Brain MRI</a:t>
            </a:r>
          </a:p>
          <a:p>
            <a:r>
              <a:rPr lang="en-US" sz="22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Physical function Q</a:t>
            </a:r>
          </a:p>
          <a:p>
            <a:r>
              <a:rPr lang="en-US" sz="22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Head injury Q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13600" y="3848100"/>
            <a:ext cx="181610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CV events ascertainment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3429000"/>
            <a:ext cx="8407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222500" algn="l"/>
                <a:tab pos="2743200" algn="l"/>
                <a:tab pos="4165600" algn="l"/>
                <a:tab pos="6972300" algn="l"/>
              </a:tabLst>
            </a:pP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Exam 5	Exam 6	12-21 mos after Ex 6	follow-up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57200" y="1778000"/>
            <a:ext cx="82296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9pPr>
          </a:lstStyle>
          <a:p>
            <a:r>
              <a:rPr lang="en-US" b="1" kern="0" dirty="0">
                <a:latin typeface="Calibri" charset="0"/>
                <a:ea typeface="Calibri" charset="0"/>
                <a:cs typeface="Calibri" charset="0"/>
              </a:rPr>
              <a:t>Study components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B456488-A32D-A142-9EEE-AC3D3FCCA543}"/>
              </a:ext>
            </a:extLst>
          </p:cNvPr>
          <p:cNvCxnSpPr>
            <a:cxnSpLocks/>
          </p:cNvCxnSpPr>
          <p:nvPr/>
        </p:nvCxnSpPr>
        <p:spPr bwMode="auto">
          <a:xfrm>
            <a:off x="6858000" y="2667000"/>
            <a:ext cx="0" cy="762000"/>
          </a:xfrm>
          <a:prstGeom prst="line">
            <a:avLst/>
          </a:prstGeom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2147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781183" y="152400"/>
            <a:ext cx="758163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AFib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study participation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7DF2229-A664-E449-A0C5-DF0012B3F0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427618"/>
              </p:ext>
            </p:extLst>
          </p:nvPr>
        </p:nvGraphicFramePr>
        <p:xfrm>
          <a:off x="647699" y="1752600"/>
          <a:ext cx="7848602" cy="33528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696566">
                  <a:extLst>
                    <a:ext uri="{9D8B030D-6E8A-4147-A177-3AD203B41FA5}">
                      <a16:colId xmlns:a16="http://schemas.microsoft.com/office/drawing/2014/main" val="2220854390"/>
                    </a:ext>
                  </a:extLst>
                </a:gridCol>
                <a:gridCol w="2152036">
                  <a:extLst>
                    <a:ext uri="{9D8B030D-6E8A-4147-A177-3AD203B41FA5}">
                      <a16:colId xmlns:a16="http://schemas.microsoft.com/office/drawing/2014/main" val="62311483"/>
                    </a:ext>
                  </a:extLst>
                </a:gridCol>
              </a:tblGrid>
              <a:tr h="10168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Approached for participation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06584"/>
                  </a:ext>
                </a:extLst>
              </a:tr>
              <a:tr h="1074988"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Zio Patch received with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605944"/>
                  </a:ext>
                </a:extLst>
              </a:tr>
              <a:tr h="126093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Brain MRI completed to date</a:t>
                      </a:r>
                    </a:p>
                    <a:p>
                      <a:endParaRPr lang="en-US" sz="3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4010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6322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457200" y="228600"/>
            <a:ext cx="8229600" cy="94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9pPr>
          </a:lstStyle>
          <a:p>
            <a:r>
              <a:rPr lang="en-US" sz="4000" b="1" kern="0" dirty="0">
                <a:latin typeface="Calibri" charset="0"/>
                <a:ea typeface="Calibri" charset="0"/>
                <a:cs typeface="Calibri" charset="0"/>
              </a:rPr>
              <a:t>Brain MRI Completion</a:t>
            </a:r>
            <a:endParaRPr lang="en-US" sz="28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21920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tabLst>
                <a:tab pos="4508500" algn="l"/>
              </a:tabLst>
            </a:pPr>
            <a:r>
              <a:rPr lang="en-US" sz="2800" b="1" dirty="0">
                <a:latin typeface="Calibri" charset="0"/>
                <a:ea typeface="Calibri" charset="0"/>
                <a:cs typeface="Calibri" charset="0"/>
              </a:rPr>
              <a:t>Scans received at U Penn Reading Center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,</a:t>
            </a:r>
            <a:r>
              <a:rPr lang="en-US" sz="2800" b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updated 3/23/19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347C327-569E-1F4F-AF0F-061F2AFAE2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838672"/>
              </p:ext>
            </p:extLst>
          </p:nvPr>
        </p:nvGraphicFramePr>
        <p:xfrm>
          <a:off x="1524000" y="2057400"/>
          <a:ext cx="6248400" cy="36271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892446">
                  <a:extLst>
                    <a:ext uri="{9D8B030D-6E8A-4147-A177-3AD203B41FA5}">
                      <a16:colId xmlns:a16="http://schemas.microsoft.com/office/drawing/2014/main" val="4284974442"/>
                    </a:ext>
                  </a:extLst>
                </a:gridCol>
                <a:gridCol w="2355954">
                  <a:extLst>
                    <a:ext uri="{9D8B030D-6E8A-4147-A177-3AD203B41FA5}">
                      <a16:colId xmlns:a16="http://schemas.microsoft.com/office/drawing/2014/main" val="2794197608"/>
                    </a:ext>
                  </a:extLst>
                </a:gridCol>
              </a:tblGrid>
              <a:tr h="497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Wake Forest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7513506"/>
                  </a:ext>
                </a:extLst>
              </a:tr>
              <a:tr h="497840">
                <a:tc>
                  <a:txBody>
                    <a:bodyPr/>
                    <a:lstStyle/>
                    <a:p>
                      <a:r>
                        <a:rPr lang="en-US" sz="2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Columbia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564751"/>
                  </a:ext>
                </a:extLst>
              </a:tr>
              <a:tr h="497840">
                <a:tc>
                  <a:txBody>
                    <a:bodyPr/>
                    <a:lstStyle/>
                    <a:p>
                      <a:r>
                        <a:rPr lang="en-US" sz="2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Johns Hopkins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6978894"/>
                  </a:ext>
                </a:extLst>
              </a:tr>
              <a:tr h="497840">
                <a:tc>
                  <a:txBody>
                    <a:bodyPr/>
                    <a:lstStyle/>
                    <a:p>
                      <a:r>
                        <a:rPr lang="en-US" sz="2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Minnesota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64449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Northwestern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94203"/>
                  </a:ext>
                </a:extLst>
              </a:tr>
              <a:tr h="497840">
                <a:tc>
                  <a:txBody>
                    <a:bodyPr/>
                    <a:lstStyle/>
                    <a:p>
                      <a:r>
                        <a:rPr lang="en-US" sz="2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UCLA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702004"/>
                  </a:ext>
                </a:extLst>
              </a:tr>
              <a:tr h="49784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07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985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457200" y="381000"/>
            <a:ext cx="8229600" cy="94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9pPr>
          </a:lstStyle>
          <a:p>
            <a:r>
              <a:rPr lang="en-US" sz="4000" b="1" kern="0" dirty="0">
                <a:latin typeface="Calibri" charset="0"/>
                <a:ea typeface="Calibri" charset="0"/>
                <a:cs typeface="Calibri" charset="0"/>
              </a:rPr>
              <a:t>Brain MRIs</a:t>
            </a:r>
            <a:endParaRPr lang="en-US" sz="28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663958"/>
            <a:ext cx="7467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tabLst>
                <a:tab pos="4508500" algn="l"/>
              </a:tabLst>
            </a:pP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Original completion date: March 31, 2019</a:t>
            </a:r>
          </a:p>
          <a:p>
            <a:pPr>
              <a:spcBef>
                <a:spcPts val="600"/>
              </a:spcBef>
              <a:tabLst>
                <a:tab pos="4508500" algn="l"/>
              </a:tabLst>
            </a:pP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Extended completion date: May 31, 2019</a:t>
            </a:r>
          </a:p>
          <a:p>
            <a:pPr>
              <a:spcBef>
                <a:spcPts val="600"/>
              </a:spcBef>
              <a:tabLst>
                <a:tab pos="4508500" algn="l"/>
              </a:tabLst>
            </a:pPr>
            <a:endParaRPr lang="en-US" sz="3200" dirty="0"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ts val="600"/>
              </a:spcBef>
              <a:tabLst>
                <a:tab pos="4508500" algn="l"/>
              </a:tabLst>
            </a:pPr>
            <a:endParaRPr lang="en-US" sz="3200" dirty="0"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ts val="600"/>
              </a:spcBef>
              <a:tabLst>
                <a:tab pos="4508500" algn="l"/>
              </a:tabLst>
            </a:pP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Additional time needed for completion?</a:t>
            </a:r>
          </a:p>
        </p:txBody>
      </p:sp>
    </p:spTree>
    <p:extLst>
      <p:ext uri="{BB962C8B-B14F-4D97-AF65-F5344CB8AC3E}">
        <p14:creationId xmlns:p14="http://schemas.microsoft.com/office/powerpoint/2010/main" val="3108296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608873" y="596751"/>
            <a:ext cx="7926255" cy="60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Manuscripts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837D34E-8673-B341-A0B2-28FACB1B26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137696"/>
              </p:ext>
            </p:extLst>
          </p:nvPr>
        </p:nvGraphicFramePr>
        <p:xfrm>
          <a:off x="190500" y="1491000"/>
          <a:ext cx="8763000" cy="4114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5700">
                  <a:extLst>
                    <a:ext uri="{9D8B030D-6E8A-4147-A177-3AD203B41FA5}">
                      <a16:colId xmlns:a16="http://schemas.microsoft.com/office/drawing/2014/main" val="896697835"/>
                    </a:ext>
                  </a:extLst>
                </a:gridCol>
                <a:gridCol w="2146300">
                  <a:extLst>
                    <a:ext uri="{9D8B030D-6E8A-4147-A177-3AD203B41FA5}">
                      <a16:colId xmlns:a16="http://schemas.microsoft.com/office/drawing/2014/main" val="1074523882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val="2627346240"/>
                    </a:ext>
                  </a:extLst>
                </a:gridCol>
              </a:tblGrid>
              <a:tr h="423601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Leads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733476"/>
                  </a:ext>
                </a:extLst>
              </a:tr>
              <a:tr h="59197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Zio Patch pilot 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Michael Zhang,  Lin Yee Chen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Pacing </a:t>
                      </a:r>
                      <a:r>
                        <a:rPr lang="en-US" sz="2000" i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Clin</a:t>
                      </a:r>
                      <a:r>
                        <a:rPr lang="en-US" sz="2000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Electrophysiol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509694"/>
                  </a:ext>
                </a:extLst>
              </a:tr>
              <a:tr h="423601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Methods paper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Susan Heckbert, Tom Austin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 </a:t>
                      </a:r>
                      <a:r>
                        <a:rPr lang="en-US" sz="2000" i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Electrocardiol</a:t>
                      </a:r>
                      <a:r>
                        <a:rPr lang="en-US" sz="2000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057466"/>
                  </a:ext>
                </a:extLst>
              </a:tr>
              <a:tr h="721919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Race/ethnicity and AF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Susan Heckbert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under review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651942"/>
                  </a:ext>
                </a:extLst>
              </a:tr>
              <a:tr h="84934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Cardiac structure/function &amp; supraventricular ectopy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Susan Heckbert, Paul Jensen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analyses complete; manuscript nearly drafted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4986283"/>
                  </a:ext>
                </a:extLst>
              </a:tr>
              <a:tr h="717982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Opiate and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gabapentinoid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use &amp; AF, supraventricular ectopy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Barbara Harding, James Floyd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manuscript being drafted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973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831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52400" y="361823"/>
            <a:ext cx="8762999" cy="60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Funding that builds on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AFib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study data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837D34E-8673-B341-A0B2-28FACB1B26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93214"/>
              </p:ext>
            </p:extLst>
          </p:nvPr>
        </p:nvGraphicFramePr>
        <p:xfrm>
          <a:off x="381000" y="1352422"/>
          <a:ext cx="8382000" cy="4667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896697835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107452388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627346240"/>
                    </a:ext>
                  </a:extLst>
                </a:gridCol>
              </a:tblGrid>
              <a:tr h="423601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733476"/>
                  </a:ext>
                </a:extLst>
              </a:tr>
              <a:tr h="41460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MESA Memory R01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Cardiometabolic determinants of 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Tim Hughes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307490"/>
                  </a:ext>
                </a:extLst>
              </a:tr>
              <a:tr h="43223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MESA Mind R01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Multi-site study of vascular contributions to 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Tim Hughes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509694"/>
                  </a:ext>
                </a:extLst>
              </a:tr>
              <a:tr h="423601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AHA Atrial Fib SFRN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Atrial myopathy, AF &amp; stroke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Phil Greenland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057466"/>
                  </a:ext>
                </a:extLst>
              </a:tr>
              <a:tr h="423601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Omics R01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Mitochondrial DNA copy number and sequence variation &amp; brain structure/cognitive 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Chunyu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Liu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651942"/>
                  </a:ext>
                </a:extLst>
              </a:tr>
              <a:tr h="84934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Jackson Heart Study R01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Zio Patch ancillary 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James Floyd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085650"/>
                  </a:ext>
                </a:extLst>
              </a:tr>
              <a:tr h="84934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AD-focused supplement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Develop &amp; apply automated reading of SWI pulse sequences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Susan Heckbert, Mohamad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Habes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49862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0445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0CA09-B2BB-45D3-86A5-78FA28721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8600" y="76200"/>
            <a:ext cx="8763000" cy="1143000"/>
          </a:xfrm>
        </p:spPr>
        <p:txBody>
          <a:bodyPr/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Supplement: Automated Cerebral Microbleed Quantification with Deep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49054-9A1B-446A-8C97-814AB7CF4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65" y="1470287"/>
            <a:ext cx="6818613" cy="2644513"/>
          </a:xfrm>
        </p:spPr>
        <p:txBody>
          <a:bodyPr>
            <a:noAutofit/>
          </a:bodyPr>
          <a:lstStyle/>
          <a:p>
            <a:pPr marL="239713" indent="-239713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Cerebral Microbleeds (CMBs)</a:t>
            </a:r>
          </a:p>
          <a:p>
            <a:pPr marL="463550" lvl="1" indent="-231775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Microhemorrhages caused by small vessel disease, associated with cerebral amyloid angiopathy, hypertensive vasculopathy, AD</a:t>
            </a:r>
          </a:p>
          <a:p>
            <a:pPr marL="463550" lvl="1" indent="-231775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Small (&lt; 5 mm), rounded/ovoid in shape</a:t>
            </a:r>
          </a:p>
          <a:p>
            <a:pPr marL="463550" lvl="1" indent="-231775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Difficult to detect, time consuming. Can be confused with mimics (calcifications, enlarged perivascular spaces) </a:t>
            </a:r>
          </a:p>
          <a:p>
            <a:pPr marL="239713" indent="-239713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Goal: automate detection and understand contribution to accelerated aging and Alzheimer’s disease-like patterns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1175FAC-1318-4426-981F-66F2838D127A}"/>
              </a:ext>
            </a:extLst>
          </p:cNvPr>
          <p:cNvSpPr txBox="1">
            <a:spLocks/>
          </p:cNvSpPr>
          <p:nvPr/>
        </p:nvSpPr>
        <p:spPr>
          <a:xfrm>
            <a:off x="321365" y="4343400"/>
            <a:ext cx="5012635" cy="189067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  <a:p>
            <a:pPr marL="461963" lvl="1" indent="-223838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Manually segmented gold standard by two </a:t>
            </a:r>
            <a:r>
              <a:rPr lang="ro-RO" sz="1800" dirty="0">
                <a:latin typeface="Calibri" panose="020F0502020204030204" pitchFamily="34" charset="0"/>
                <a:cs typeface="Calibri" panose="020F0502020204030204" pitchFamily="34" charset="0"/>
              </a:rPr>
              <a:t>neuroradiologist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</a:p>
          <a:p>
            <a:pPr marL="461963" lvl="1" indent="-223838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MR scans (SWI and T2) of 34 MESA subjects used for training</a:t>
            </a:r>
          </a:p>
          <a:p>
            <a:pPr marL="461963" lvl="1" indent="-223838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Method will be applied on the full MESA cohort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B8BAAAA-A145-46E2-AD2B-176EEFE3C3C4}"/>
              </a:ext>
            </a:extLst>
          </p:cNvPr>
          <p:cNvSpPr txBox="1">
            <a:spLocks/>
          </p:cNvSpPr>
          <p:nvPr/>
        </p:nvSpPr>
        <p:spPr>
          <a:xfrm>
            <a:off x="6733819" y="4419600"/>
            <a:ext cx="2102801" cy="54990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Tanweer Rashid, PhD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Postdoc</a:t>
            </a: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92AE5D44-4AD4-4799-9966-0B539FF03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862" y="4090835"/>
            <a:ext cx="1023957" cy="1095229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D34E90-F7A5-446E-AE27-67FB1114A1A6}"/>
              </a:ext>
            </a:extLst>
          </p:cNvPr>
          <p:cNvSpPr txBox="1">
            <a:spLocks/>
          </p:cNvSpPr>
          <p:nvPr/>
        </p:nvSpPr>
        <p:spPr>
          <a:xfrm>
            <a:off x="6771491" y="5302648"/>
            <a:ext cx="2220109" cy="54990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Mohamad Habes, PhD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Instructor of Radiology</a:t>
            </a:r>
          </a:p>
        </p:txBody>
      </p:sp>
      <p:pic>
        <p:nvPicPr>
          <p:cNvPr id="13" name="Picture 9">
            <a:extLst>
              <a:ext uri="{FF2B5EF4-FFF2-40B4-BE49-F238E27FC236}">
                <a16:creationId xmlns:a16="http://schemas.microsoft.com/office/drawing/2014/main" id="{125CE1CC-952F-4296-B146-1C2AB87DD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049" y="5298794"/>
            <a:ext cx="1150906" cy="125440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EEB7D31-A207-574A-8B6F-B198BC4B9FB2}"/>
              </a:ext>
            </a:extLst>
          </p:cNvPr>
          <p:cNvGrpSpPr/>
          <p:nvPr/>
        </p:nvGrpSpPr>
        <p:grpSpPr>
          <a:xfrm>
            <a:off x="7495882" y="2535329"/>
            <a:ext cx="1438549" cy="1787341"/>
            <a:chOff x="6019800" y="2012654"/>
            <a:chExt cx="1438549" cy="1787341"/>
          </a:xfrm>
        </p:grpSpPr>
        <p:pic>
          <p:nvPicPr>
            <p:cNvPr id="25" name="Picture 4">
              <a:extLst>
                <a:ext uri="{FF2B5EF4-FFF2-40B4-BE49-F238E27FC236}">
                  <a16:creationId xmlns:a16="http://schemas.microsoft.com/office/drawing/2014/main" id="{666E9BD9-2DAF-4D36-AB15-2E0C161542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19800" y="2012654"/>
              <a:ext cx="1438549" cy="1787341"/>
            </a:xfrm>
            <a:prstGeom prst="rect">
              <a:avLst/>
            </a:prstGeom>
          </p:spPr>
        </p:pic>
        <p:sp>
          <p:nvSpPr>
            <p:cNvPr id="26" name="Arrow: Right 7">
              <a:extLst>
                <a:ext uri="{FF2B5EF4-FFF2-40B4-BE49-F238E27FC236}">
                  <a16:creationId xmlns:a16="http://schemas.microsoft.com/office/drawing/2014/main" id="{629ED56B-5BCD-4052-BEF7-1B95C11EC5DD}"/>
                </a:ext>
              </a:extLst>
            </p:cNvPr>
            <p:cNvSpPr/>
            <p:nvPr/>
          </p:nvSpPr>
          <p:spPr>
            <a:xfrm rot="3441368">
              <a:off x="6385542" y="2746243"/>
              <a:ext cx="204976" cy="131225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6B61F99-1830-2346-A752-D3FCCDDFCF9A}"/>
              </a:ext>
            </a:extLst>
          </p:cNvPr>
          <p:cNvGrpSpPr/>
          <p:nvPr/>
        </p:nvGrpSpPr>
        <p:grpSpPr>
          <a:xfrm>
            <a:off x="7483980" y="685800"/>
            <a:ext cx="1486605" cy="1808130"/>
            <a:chOff x="7483980" y="2007863"/>
            <a:chExt cx="1486605" cy="1808130"/>
          </a:xfrm>
        </p:grpSpPr>
        <p:pic>
          <p:nvPicPr>
            <p:cNvPr id="24" name="Picture 3">
              <a:extLst>
                <a:ext uri="{FF2B5EF4-FFF2-40B4-BE49-F238E27FC236}">
                  <a16:creationId xmlns:a16="http://schemas.microsoft.com/office/drawing/2014/main" id="{7AF02A47-9A1C-47C2-BB6F-63615A02C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83980" y="2007863"/>
              <a:ext cx="1486605" cy="1808130"/>
            </a:xfrm>
            <a:prstGeom prst="rect">
              <a:avLst/>
            </a:prstGeom>
          </p:spPr>
        </p:pic>
        <p:sp>
          <p:nvSpPr>
            <p:cNvPr id="27" name="Arrow: Right 9">
              <a:extLst>
                <a:ext uri="{FF2B5EF4-FFF2-40B4-BE49-F238E27FC236}">
                  <a16:creationId xmlns:a16="http://schemas.microsoft.com/office/drawing/2014/main" id="{1CCE5E24-9CD2-48D8-BDBE-BFB8AD584D88}"/>
                </a:ext>
              </a:extLst>
            </p:cNvPr>
            <p:cNvSpPr/>
            <p:nvPr/>
          </p:nvSpPr>
          <p:spPr>
            <a:xfrm rot="3441368">
              <a:off x="7845622" y="2287291"/>
              <a:ext cx="204976" cy="131225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" name="Arrow: Right 8">
              <a:extLst>
                <a:ext uri="{FF2B5EF4-FFF2-40B4-BE49-F238E27FC236}">
                  <a16:creationId xmlns:a16="http://schemas.microsoft.com/office/drawing/2014/main" id="{0BDF849D-1D4D-472A-ABEC-921632BA4609}"/>
                </a:ext>
              </a:extLst>
            </p:cNvPr>
            <p:cNvSpPr/>
            <p:nvPr/>
          </p:nvSpPr>
          <p:spPr>
            <a:xfrm rot="7795045">
              <a:off x="8456147" y="3304759"/>
              <a:ext cx="204976" cy="131225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5" name="Bild 4" descr="penn-medicine-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005" y="6155692"/>
            <a:ext cx="1684595" cy="54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189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0CA09-B2BB-45D3-86A5-78FA28721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6019801" cy="1143000"/>
          </a:xfrm>
        </p:spPr>
        <p:txBody>
          <a:bodyPr/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Automated Cerebral Microbleed Quantification with Deep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49054-9A1B-446A-8C97-814AB7CF4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588" y="1752600"/>
            <a:ext cx="6137414" cy="1371600"/>
          </a:xfrm>
        </p:spPr>
        <p:txBody>
          <a:bodyPr>
            <a:noAutofit/>
          </a:bodyPr>
          <a:lstStyle/>
          <a:p>
            <a:pPr marL="239713" indent="-239713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Method</a:t>
            </a:r>
          </a:p>
          <a:p>
            <a:pPr marL="465138" lvl="1" indent="-225425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Deep learning is a type of supervised machine learning containing a large number of feature-extracting layers</a:t>
            </a:r>
          </a:p>
          <a:p>
            <a:pPr marL="465138" lvl="1" indent="-225425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Model is based upon networks named (U-Net) </a:t>
            </a:r>
          </a:p>
        </p:txBody>
      </p:sp>
      <p:pic>
        <p:nvPicPr>
          <p:cNvPr id="101" name="Picture 100">
            <a:extLst>
              <a:ext uri="{FF2B5EF4-FFF2-40B4-BE49-F238E27FC236}">
                <a16:creationId xmlns:a16="http://schemas.microsoft.com/office/drawing/2014/main" id="{6B63F423-B6A8-4EA6-9CC8-A15FDBAE7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1" y="1018079"/>
            <a:ext cx="2169816" cy="30205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9D3BD3A-CE84-4BAE-A8E0-CCA66F684D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5149" y="4206786"/>
            <a:ext cx="4382199" cy="18892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14A36B-3532-4C17-A372-7B2A4A83B610}"/>
              </a:ext>
            </a:extLst>
          </p:cNvPr>
          <p:cNvSpPr txBox="1"/>
          <p:nvPr/>
        </p:nvSpPr>
        <p:spPr>
          <a:xfrm>
            <a:off x="5140981" y="6260068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Rashid, et al. (in preparation)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FE49054-9A1B-446A-8C97-814AB7CF4B46}"/>
              </a:ext>
            </a:extLst>
          </p:cNvPr>
          <p:cNvSpPr txBox="1">
            <a:spLocks/>
          </p:cNvSpPr>
          <p:nvPr/>
        </p:nvSpPr>
        <p:spPr>
          <a:xfrm>
            <a:off x="304799" y="3359531"/>
            <a:ext cx="3750363" cy="106007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</a:p>
          <a:p>
            <a:pPr lvl="1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Initial results very encouraging</a:t>
            </a:r>
          </a:p>
          <a:p>
            <a:pPr lvl="1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Validation work ongoing</a:t>
            </a:r>
          </a:p>
          <a:p>
            <a:pPr lvl="1"/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B79E224-C933-44AB-A8B8-81FD3D2F8395}"/>
              </a:ext>
            </a:extLst>
          </p:cNvPr>
          <p:cNvSpPr txBox="1">
            <a:spLocks/>
          </p:cNvSpPr>
          <p:nvPr/>
        </p:nvSpPr>
        <p:spPr>
          <a:xfrm>
            <a:off x="350356" y="4621227"/>
            <a:ext cx="3750363" cy="116997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Future work</a:t>
            </a:r>
          </a:p>
          <a:p>
            <a:pPr lvl="1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Utilize multi-modal data (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T2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QSM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) to eliminate false positives due to CMB mimics</a:t>
            </a:r>
          </a:p>
        </p:txBody>
      </p:sp>
    </p:spTree>
    <p:extLst>
      <p:ext uri="{BB962C8B-B14F-4D97-AF65-F5344CB8AC3E}">
        <p14:creationId xmlns:p14="http://schemas.microsoft.com/office/powerpoint/2010/main" val="223781277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12734</TotalTime>
  <Words>684</Words>
  <Application>Microsoft Macintosh PowerPoint</Application>
  <PresentationFormat>On-screen Show (4:3)</PresentationFormat>
  <Paragraphs>164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Quattrocento Sans</vt:lpstr>
      <vt:lpstr>Times</vt:lpstr>
      <vt:lpstr>Wingdings</vt:lpstr>
      <vt:lpstr>Blank Presentation</vt:lpstr>
      <vt:lpstr>Simple Light</vt:lpstr>
      <vt:lpstr> Black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Supplement: Automated Cerebral Microbleed Quantification with Deep Learning</vt:lpstr>
      <vt:lpstr>Automated Cerebral Microbleed Quantification with Deep Learning</vt:lpstr>
      <vt:lpstr>PowerPoint Presentation</vt:lpstr>
      <vt:lpstr>PowerPoint Presentation</vt:lpstr>
      <vt:lpstr>Brain MRI Variables  </vt:lpstr>
      <vt:lpstr>PowerPoint Presentation</vt:lpstr>
    </vt:vector>
  </TitlesOfParts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ANCILLARY STUDIES COMMITTEE  February 2006</dc:title>
  <dc:creator>Bryan, R. Nick</dc:creator>
  <cp:lastModifiedBy>Susan R Heckbert</cp:lastModifiedBy>
  <cp:revision>606</cp:revision>
  <dcterms:modified xsi:type="dcterms:W3CDTF">2019-03-27T00:52:03Z</dcterms:modified>
</cp:coreProperties>
</file>