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2" r:id="rId4"/>
    <p:sldId id="271" r:id="rId5"/>
    <p:sldId id="259" r:id="rId6"/>
    <p:sldId id="274" r:id="rId7"/>
    <p:sldId id="277" r:id="rId8"/>
    <p:sldId id="279" r:id="rId9"/>
    <p:sldId id="270" r:id="rId10"/>
    <p:sldId id="275" r:id="rId11"/>
    <p:sldId id="276" r:id="rId12"/>
    <p:sldId id="268" r:id="rId13"/>
    <p:sldId id="280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54"/>
    <p:restoredTop sz="92794"/>
  </p:normalViewPr>
  <p:slideViewPr>
    <p:cSldViewPr>
      <p:cViewPr varScale="1">
        <p:scale>
          <a:sx n="80" d="100"/>
          <a:sy n="80" d="100"/>
        </p:scale>
        <p:origin x="192" y="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8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Workbo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usanheckbert/Suz/MESA/Ancillary%20Studies/Steering%20Cmte%20ASC%20reports/19.03%20AS%20figure%20for%20SC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53933600"/>
        <c:axId val="649666256"/>
      </c:barChart>
      <c:catAx>
        <c:axId val="65393360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649666256"/>
        <c:crosses val="autoZero"/>
        <c:auto val="1"/>
        <c:lblAlgn val="ctr"/>
        <c:lblOffset val="100"/>
        <c:noMultiLvlLbl val="0"/>
      </c:catAx>
      <c:valAx>
        <c:axId val="6496662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65393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 of Approved Ancillary Studies, 2016 bar is thru Feb 2016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numRef>
              <c:f>Sheet1!$A$3:$A$23</c:f>
              <c:numCache>
                <c:formatCode>General</c:formatCode>
                <c:ptCount val="21"/>
                <c:pt idx="0">
                  <c:v>2000</c:v>
                </c:pt>
                <c:pt idx="2">
                  <c:v>2002</c:v>
                </c:pt>
                <c:pt idx="4">
                  <c:v>2004</c:v>
                </c:pt>
                <c:pt idx="6">
                  <c:v>2006</c:v>
                </c:pt>
                <c:pt idx="8">
                  <c:v>2008</c:v>
                </c:pt>
                <c:pt idx="10">
                  <c:v>2010</c:v>
                </c:pt>
                <c:pt idx="12">
                  <c:v>2012</c:v>
                </c:pt>
                <c:pt idx="14">
                  <c:v>2014</c:v>
                </c:pt>
                <c:pt idx="16">
                  <c:v>2016</c:v>
                </c:pt>
                <c:pt idx="18">
                  <c:v>2018</c:v>
                </c:pt>
              </c:numCache>
            </c:numRef>
          </c:cat>
          <c:val>
            <c:numRef>
              <c:f>Sheet1!$B$3:$B$23</c:f>
              <c:numCache>
                <c:formatCode>General</c:formatCode>
                <c:ptCount val="21"/>
                <c:pt idx="0">
                  <c:v>4</c:v>
                </c:pt>
                <c:pt idx="1">
                  <c:v>10</c:v>
                </c:pt>
                <c:pt idx="2">
                  <c:v>12</c:v>
                </c:pt>
                <c:pt idx="3">
                  <c:v>8</c:v>
                </c:pt>
                <c:pt idx="4">
                  <c:v>12</c:v>
                </c:pt>
                <c:pt idx="5">
                  <c:v>12</c:v>
                </c:pt>
                <c:pt idx="6">
                  <c:v>13</c:v>
                </c:pt>
                <c:pt idx="7">
                  <c:v>12</c:v>
                </c:pt>
                <c:pt idx="8">
                  <c:v>19</c:v>
                </c:pt>
                <c:pt idx="9">
                  <c:v>32</c:v>
                </c:pt>
                <c:pt idx="10">
                  <c:v>30</c:v>
                </c:pt>
                <c:pt idx="11">
                  <c:v>21</c:v>
                </c:pt>
                <c:pt idx="12">
                  <c:v>23</c:v>
                </c:pt>
                <c:pt idx="13">
                  <c:v>23</c:v>
                </c:pt>
                <c:pt idx="14">
                  <c:v>21</c:v>
                </c:pt>
                <c:pt idx="15">
                  <c:v>41</c:v>
                </c:pt>
                <c:pt idx="16">
                  <c:v>28</c:v>
                </c:pt>
                <c:pt idx="17">
                  <c:v>27</c:v>
                </c:pt>
                <c:pt idx="18">
                  <c:v>24</c:v>
                </c:pt>
                <c:pt idx="1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4-B444-876B-E12F046659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9665216"/>
        <c:axId val="109666992"/>
      </c:barChart>
      <c:catAx>
        <c:axId val="10966521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109666992"/>
        <c:crosses val="autoZero"/>
        <c:auto val="1"/>
        <c:lblAlgn val="ctr"/>
        <c:lblOffset val="100"/>
        <c:noMultiLvlLbl val="0"/>
      </c:catAx>
      <c:valAx>
        <c:axId val="10966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10966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1F9861-1FA6-DE4A-8C85-26875DAEC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35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1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676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11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altLang="zh-CN" dirty="0">
                <a:latin typeface="Times New Roman" charset="0"/>
                <a:ea typeface="ＭＳ Ｐゴシック" charset="-128"/>
              </a:rPr>
              <a:t>Lockhart: </a:t>
            </a:r>
            <a:r>
              <a:rPr lang="en-US" altLang="zh-CN" dirty="0" err="1">
                <a:latin typeface="Times New Roman" charset="0"/>
                <a:ea typeface="ＭＳ Ｐゴシック" charset="-128"/>
              </a:rPr>
              <a:t>subm</a:t>
            </a:r>
            <a:r>
              <a:rPr lang="en-US" altLang="zh-CN" dirty="0">
                <a:latin typeface="Times New Roman" charset="0"/>
                <a:ea typeface="ＭＳ Ｐゴシック" charset="-128"/>
              </a:rPr>
              <a:t> June 2018; next </a:t>
            </a:r>
            <a:r>
              <a:rPr lang="en-US" altLang="zh-CN" dirty="0" err="1">
                <a:latin typeface="Times New Roman" charset="0"/>
                <a:ea typeface="ＭＳ Ｐゴシック" charset="-128"/>
              </a:rPr>
              <a:t>subm</a:t>
            </a:r>
            <a:r>
              <a:rPr lang="en-US" altLang="zh-CN" dirty="0">
                <a:latin typeface="Times New Roman" charset="0"/>
                <a:ea typeface="ＭＳ Ｐゴシック" charset="-128"/>
              </a:rPr>
              <a:t> Mar 2019</a:t>
            </a:r>
          </a:p>
          <a:p>
            <a:pPr eaLnBrk="1" hangingPunct="1"/>
            <a:r>
              <a:rPr lang="en-US" altLang="zh-CN" dirty="0">
                <a:latin typeface="Times New Roman" charset="0"/>
                <a:ea typeface="ＭＳ Ｐゴシック" charset="-128"/>
              </a:rPr>
              <a:t>Baldwin: </a:t>
            </a:r>
          </a:p>
        </p:txBody>
      </p:sp>
    </p:spTree>
    <p:extLst>
      <p:ext uri="{BB962C8B-B14F-4D97-AF65-F5344CB8AC3E}">
        <p14:creationId xmlns:p14="http://schemas.microsoft.com/office/powerpoint/2010/main" val="388927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3F2566-FB4E-F945-8852-8315EA46B900}" type="slidenum">
              <a:rPr lang="en-US" altLang="zh-CN" sz="1200"/>
              <a:pPr/>
              <a:t>12</a:t>
            </a:fld>
            <a:endParaRPr lang="en-US" altLang="zh-CN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98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3F2566-FB4E-F945-8852-8315EA46B900}" type="slidenum">
              <a:rPr lang="en-US" altLang="zh-CN" sz="1200"/>
              <a:pPr/>
              <a:t>13</a:t>
            </a:fld>
            <a:endParaRPr lang="en-US" altLang="zh-CN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Times" pitchFamily="-65" charset="0"/>
                <a:ea typeface="ＭＳ Ｐゴシック" pitchFamily="-65" charset="-128"/>
                <a:cs typeface="ＭＳ Ｐゴシック" pitchFamily="-65" charset="-128"/>
              </a:rPr>
              <a:t>We have found that a large number of approved studies “linger” unfunded for years.</a:t>
            </a:r>
            <a:endParaRPr lang="zh-CN" altLang="en-US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5938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0D9D10C-13DE-8B4F-AFA8-8BC49690C0EA}" type="slidenum">
              <a:rPr lang="en-US" altLang="zh-CN" sz="1200"/>
              <a:pPr/>
              <a:t>14</a:t>
            </a:fld>
            <a:endParaRPr lang="en-US" altLang="zh-CN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77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1DF4E8B-4C4E-A142-A89E-4280E498A05B}" type="slidenum">
              <a:rPr lang="en-US" altLang="zh-CN" sz="1200"/>
              <a:pPr/>
              <a:t>2</a:t>
            </a:fld>
            <a:endParaRPr lang="en-US" altLang="zh-CN" sz="1200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44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4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154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5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0425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6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0214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7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93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8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454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9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366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10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3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563C-587B-7F47-B86D-DB4D27F9CF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AF91-0032-EB4A-A09C-48363320D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0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D4C98-9569-4649-962C-7D83328AF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1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AD5E2-3E44-8141-A605-AF0CDED04B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915E-8747-FD48-81A2-A534CCF38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B0CDC-2E14-6F44-B7ED-4751FEA16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155FB-1551-B342-B373-CB84F31E1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7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8E99-D8C8-7340-AFD1-41E38C0E6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950C6-E5B0-BE47-A1FD-AF514532A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8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AE239-CF98-BE4C-96E6-E263E137F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5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BE84-F377-7E49-8A90-12A4C2CC1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DADD7C6-229D-824B-9481-46ACA6DF4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>March 2019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387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914509"/>
              </p:ext>
            </p:extLst>
          </p:nvPr>
        </p:nvGraphicFramePr>
        <p:xfrm>
          <a:off x="228601" y="2791924"/>
          <a:ext cx="8763002" cy="2810290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447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7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214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Hughes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WFU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Cardiometabolic determinants of AD (Memory)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cog testing, brain MRI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3167321618"/>
                  </a:ext>
                </a:extLst>
              </a:tr>
              <a:tr h="64921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Hughes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All FCs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Multisite Alzheimer’s disease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 study  (Mind)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1: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 cog testing, MRI, PET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2: cog testing, MRI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338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Greenland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NW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Atrial substrate in AF &amp; AF-associated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brain disease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cardiac MRI, ECG monitor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282734897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1" y="1676400"/>
            <a:ext cx="891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3"/>
            <a:r>
              <a:rPr lang="en-US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Funded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ancillary studies with visits during planned Exam 7</a:t>
            </a:r>
          </a:p>
        </p:txBody>
      </p:sp>
    </p:spTree>
    <p:extLst>
      <p:ext uri="{BB962C8B-B14F-4D97-AF65-F5344CB8AC3E}">
        <p14:creationId xmlns:p14="http://schemas.microsoft.com/office/powerpoint/2010/main" val="2241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3810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051139"/>
              </p:ext>
            </p:extLst>
          </p:nvPr>
        </p:nvGraphicFramePr>
        <p:xfrm>
          <a:off x="190499" y="2791924"/>
          <a:ext cx="8763002" cy="3535714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Lockhart</a:t>
                      </a: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WFU</a:t>
                      </a: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Tau estimates of risk for cognitive decline</a:t>
                      </a: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180975" indent="-166688">
                        <a:tabLst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in 250 Memory participants:</a:t>
                      </a:r>
                    </a:p>
                    <a:p>
                      <a:pPr marL="180975" indent="-53975">
                        <a:tabLst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tau PET/CT</a:t>
                      </a:r>
                    </a:p>
                    <a:p>
                      <a:pPr marL="180975" indent="-53975">
                        <a:tabLst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 brain MRI</a:t>
                      </a:r>
                    </a:p>
                    <a:p>
                      <a:pPr marL="180975" indent="-53975">
                        <a:tabLst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 cog testing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3161299235"/>
                  </a:ext>
                </a:extLst>
              </a:tr>
              <a:tr h="649214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Baldwin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all FCs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Epi, biomarker, and genetic determinants of frailty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SPPB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Hand-grip dynamometry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6-minute walk distance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phlebotomy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whole body DXA in n=600</a:t>
                      </a:r>
                    </a:p>
                    <a:p>
                      <a:pPr marL="180975" indent="-166688">
                        <a:tabLst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Qs: income, CES-D, ADLs, physical activity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316732161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6764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700" b="1" u="sng" dirty="0">
                <a:latin typeface="Calibri" panose="020F0502020204030204" pitchFamily="34" charset="0"/>
                <a:cs typeface="Calibri" panose="020F0502020204030204" pitchFamily="34" charset="0"/>
              </a:rPr>
              <a:t>Proposed</a:t>
            </a:r>
            <a:r>
              <a:rPr lang="en-US" altLang="zh-CN" sz="2700" b="1" dirty="0">
                <a:latin typeface="Calibri" panose="020F0502020204030204" pitchFamily="34" charset="0"/>
                <a:cs typeface="Calibri" panose="020F0502020204030204" pitchFamily="34" charset="0"/>
              </a:rPr>
              <a:t> ancillary studies with burden during planned Exam 7</a:t>
            </a:r>
            <a:endParaRPr lang="en-US" sz="2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87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29698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3014663" y="1703388"/>
            <a:ext cx="30732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b="1" dirty="0">
                <a:solidFill>
                  <a:srgbClr val="000000"/>
                </a:solidFill>
                <a:latin typeface="Arial" charset="0"/>
              </a:rPr>
              <a:t>All ancillary studies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70722"/>
              </p:ext>
            </p:extLst>
          </p:nvPr>
        </p:nvGraphicFramePr>
        <p:xfrm>
          <a:off x="2362200" y="2449513"/>
          <a:ext cx="4419600" cy="3798888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N	(%)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Proposals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378	(100)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Withdrawn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75	(20)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Funding pending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88	(23)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Funded/active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146	(39)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08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Completed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69	(18)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928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29698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2737135" y="1534180"/>
            <a:ext cx="3669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/>
            <a:r>
              <a:rPr lang="en-US" altLang="zh-CN" sz="2800" b="1" dirty="0">
                <a:solidFill>
                  <a:srgbClr val="000000"/>
                </a:solidFill>
                <a:latin typeface="Arial" charset="0"/>
              </a:rPr>
              <a:t>New developments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E35BB8-56FF-9640-B612-3139DD377C1A}"/>
              </a:ext>
            </a:extLst>
          </p:cNvPr>
          <p:cNvSpPr txBox="1"/>
          <p:nvPr/>
        </p:nvSpPr>
        <p:spPr>
          <a:xfrm>
            <a:off x="392311" y="2199620"/>
            <a:ext cx="83593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Revised Ancillary Study (AS) Policy on internal website: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Unfunded, inactive ancillary study proposals will be withdrawn after 3 years</a:t>
            </a: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To reactivate, submit a new AS proposal &amp; explain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Policy on direct data sharing of AS data by AS PI</a:t>
            </a: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No direct sharing of any MESA contract-derived data: study ID, sex, race, field center,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htn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DM, etc.</a:t>
            </a: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Instead, transfer of MESA contract and AS variables through usual paper proposal and DMDA</a:t>
            </a:r>
          </a:p>
          <a:p>
            <a:pPr marL="457200" indent="-457200"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Welcome new AS Committee chair!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Alain Bertoni</a:t>
            </a:r>
          </a:p>
        </p:txBody>
      </p:sp>
    </p:spTree>
    <p:extLst>
      <p:ext uri="{BB962C8B-B14F-4D97-AF65-F5344CB8AC3E}">
        <p14:creationId xmlns:p14="http://schemas.microsoft.com/office/powerpoint/2010/main" val="353368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31746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4"/>
          <p:cNvSpPr txBox="1">
            <a:spLocks noChangeArrowheads="1"/>
          </p:cNvSpPr>
          <p:nvPr/>
        </p:nvSpPr>
        <p:spPr bwMode="auto">
          <a:xfrm>
            <a:off x="3074988" y="1779588"/>
            <a:ext cx="30702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Committee members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17770"/>
              </p:ext>
            </p:extLst>
          </p:nvPr>
        </p:nvGraphicFramePr>
        <p:xfrm>
          <a:off x="2171700" y="2667000"/>
          <a:ext cx="4876800" cy="1708152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7038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Matt Allison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Phil Greenland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Alain Bertoni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Nels Olson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Sue Bielinski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Ben Smith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Chris Delaney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Pothur Srinavas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65" name="Text Box 34"/>
          <p:cNvSpPr txBox="1">
            <a:spLocks noChangeArrowheads="1"/>
          </p:cNvSpPr>
          <p:nvPr/>
        </p:nvSpPr>
        <p:spPr bwMode="auto">
          <a:xfrm>
            <a:off x="776288" y="5131713"/>
            <a:ext cx="75295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/>
            <a:r>
              <a:rPr lang="en-US" altLang="zh-CN" sz="2200" b="1" dirty="0">
                <a:solidFill>
                  <a:srgbClr val="000000"/>
                </a:solidFill>
                <a:latin typeface="Arial" charset="0"/>
              </a:rPr>
              <a:t>Coordinator:</a:t>
            </a:r>
            <a:r>
              <a:rPr lang="en-US" altLang="zh-CN" sz="2200" dirty="0">
                <a:solidFill>
                  <a:srgbClr val="000000"/>
                </a:solidFill>
                <a:latin typeface="Arial" charset="0"/>
              </a:rPr>
              <a:t> Sandi Shrager</a:t>
            </a:r>
          </a:p>
        </p:txBody>
      </p:sp>
    </p:spTree>
    <p:extLst>
      <p:ext uri="{BB962C8B-B14F-4D97-AF65-F5344CB8AC3E}">
        <p14:creationId xmlns:p14="http://schemas.microsoft.com/office/powerpoint/2010/main" val="84975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8001000" cy="4038600"/>
          </a:xfrm>
        </p:spPr>
        <p:txBody>
          <a:bodyPr/>
          <a:lstStyle/>
          <a:p>
            <a:pPr eaLnBrk="1" hangingPunct="1"/>
            <a:r>
              <a:rPr lang="en-US" altLang="zh-CN" sz="3600" b="1" dirty="0">
                <a:latin typeface="Arial" charset="0"/>
                <a:ea typeface="ＭＳ Ｐゴシック" charset="-128"/>
              </a:rPr>
              <a:t>12 months of activity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>Mar 2018 – Feb 2019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17 new proposals reviewed</a:t>
            </a:r>
            <a:b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and approved by SC</a:t>
            </a:r>
          </a:p>
        </p:txBody>
      </p:sp>
      <p:pic>
        <p:nvPicPr>
          <p:cNvPr id="16386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26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05800" cy="609600"/>
          </a:xfrm>
        </p:spPr>
        <p:txBody>
          <a:bodyPr/>
          <a:lstStyle/>
          <a:p>
            <a:r>
              <a:rPr lang="en-US" altLang="zh-CN" sz="2400" b="1" dirty="0">
                <a:latin typeface="Arial" charset="0"/>
                <a:ea typeface="ＭＳ Ｐゴシック" charset="-128"/>
              </a:rPr>
              <a:t>New MESA ancillary studies approved/yr, 2000-present</a:t>
            </a:r>
          </a:p>
        </p:txBody>
      </p:sp>
      <p:pic>
        <p:nvPicPr>
          <p:cNvPr id="18434" name="Picture 3" descr="mesa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81000" y="2057400"/>
          <a:ext cx="845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369419"/>
              </p:ext>
            </p:extLst>
          </p:nvPr>
        </p:nvGraphicFramePr>
        <p:xfrm>
          <a:off x="685800" y="2057400"/>
          <a:ext cx="7772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159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71027"/>
              </p:ext>
            </p:extLst>
          </p:nvPr>
        </p:nvGraphicFramePr>
        <p:xfrm>
          <a:off x="381000" y="2438400"/>
          <a:ext cx="8229603" cy="3947184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2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Ambale-Venkatesh 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Statistical shape descriptors of the RV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Baldwin (Shea)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Physical frailty and sarcopenia in mice &amp; humans (</a:t>
                      </a:r>
                      <a:r>
                        <a:rPr kumimoji="0" 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replaced by A368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A359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Hughes-Austin (Ix)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HLA type, antibodies to citrullinated protein antigens, myocardial structure &amp; function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Ambale-Venkatesh 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Deep learning, statistical shape modeling, &amp; machine learning, cardiac MRI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20812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772045"/>
              </p:ext>
            </p:extLst>
          </p:nvPr>
        </p:nvGraphicFramePr>
        <p:xfrm>
          <a:off x="381000" y="2362200"/>
          <a:ext cx="8458203" cy="419103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A361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Lockhart (Hughes, Burke)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Tau estimates of risk for cognitive decline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Jensen (McClelland)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Non-esterified fatty acids, cognition, &amp; brain imaging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A363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DeFilippis (Blaha, Nasir)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Adjudication of MI type per 4</a:t>
                      </a:r>
                      <a:r>
                        <a:rPr kumimoji="0" lang="en-US" sz="2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Universal Definition of MI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Tereshchenko 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Arial"/>
                          <a:cs typeface="Arial"/>
                        </a:rPr>
                        <a:t>Electrophysiological substrate of arrhythmias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A365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Flowers (Tsai)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Quantitation methods for circulating microRNAs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7870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37416"/>
              </p:ext>
            </p:extLst>
          </p:nvPr>
        </p:nvGraphicFramePr>
        <p:xfrm>
          <a:off x="190500" y="2514554"/>
          <a:ext cx="8763000" cy="3444243"/>
        </p:xfrm>
        <a:graphic>
          <a:graphicData uri="http://schemas.openxmlformats.org/drawingml/2006/table">
            <a:tbl>
              <a:tblPr/>
              <a:tblGrid>
                <a:gridCol w="947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Bhuiyan (Klein)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baseline="0" dirty="0">
                          <a:latin typeface="Arial"/>
                          <a:cs typeface="Arial"/>
                        </a:rPr>
                        <a:t>Prediction model for risk of stroke using retinal images </a:t>
                      </a:r>
                      <a:r>
                        <a:rPr lang="en-US" sz="2200" b="0" i="1" baseline="0" dirty="0">
                          <a:latin typeface="Arial"/>
                          <a:cs typeface="Arial"/>
                        </a:rPr>
                        <a:t>(derived variables only)</a:t>
                      </a:r>
                      <a:endParaRPr lang="en-US" sz="2200" b="0" i="0" baseline="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Platts-Mills (Manichaikul)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i="0" dirty="0">
                          <a:latin typeface="Arial"/>
                          <a:cs typeface="Arial"/>
                        </a:rPr>
                        <a:t>IgE to mammalian galactose-⍺-1,3-galactose &amp; CAC score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A368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Baldwin (Shea)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Epidemiological &amp; biomarker determinants of frailty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A369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Yu (Herrington)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 microbial metabolites &amp; risk of CAD (metabolomics)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650333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89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274200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73046"/>
              </p:ext>
            </p:extLst>
          </p:nvPr>
        </p:nvGraphicFramePr>
        <p:xfrm>
          <a:off x="190500" y="2514554"/>
          <a:ext cx="8763000" cy="3596739"/>
        </p:xfrm>
        <a:graphic>
          <a:graphicData uri="http://schemas.openxmlformats.org/drawingml/2006/table">
            <a:tbl>
              <a:tblPr/>
              <a:tblGrid>
                <a:gridCol w="947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A370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Ganz (Greenland)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Proteomics-based risk assessment of incident CV &amp; renal disease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34414"/>
                  </a:ext>
                </a:extLst>
              </a:tr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A371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Whelton (Blaha)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baseline="0" dirty="0">
                          <a:latin typeface="Arial"/>
                          <a:cs typeface="Arial"/>
                        </a:rPr>
                        <a:t>Modeling aortic valve calcification, progression, &amp; risk of aortic valve events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A372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Van Horn (Allen)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i="0" dirty="0">
                          <a:latin typeface="Arial"/>
                          <a:cs typeface="Arial"/>
                        </a:rPr>
                        <a:t>Urinary Sodium Study: metabolic pathways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A373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Meyer (Herrington)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 microbial pathways to hypertension (metabolomics)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896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  <a:p>
            <a:endParaRPr lang="en-US" altLang="zh-CN" sz="2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09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March 2019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94122"/>
              </p:ext>
            </p:extLst>
          </p:nvPr>
        </p:nvGraphicFramePr>
        <p:xfrm>
          <a:off x="44548" y="2514554"/>
          <a:ext cx="9023252" cy="3815763"/>
        </p:xfrm>
        <a:graphic>
          <a:graphicData uri="http://schemas.openxmlformats.org/drawingml/2006/table">
            <a:tbl>
              <a:tblPr/>
              <a:tblGrid>
                <a:gridCol w="975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1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Hughes (Burke)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Multisite study of vascular contributions to AD (Mind)</a:t>
                      </a:r>
                    </a:p>
                    <a:p>
                      <a:r>
                        <a:rPr lang="en-US" sz="2100" b="0" i="1" baseline="0" dirty="0">
                          <a:latin typeface="Arial"/>
                          <a:cs typeface="Arial"/>
                        </a:rPr>
                        <a:t>(add arterial stiffness, add Short Physical Performance Battery, add 10 ml blood for microvesicle biomarkers; reduce N of ppts getting Clinical Dementia Rating Scale)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 i="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650333"/>
                  </a:ext>
                </a:extLst>
              </a:tr>
              <a:tr h="547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03362"/>
                  </a:ext>
                </a:extLst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89851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u="sng" dirty="0">
                <a:latin typeface="Arial" charset="0"/>
              </a:rPr>
              <a:t>Modified proposals</a:t>
            </a:r>
            <a:r>
              <a:rPr lang="en-US" altLang="zh-CN" sz="2200" b="1" dirty="0">
                <a:latin typeface="Arial" charset="0"/>
              </a:rPr>
              <a:t> that involve participant burden, SC approved:</a:t>
            </a:r>
          </a:p>
        </p:txBody>
      </p:sp>
    </p:spTree>
    <p:extLst>
      <p:ext uri="{BB962C8B-B14F-4D97-AF65-F5344CB8AC3E}">
        <p14:creationId xmlns:p14="http://schemas.microsoft.com/office/powerpoint/2010/main" val="2266264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02956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91790"/>
              </p:ext>
            </p:extLst>
          </p:nvPr>
        </p:nvGraphicFramePr>
        <p:xfrm>
          <a:off x="228602" y="3002244"/>
          <a:ext cx="8763000" cy="2407956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447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704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Heckbert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All FCs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Atrial fibrillation burden, vascular disease of brain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charset="0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brain MRI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04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Ding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JHU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Epigenomics of cognitive decline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cog testing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2396976341"/>
                  </a:ext>
                </a:extLst>
              </a:tr>
              <a:tr h="411704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Hughes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WFU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Cardiometabolic determinants of AD (Memory)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charset="0"/>
                          <a:cs typeface="Arial" panose="020B0604020202020204" pitchFamily="34" charset="0"/>
                        </a:rPr>
                        <a:t>cog testing, brain MRI</a:t>
                      </a:r>
                    </a:p>
                  </a:txBody>
                  <a:tcPr marT="45726" marB="45726" horzOverflow="overflow"/>
                </a:tc>
                <a:extLst>
                  <a:ext uri="{0D108BD9-81ED-4DB2-BD59-A6C34878D82A}">
                    <a16:rowId xmlns:a16="http://schemas.microsoft.com/office/drawing/2014/main" val="383565386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6700" y="1641491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Funded Ancillary Studies with Visits After Exam 6, Before Planned Exam 7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39980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11792</TotalTime>
  <Words>721</Words>
  <Application>Microsoft Macintosh PowerPoint</Application>
  <PresentationFormat>On-screen Show (4:3)</PresentationFormat>
  <Paragraphs>164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Times</vt:lpstr>
      <vt:lpstr>Times New Roman</vt:lpstr>
      <vt:lpstr>Blank Presentation</vt:lpstr>
      <vt:lpstr>ANCILLARY STUDIES COMMITTEE  March 2019</vt:lpstr>
      <vt:lpstr>12 months of activity  Mar 2018 – Feb 2019  17 new proposals reviewed and approved by SC</vt:lpstr>
      <vt:lpstr>New MESA ancillary studies approved/yr, 2000-present</vt:lpstr>
      <vt:lpstr>ANCILLARY STUDIES COMMITTEE  March 2019</vt:lpstr>
      <vt:lpstr>ANCILLARY STUDIES COMMITTEE  March 2019</vt:lpstr>
      <vt:lpstr>ANCILLARY STUDIES COMMITTEE  March 2019</vt:lpstr>
      <vt:lpstr>ANCILLARY STUDIES COMMITTEE  March 2019</vt:lpstr>
      <vt:lpstr>ANCILLARY STUDIES COMMITTEE  March 2019</vt:lpstr>
      <vt:lpstr>ANCILLARY STUDIES COMMITTEE</vt:lpstr>
      <vt:lpstr>ANCILLARY STUDIES COMMITTEE</vt:lpstr>
      <vt:lpstr>ANCILLARY STUDIES COMMITTEE</vt:lpstr>
      <vt:lpstr>ANCILLARY STUDIES COMMITTEE  March 2019</vt:lpstr>
      <vt:lpstr>ANCILLARY STUDIES COMMITTEE  March 2019</vt:lpstr>
      <vt:lpstr>ANCILLARY STUDIES COMMITTEE  March 2019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cp:lastModifiedBy>Susan R Heckbert</cp:lastModifiedBy>
  <cp:revision>550</cp:revision>
  <dcterms:modified xsi:type="dcterms:W3CDTF">2019-03-27T00:31:37Z</dcterms:modified>
</cp:coreProperties>
</file>