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7" r:id="rId2"/>
    <p:sldId id="292" r:id="rId3"/>
    <p:sldId id="293" r:id="rId4"/>
    <p:sldId id="294" r:id="rId5"/>
    <p:sldId id="295" r:id="rId6"/>
    <p:sldId id="296" r:id="rId7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66CC"/>
    <a:srgbClr val="00CCFF"/>
    <a:srgbClr val="00CC00"/>
    <a:srgbClr val="948D95"/>
    <a:srgbClr val="817A82"/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59" d="100"/>
          <a:sy n="59" d="100"/>
        </p:scale>
        <p:origin x="8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94E676-5B0F-47CD-BDE5-C8D73F0817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2849" tIns="46425" rIns="92849" bIns="4642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376A3B-7396-422B-91AD-E97B4FE2D1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2849" tIns="46425" rIns="92849" bIns="4642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9BAC3F8-8936-4358-A43B-E488820DCC39}" type="datetimeFigureOut">
              <a:rPr lang="en-US"/>
              <a:pPr>
                <a:defRPr/>
              </a:pPr>
              <a:t>3/28/2018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004EE-E775-4232-BBC8-132E6C5583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2849" tIns="46425" rIns="92849" bIns="4642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0BE6A8-25DE-4837-B5A9-2889606B79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2849" tIns="46425" rIns="92849" bIns="46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CA968D-B7C1-4986-AB6D-522A55F663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9C0035-2B69-4F33-A883-BDFBB5E228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2849" tIns="46425" rIns="92849" bIns="4642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2C33F0-E3D2-4ADA-86FA-75ACFEDE97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2849" tIns="46425" rIns="92849" bIns="4642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A75C77B-D42B-469B-B08B-D86AFE82C687}" type="datetimeFigureOut">
              <a:rPr lang="en-US"/>
              <a:pPr>
                <a:defRPr/>
              </a:pPr>
              <a:t>3/28/2018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03BB165-908B-442A-ADE4-76124ED0463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9" tIns="46425" rIns="92849" bIns="4642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73115B3-B9D8-44E4-BE1C-A6EB11BD04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2775"/>
            <a:ext cx="5619750" cy="4189413"/>
          </a:xfrm>
          <a:prstGeom prst="rect">
            <a:avLst/>
          </a:prstGeom>
        </p:spPr>
        <p:txBody>
          <a:bodyPr vert="horz" lIns="92849" tIns="46425" rIns="92849" bIns="4642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30784-2577-441C-8AF5-C4C92559ACD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2849" tIns="46425" rIns="92849" bIns="4642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E355C-E01A-4DF4-BCAE-072EB7E1CE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2849" tIns="46425" rIns="92849" bIns="46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6B1F084-8F6F-4B22-A695-A2F1C4CE14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CE7550D8-04BD-44B8-9EE9-31B46BDE2E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9AE07B61-6FBA-4AF4-B9EF-C1EB214863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BB842A1-4D07-4BE9-9998-BFEDB3389132}"/>
              </a:ext>
            </a:extLst>
          </p:cNvPr>
          <p:cNvSpPr txBox="1">
            <a:spLocks noGrp="1"/>
          </p:cNvSpPr>
          <p:nvPr/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49" tIns="46425" rIns="92849" bIns="46425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977479-08B0-43D9-A41C-FFE89256BC72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93F63D8-0DC5-4859-B476-93AF63B7D8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059ADEA-DC00-4A05-A64E-7679088042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2E3D25A-C565-425A-9724-4AF7C2E09304}"/>
              </a:ext>
            </a:extLst>
          </p:cNvPr>
          <p:cNvSpPr txBox="1">
            <a:spLocks noGrp="1"/>
          </p:cNvSpPr>
          <p:nvPr/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49" tIns="46425" rIns="92849" bIns="46425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8C45BA9-DC42-4446-BF78-08416DF3B7A6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210188A3-A608-43E4-898C-AD1CA26878E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96EDCF72-538F-4803-9C0B-E6F186D285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160FAF9B-5D3F-40E7-929F-412FBE741F36}"/>
              </a:ext>
            </a:extLst>
          </p:cNvPr>
          <p:cNvSpPr txBox="1">
            <a:spLocks noGrp="1"/>
          </p:cNvSpPr>
          <p:nvPr/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49" tIns="46425" rIns="92849" bIns="46425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9221DA-BC58-4518-839D-2B8A14DF9E38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F40156BB-47B7-48EC-BED2-D603774733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AA369F37-2D67-4B12-8904-0AFB716A84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5 1</a:t>
            </a:r>
            <a:r>
              <a:rPr lang="en-US" altLang="en-US" baseline="30000"/>
              <a:t>st</a:t>
            </a:r>
            <a:r>
              <a:rPr lang="en-US" altLang="en-US"/>
              <a:t> author published paper with a focus on PVD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CB83B899-B8DF-47EC-A534-FD0BD2ECB5C1}"/>
              </a:ext>
            </a:extLst>
          </p:cNvPr>
          <p:cNvSpPr txBox="1">
            <a:spLocks noGrp="1"/>
          </p:cNvSpPr>
          <p:nvPr/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49" tIns="46425" rIns="92849" bIns="46425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716E3A-402A-40BA-A68C-C2DBC68B3E07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B1E1F4-55F7-40A3-8798-0D342CCEB9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79F1DD-281A-4B54-9A5F-221E219E97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B0E6D0-90FC-4F4C-AE36-34B263C695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19C5F-C1C5-479B-9343-42A95E51B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12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B3A53E-263F-4BF5-B75D-8C7CB2E097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EA445A-1699-49B6-9067-F111958CEA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9A5491-14BF-4D6A-8F05-2304D7372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59366-A053-4E3E-8410-B58468E32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15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0BEAE1-AE63-4CCB-9F2A-2D8360E8B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FC4E70-332E-4425-920A-B3FAFEFA1B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AB6449-C3D9-461A-B7B1-4D90044166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36445-0B8B-4122-91D0-82FEC41C5B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877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8ACBF54-E72C-4247-87E1-49DBB4B17A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8E50CD-36CC-425F-B34B-7F16F8EC47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DD91E4-00E4-4A50-A5A1-4681CD0C9E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6426F-0A38-4338-BFDE-B4A2784B0C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36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CAE534-5D68-4031-A494-63F00C784A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F45D30-4793-4391-B08C-0B2EE36FC1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4B6F8C-09DD-493C-8A44-491FC7A86D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73D01-87C5-4BE4-B187-A1C4885F0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35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2B984E-1319-438A-88FC-4F15CA2AA6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0C879B-FD0E-4898-BF0B-656100D11E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57E6D2-C78D-4D4A-A894-902B99BA8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FC10D-CFB2-45D7-A18B-BE9353BC9E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12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13F209-7B14-43C3-A5D0-0D63B2E8B8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4BD8FB-3653-4C33-A4E0-815E1C13F2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DE1119-FB92-478E-8D49-1EC7C9360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A69D2-E049-47B9-8A9A-D7EEA4242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17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7DA63A8-6DF8-4D07-9796-232AFF2D45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CE09464-D197-4A51-BA62-1859C0321A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99B1CDA-EC6A-4D20-8DDB-207A7AAFC1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BCB05-B785-4F42-920E-1EE2B8286C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9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A7AA012-88EF-491F-A97D-190100F6EF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CAF62E1-9A38-4FBB-B7AF-EC0D22C0BD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C39CE93-09B0-43D8-B06E-2FB80E0C47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579A0-EAB1-4142-84FD-6D0A3C572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06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6CE9A9C-F59F-4E34-A21F-A2F6011A4C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448129E-8254-4EAF-A009-765EE94D0F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5EBE3F-176D-478F-9819-D506D479BB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863E7-1902-4DB3-BFD5-18A42F4B35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80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DCDC9F-E4D1-48CF-92B1-B46A882C13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41AFAC-A3E2-43FA-B559-3E5832DA9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88BAD7-0E98-474D-A833-7B939888CE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85CAA-9D1B-4E59-9F07-A958F20770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52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DC5443-A4BC-4FFB-8084-0B1BFE5E0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F760D-0E6B-4932-9403-F10A3B818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3C9052-87C5-40CA-AE0A-3EA69619B2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31C93-78EB-45C7-A67C-5017ADFA1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65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0BA6B0D-6974-477E-981B-80E7D99026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ACE7F86-6E08-41AA-AC6A-E495C300C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F6FC889-2952-4A93-9DE7-BBEE8E6CEE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84A3172-AB0F-4F60-A160-116A38CF1D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A330351-9BCF-44ED-B69F-9E291BCE9C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CEFF0E2-6F3A-47C2-B17B-D40D923553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j0177891">
            <a:extLst>
              <a:ext uri="{FF2B5EF4-FFF2-40B4-BE49-F238E27FC236}">
                <a16:creationId xmlns:a16="http://schemas.microsoft.com/office/drawing/2014/main" id="{AD58D394-241A-4E62-B3B4-910ADE7FD6CB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096000"/>
          </a:xfrm>
          <a:solidFill>
            <a:schemeClr val="bg2"/>
          </a:solidFill>
        </p:spPr>
      </p:pic>
      <p:sp>
        <p:nvSpPr>
          <p:cNvPr id="4099" name="Text Box 6">
            <a:extLst>
              <a:ext uri="{FF2B5EF4-FFF2-40B4-BE49-F238E27FC236}">
                <a16:creationId xmlns:a16="http://schemas.microsoft.com/office/drawing/2014/main" id="{EC05131B-43C3-4B13-9FD2-846737D4F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CC0000"/>
                </a:solidFill>
                <a:latin typeface="Monotype Corsiva" panose="03010101010201010101" pitchFamily="66" charset="0"/>
              </a:rPr>
              <a:t>Multi-Ethnic Study of Atherosclerosis </a:t>
            </a:r>
          </a:p>
        </p:txBody>
      </p:sp>
      <p:sp>
        <p:nvSpPr>
          <p:cNvPr id="4100" name="Text Box 7">
            <a:extLst>
              <a:ext uri="{FF2B5EF4-FFF2-40B4-BE49-F238E27FC236}">
                <a16:creationId xmlns:a16="http://schemas.microsoft.com/office/drawing/2014/main" id="{A40B753D-57D5-429E-A02B-833A7D12D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95600"/>
            <a:ext cx="79248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>
                <a:latin typeface="Monotype Corsiva" panose="03010101010201010101" pitchFamily="66" charset="0"/>
              </a:rPr>
              <a:t>2018 Achievement Awards</a:t>
            </a:r>
            <a:endParaRPr lang="en-US" altLang="en-US" sz="4800" b="1">
              <a:solidFill>
                <a:schemeClr val="tx2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j0177891">
            <a:extLst>
              <a:ext uri="{FF2B5EF4-FFF2-40B4-BE49-F238E27FC236}">
                <a16:creationId xmlns:a16="http://schemas.microsoft.com/office/drawing/2014/main" id="{1985BF9A-32CD-47CF-87E8-C4697A3C2849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63" y="112713"/>
            <a:ext cx="9144000" cy="6096000"/>
          </a:xfrm>
          <a:solidFill>
            <a:schemeClr val="bg2"/>
          </a:solidFill>
        </p:spPr>
      </p:pic>
      <p:sp>
        <p:nvSpPr>
          <p:cNvPr id="6147" name="Text Box 6">
            <a:extLst>
              <a:ext uri="{FF2B5EF4-FFF2-40B4-BE49-F238E27FC236}">
                <a16:creationId xmlns:a16="http://schemas.microsoft.com/office/drawing/2014/main" id="{428785AB-C55B-48F8-A7E2-26098639A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CC0000"/>
                </a:solidFill>
                <a:latin typeface="Monotype Corsiva" panose="03010101010201010101" pitchFamily="66" charset="0"/>
              </a:rPr>
              <a:t>Multi-Ethnic Study of Atherosclerosis </a:t>
            </a:r>
          </a:p>
        </p:txBody>
      </p:sp>
      <p:sp>
        <p:nvSpPr>
          <p:cNvPr id="6148" name="Text Box 7">
            <a:extLst>
              <a:ext uri="{FF2B5EF4-FFF2-40B4-BE49-F238E27FC236}">
                <a16:creationId xmlns:a16="http://schemas.microsoft.com/office/drawing/2014/main" id="{E1C44591-BF73-4C99-96E9-676776CD5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839200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b="1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Monotype Corsiva" panose="03010101010201010101" pitchFamily="66" charset="0"/>
              </a:rPr>
              <a:t>MESA Young Investigator Award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tx2"/>
                </a:solidFill>
                <a:latin typeface="Monotype Corsiva" panose="03010101010201010101" pitchFamily="66" charset="0"/>
              </a:rPr>
              <a:t>Awarded to Paul J. Christine, MD, PhD	</a:t>
            </a:r>
            <a:endParaRPr lang="en-US" altLang="en-US" sz="11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Monotype Corsiva" panose="03010101010201010101" pitchFamily="66" charset="0"/>
              </a:rPr>
              <a:t>Christine PJ, Moore K, Crawford ND, Barrientos-Gutierrez T, Sanchez BN, Seeman T, Diez Roux AV.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Monotype Corsiva" panose="03010101010201010101" pitchFamily="66" charset="0"/>
              </a:rPr>
              <a:t>Exposure to Neighborhood Foreclosures and Changes in Cardiometabolic Health: Results From MESA. Am J Epidemiol. 2017;185(2):106-114</a:t>
            </a:r>
            <a:endParaRPr lang="en-US" altLang="en-US" sz="12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Monotype Corsiva" panose="03010101010201010101" pitchFamily="66" charset="0"/>
              </a:rPr>
              <a:t>March 28, 2018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7EEDA1D1-7F54-434A-9234-CAD8A1714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" y="5713413"/>
            <a:ext cx="5257800" cy="992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sz="2250" dirty="0"/>
              <a:t>__________________________</a:t>
            </a:r>
          </a:p>
          <a:p>
            <a:pPr eaLnBrk="1" hangingPunct="1">
              <a:defRPr/>
            </a:pPr>
            <a:r>
              <a:rPr lang="en-US" dirty="0">
                <a:latin typeface="Monotype Corsiva" pitchFamily="66" charset="0"/>
              </a:rPr>
              <a:t>Lorraine M. Silsbee, M.H.S. MESA Project Officer</a:t>
            </a:r>
          </a:p>
        </p:txBody>
      </p:sp>
      <p:sp>
        <p:nvSpPr>
          <p:cNvPr id="6150" name="Text Box 9">
            <a:extLst>
              <a:ext uri="{FF2B5EF4-FFF2-40B4-BE49-F238E27FC236}">
                <a16:creationId xmlns:a16="http://schemas.microsoft.com/office/drawing/2014/main" id="{C0E26993-4BE1-4228-BC47-2F60E0AD6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781675"/>
            <a:ext cx="4648200" cy="923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___________________________________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Monotype Corsiva" panose="03010101010201010101" pitchFamily="66" charset="0"/>
              </a:rPr>
              <a:t>Gregory  Burke, MD, MESA Steering Committee Chair </a:t>
            </a:r>
          </a:p>
        </p:txBody>
      </p:sp>
      <p:pic>
        <p:nvPicPr>
          <p:cNvPr id="6151" name="Picture 2">
            <a:extLst>
              <a:ext uri="{FF2B5EF4-FFF2-40B4-BE49-F238E27FC236}">
                <a16:creationId xmlns:a16="http://schemas.microsoft.com/office/drawing/2014/main" id="{4C45F917-0E93-45E5-B59A-1DAE4927E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BDBDD"/>
              </a:clrFrom>
              <a:clrTo>
                <a:srgbClr val="DBDBDD">
                  <a:alpha val="0"/>
                </a:srgbClr>
              </a:clrTo>
            </a:clrChange>
            <a:lum bright="-60000" contras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57863"/>
            <a:ext cx="2309813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j0177891">
            <a:extLst>
              <a:ext uri="{FF2B5EF4-FFF2-40B4-BE49-F238E27FC236}">
                <a16:creationId xmlns:a16="http://schemas.microsoft.com/office/drawing/2014/main" id="{59B76315-FE3E-4D72-855A-1152A876D0BD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63" y="112713"/>
            <a:ext cx="9144000" cy="6096000"/>
          </a:xfrm>
          <a:solidFill>
            <a:schemeClr val="bg2"/>
          </a:solidFill>
        </p:spPr>
      </p:pic>
      <p:sp>
        <p:nvSpPr>
          <p:cNvPr id="8195" name="Text Box 6">
            <a:extLst>
              <a:ext uri="{FF2B5EF4-FFF2-40B4-BE49-F238E27FC236}">
                <a16:creationId xmlns:a16="http://schemas.microsoft.com/office/drawing/2014/main" id="{17D02B36-8A9F-448A-90AF-8BE930764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CC0000"/>
                </a:solidFill>
                <a:latin typeface="Monotype Corsiva" panose="03010101010201010101" pitchFamily="66" charset="0"/>
              </a:rPr>
              <a:t>Multi-Ethnic Study of Atherosclerosis </a:t>
            </a:r>
          </a:p>
        </p:txBody>
      </p:sp>
      <p:sp>
        <p:nvSpPr>
          <p:cNvPr id="8196" name="Text Box 7">
            <a:extLst>
              <a:ext uri="{FF2B5EF4-FFF2-40B4-BE49-F238E27FC236}">
                <a16:creationId xmlns:a16="http://schemas.microsoft.com/office/drawing/2014/main" id="{3384DEF3-D383-4689-AEA8-FC7790CE3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839200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b="1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Monotype Corsiva" panose="03010101010201010101" pitchFamily="66" charset="0"/>
              </a:rPr>
              <a:t>MESA Young Investigator Award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tx2"/>
                </a:solidFill>
                <a:latin typeface="Monotype Corsiva" panose="03010101010201010101" pitchFamily="66" charset="0"/>
              </a:rPr>
              <a:t>Awarded to Yacob Tedla, PhD, MSc	</a:t>
            </a:r>
            <a:endParaRPr lang="en-US" altLang="en-US" sz="11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Monotype Corsiva" panose="03010101010201010101" pitchFamily="66" charset="0"/>
              </a:rPr>
              <a:t>Tedla YG, Gepner AD, Vaidya D, Colangelo L, Stein JH, Liu K, Greenland P.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Monotype Corsiva" panose="03010101010201010101" pitchFamily="66" charset="0"/>
              </a:rPr>
              <a:t>Association between long-term blood pressure control and ten-year progression in carotid arterial stiffness among hypertensive individuals: the Multi-Ethnic Study of Atherosclerosis. J Hypertens. 2017;35(4):862-869.</a:t>
            </a:r>
            <a:endParaRPr lang="en-US" altLang="en-US" sz="12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Monotype Corsiva" panose="03010101010201010101" pitchFamily="66" charset="0"/>
              </a:rPr>
              <a:t>March 28, 2018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7EEDA1D1-7F54-434A-9234-CAD8A1714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" y="5713413"/>
            <a:ext cx="5257800" cy="992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sz="2250" dirty="0"/>
              <a:t>__________________________</a:t>
            </a:r>
          </a:p>
          <a:p>
            <a:pPr eaLnBrk="1" hangingPunct="1">
              <a:defRPr/>
            </a:pPr>
            <a:r>
              <a:rPr lang="en-US" dirty="0">
                <a:latin typeface="Monotype Corsiva" pitchFamily="66" charset="0"/>
              </a:rPr>
              <a:t>Lorraine M. Silsbee, M.H.S. MESA Project Officer</a:t>
            </a:r>
          </a:p>
        </p:txBody>
      </p:sp>
      <p:sp>
        <p:nvSpPr>
          <p:cNvPr id="8198" name="Text Box 9">
            <a:extLst>
              <a:ext uri="{FF2B5EF4-FFF2-40B4-BE49-F238E27FC236}">
                <a16:creationId xmlns:a16="http://schemas.microsoft.com/office/drawing/2014/main" id="{48154F23-C08A-4563-8871-0D83258A1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781675"/>
            <a:ext cx="4648200" cy="923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___________________________________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Monotype Corsiva" panose="03010101010201010101" pitchFamily="66" charset="0"/>
              </a:rPr>
              <a:t>Gregory  Burke, MD, MESA Steering Committee Chair </a:t>
            </a:r>
          </a:p>
        </p:txBody>
      </p:sp>
      <p:pic>
        <p:nvPicPr>
          <p:cNvPr id="8199" name="Picture 2">
            <a:extLst>
              <a:ext uri="{FF2B5EF4-FFF2-40B4-BE49-F238E27FC236}">
                <a16:creationId xmlns:a16="http://schemas.microsoft.com/office/drawing/2014/main" id="{A939D2ED-6D9C-4416-A92C-0B1CA7AD8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BDBDD"/>
              </a:clrFrom>
              <a:clrTo>
                <a:srgbClr val="DBDBDD">
                  <a:alpha val="0"/>
                </a:srgbClr>
              </a:clrTo>
            </a:clrChange>
            <a:lum bright="-60000" contras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57863"/>
            <a:ext cx="2309813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j0177891">
            <a:extLst>
              <a:ext uri="{FF2B5EF4-FFF2-40B4-BE49-F238E27FC236}">
                <a16:creationId xmlns:a16="http://schemas.microsoft.com/office/drawing/2014/main" id="{C2355A96-1223-4A22-959D-AF060E78AE5B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63" y="112713"/>
            <a:ext cx="9144000" cy="6096000"/>
          </a:xfrm>
          <a:solidFill>
            <a:schemeClr val="bg2"/>
          </a:solidFill>
        </p:spPr>
      </p:pic>
      <p:sp>
        <p:nvSpPr>
          <p:cNvPr id="10243" name="Text Box 6">
            <a:extLst>
              <a:ext uri="{FF2B5EF4-FFF2-40B4-BE49-F238E27FC236}">
                <a16:creationId xmlns:a16="http://schemas.microsoft.com/office/drawing/2014/main" id="{21B02821-AED4-43AD-B8F2-3A87D1621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CC0000"/>
                </a:solidFill>
                <a:latin typeface="Monotype Corsiva" panose="03010101010201010101" pitchFamily="66" charset="0"/>
              </a:rPr>
              <a:t>Multi-Ethnic Study of Atherosclerosis </a:t>
            </a:r>
          </a:p>
        </p:txBody>
      </p:sp>
      <p:sp>
        <p:nvSpPr>
          <p:cNvPr id="10244" name="Text Box 7">
            <a:extLst>
              <a:ext uri="{FF2B5EF4-FFF2-40B4-BE49-F238E27FC236}">
                <a16:creationId xmlns:a16="http://schemas.microsoft.com/office/drawing/2014/main" id="{A5DFF400-6585-4401-AA06-B370E9368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8392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b="1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Monotype Corsiva" panose="03010101010201010101" pitchFamily="66" charset="0"/>
              </a:rPr>
              <a:t>MESA Young Investigator Award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tx2"/>
                </a:solidFill>
                <a:latin typeface="Monotype Corsiva" panose="03010101010201010101" pitchFamily="66" charset="0"/>
              </a:rPr>
              <a:t>Awarded to Isac Cyril Thomas, MD	</a:t>
            </a:r>
            <a:endParaRPr lang="en-US" altLang="en-US" sz="11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Monotype Corsiva" panose="03010101010201010101" pitchFamily="66" charset="0"/>
              </a:rPr>
              <a:t>Thomas IC, Shiau B, Denenberg JO, McClelland RL, Greenland P, de Boer IH, Kestenbaum BR, Lin GM, Daniels M, Forbang NI, Rifkin DE, Hughes-Austin J, Allison MA, Carr J, Ix JH, Criqui MH.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  <a:latin typeface="Monotype Corsiva" panose="03010101010201010101" pitchFamily="66" charset="0"/>
              </a:rPr>
              <a:t>Association of cardiovascular disease risk factors with coronary artery calcium volume verses density. Heart. 2018;104(2):135-143.</a:t>
            </a:r>
            <a:endParaRPr lang="en-US" altLang="en-US" sz="12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b="1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Monotype Corsiva" panose="03010101010201010101" pitchFamily="66" charset="0"/>
              </a:rPr>
              <a:t>March 28, 2018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7EEDA1D1-7F54-434A-9234-CAD8A1714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" y="5713413"/>
            <a:ext cx="5257800" cy="992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sz="2250" dirty="0"/>
              <a:t>__________________________</a:t>
            </a:r>
          </a:p>
          <a:p>
            <a:pPr eaLnBrk="1" hangingPunct="1">
              <a:defRPr/>
            </a:pPr>
            <a:r>
              <a:rPr lang="en-US" dirty="0">
                <a:latin typeface="Monotype Corsiva" pitchFamily="66" charset="0"/>
              </a:rPr>
              <a:t>Lorraine M. Silsbee, M.H.S. MESA Project Officer</a:t>
            </a:r>
          </a:p>
        </p:txBody>
      </p:sp>
      <p:sp>
        <p:nvSpPr>
          <p:cNvPr id="10246" name="Text Box 9">
            <a:extLst>
              <a:ext uri="{FF2B5EF4-FFF2-40B4-BE49-F238E27FC236}">
                <a16:creationId xmlns:a16="http://schemas.microsoft.com/office/drawing/2014/main" id="{FABE38A7-47EC-44F5-94C2-10030A47E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781675"/>
            <a:ext cx="4648200" cy="923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___________________________________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Monotype Corsiva" panose="03010101010201010101" pitchFamily="66" charset="0"/>
              </a:rPr>
              <a:t>Gregory  Burke, MD, MESA Steering Committee Chair </a:t>
            </a:r>
          </a:p>
        </p:txBody>
      </p:sp>
      <p:pic>
        <p:nvPicPr>
          <p:cNvPr id="10247" name="Picture 2">
            <a:extLst>
              <a:ext uri="{FF2B5EF4-FFF2-40B4-BE49-F238E27FC236}">
                <a16:creationId xmlns:a16="http://schemas.microsoft.com/office/drawing/2014/main" id="{34725311-63A3-4047-8473-FAE17B8BB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BDBDD"/>
              </a:clrFrom>
              <a:clrTo>
                <a:srgbClr val="DBDBDD">
                  <a:alpha val="0"/>
                </a:srgbClr>
              </a:clrTo>
            </a:clrChange>
            <a:lum bright="-60000" contras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57863"/>
            <a:ext cx="2309813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>
            <a:extLst>
              <a:ext uri="{FF2B5EF4-FFF2-40B4-BE49-F238E27FC236}">
                <a16:creationId xmlns:a16="http://schemas.microsoft.com/office/drawing/2014/main" id="{4698953E-4010-4EF5-8984-790022A9A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0"/>
            <a:ext cx="89058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>
            <a:extLst>
              <a:ext uri="{FF2B5EF4-FFF2-40B4-BE49-F238E27FC236}">
                <a16:creationId xmlns:a16="http://schemas.microsoft.com/office/drawing/2014/main" id="{2F7EAD70-8570-46C8-BCD2-2AC3DBCF1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BDBDD"/>
              </a:clrFrom>
              <a:clrTo>
                <a:srgbClr val="DBDBDD">
                  <a:alpha val="0"/>
                </a:srgbClr>
              </a:clrTo>
            </a:clrChange>
            <a:lum bright="-60000" contras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419600"/>
            <a:ext cx="2309813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1B90930-2320-434F-817A-0E025D5CC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" y="0"/>
            <a:ext cx="8947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">
            <a:extLst>
              <a:ext uri="{FF2B5EF4-FFF2-40B4-BE49-F238E27FC236}">
                <a16:creationId xmlns:a16="http://schemas.microsoft.com/office/drawing/2014/main" id="{6502198F-22B7-40E9-B3CE-C12525626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BDBDD"/>
              </a:clrFrom>
              <a:clrTo>
                <a:srgbClr val="DBDBDD">
                  <a:alpha val="0"/>
                </a:srgbClr>
              </a:clrTo>
            </a:clrChange>
            <a:lum bright="-60000" contras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4419600"/>
            <a:ext cx="2309813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145</Words>
  <Application>Microsoft Office PowerPoint</Application>
  <PresentationFormat>On-screen Show (4:3)</PresentationFormat>
  <Paragraphs>53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gregory</dc:creator>
  <cp:lastModifiedBy>Kayleen williams</cp:lastModifiedBy>
  <cp:revision>86</cp:revision>
  <cp:lastPrinted>2017-04-14T18:26:19Z</cp:lastPrinted>
  <dcterms:created xsi:type="dcterms:W3CDTF">2004-06-01T00:34:49Z</dcterms:created>
  <dcterms:modified xsi:type="dcterms:W3CDTF">2018-03-28T16:51:01Z</dcterms:modified>
</cp:coreProperties>
</file>