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4296" r:id="rId1"/>
  </p:sldMasterIdLst>
  <p:notesMasterIdLst>
    <p:notesMasterId r:id="rId15"/>
  </p:notesMasterIdLst>
  <p:handoutMasterIdLst>
    <p:handoutMasterId r:id="rId16"/>
  </p:handoutMasterIdLst>
  <p:sldIdLst>
    <p:sldId id="473" r:id="rId2"/>
    <p:sldId id="280" r:id="rId3"/>
    <p:sldId id="629" r:id="rId4"/>
    <p:sldId id="617" r:id="rId5"/>
    <p:sldId id="662" r:id="rId6"/>
    <p:sldId id="663" r:id="rId7"/>
    <p:sldId id="686" r:id="rId8"/>
    <p:sldId id="597" r:id="rId9"/>
    <p:sldId id="687" r:id="rId10"/>
    <p:sldId id="688" r:id="rId11"/>
    <p:sldId id="689" r:id="rId12"/>
    <p:sldId id="631" r:id="rId13"/>
    <p:sldId id="668" r:id="rId14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0091"/>
    <a:srgbClr val="FEFFFC"/>
    <a:srgbClr val="FFFFFF"/>
    <a:srgbClr val="FFFEFB"/>
    <a:srgbClr val="CC00CC"/>
    <a:srgbClr val="FF00FF"/>
    <a:srgbClr val="FF9933"/>
    <a:srgbClr val="FFCC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3"/>
    <p:restoredTop sz="93624" autoAdjust="0"/>
  </p:normalViewPr>
  <p:slideViewPr>
    <p:cSldViewPr>
      <p:cViewPr varScale="1">
        <p:scale>
          <a:sx n="62" d="100"/>
          <a:sy n="62" d="100"/>
        </p:scale>
        <p:origin x="456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6" d="100"/>
        <a:sy n="106" d="100"/>
      </p:scale>
      <p:origin x="0" y="-283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Chart%20in%20Microsoft%20PowerPoint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'[Chart in Microsoft PowerPoint]Sheet1'!$B$1</c:f>
              <c:strCache>
                <c:ptCount val="1"/>
                <c:pt idx="0">
                  <c:v>Done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'[Chart in Microsoft PowerPoint]Sheet1'!$A$2:$A$20</c:f>
              <c:strCache>
                <c:ptCount val="19"/>
                <c:pt idx="0">
                  <c:v>FU1</c:v>
                </c:pt>
                <c:pt idx="1">
                  <c:v>FU2</c:v>
                </c:pt>
                <c:pt idx="2">
                  <c:v>FU3</c:v>
                </c:pt>
                <c:pt idx="3">
                  <c:v>FU4</c:v>
                </c:pt>
                <c:pt idx="4">
                  <c:v>FU5</c:v>
                </c:pt>
                <c:pt idx="5">
                  <c:v>FU6</c:v>
                </c:pt>
                <c:pt idx="6">
                  <c:v>FU7</c:v>
                </c:pt>
                <c:pt idx="7">
                  <c:v>FU8</c:v>
                </c:pt>
                <c:pt idx="8">
                  <c:v>FU9</c:v>
                </c:pt>
                <c:pt idx="9">
                  <c:v>FU10</c:v>
                </c:pt>
                <c:pt idx="10">
                  <c:v>FU11</c:v>
                </c:pt>
                <c:pt idx="11">
                  <c:v>FU12</c:v>
                </c:pt>
                <c:pt idx="12">
                  <c:v>FU13</c:v>
                </c:pt>
                <c:pt idx="13">
                  <c:v>FU14</c:v>
                </c:pt>
                <c:pt idx="14">
                  <c:v>FU15</c:v>
                </c:pt>
                <c:pt idx="15">
                  <c:v>FU16</c:v>
                </c:pt>
                <c:pt idx="16">
                  <c:v>FU17</c:v>
                </c:pt>
                <c:pt idx="17">
                  <c:v>FU18</c:v>
                </c:pt>
                <c:pt idx="18">
                  <c:v>FU19</c:v>
                </c:pt>
              </c:strCache>
            </c:strRef>
          </c:cat>
          <c:val>
            <c:numRef>
              <c:f>'[Chart in Microsoft PowerPoint]Sheet1'!$B$2:$B$20</c:f>
              <c:numCache>
                <c:formatCode>General</c:formatCode>
                <c:ptCount val="19"/>
                <c:pt idx="0">
                  <c:v>0.97</c:v>
                </c:pt>
                <c:pt idx="1">
                  <c:v>0.97</c:v>
                </c:pt>
                <c:pt idx="2">
                  <c:v>0.93</c:v>
                </c:pt>
                <c:pt idx="3">
                  <c:v>0.94</c:v>
                </c:pt>
                <c:pt idx="4">
                  <c:v>0.9</c:v>
                </c:pt>
                <c:pt idx="5">
                  <c:v>0.92</c:v>
                </c:pt>
                <c:pt idx="6">
                  <c:v>0.89</c:v>
                </c:pt>
                <c:pt idx="7">
                  <c:v>0.9</c:v>
                </c:pt>
                <c:pt idx="8">
                  <c:v>0.88</c:v>
                </c:pt>
                <c:pt idx="9">
                  <c:v>0.77</c:v>
                </c:pt>
                <c:pt idx="10">
                  <c:v>0.85</c:v>
                </c:pt>
                <c:pt idx="11">
                  <c:v>0.86</c:v>
                </c:pt>
                <c:pt idx="12">
                  <c:v>0.84</c:v>
                </c:pt>
                <c:pt idx="13">
                  <c:v>0.84</c:v>
                </c:pt>
                <c:pt idx="14">
                  <c:v>0.83</c:v>
                </c:pt>
                <c:pt idx="15">
                  <c:v>0.62</c:v>
                </c:pt>
                <c:pt idx="16">
                  <c:v>0.82</c:v>
                </c:pt>
                <c:pt idx="17">
                  <c:v>0.66</c:v>
                </c:pt>
                <c:pt idx="18">
                  <c:v>0.7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E6-422B-887E-C4DB0CAC62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30749568"/>
        <c:axId val="130751104"/>
      </c:barChart>
      <c:catAx>
        <c:axId val="13074956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tint val="75000"/>
                <a:shade val="95000"/>
                <a:satMod val="10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0751104"/>
        <c:crosses val="autoZero"/>
        <c:auto val="1"/>
        <c:lblAlgn val="ctr"/>
        <c:lblOffset val="100"/>
        <c:noMultiLvlLbl val="0"/>
      </c:catAx>
      <c:valAx>
        <c:axId val="13075110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tint val="75000"/>
                  <a:shade val="95000"/>
                  <a:satMod val="105000"/>
                </a:schemeClr>
              </a:solidFill>
              <a:prstDash val="solid"/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 w="9525" cap="flat" cmpd="sng" algn="ctr">
            <a:noFill/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0749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92930551329618349"/>
          <c:y val="4.7057616042305073E-2"/>
          <c:w val="6.9078438934238928E-2"/>
          <c:h val="4.498236279579214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482B8BE-87BB-48A5-9AC0-175AA852D9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0842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387850"/>
            <a:ext cx="5607050" cy="415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772525"/>
            <a:ext cx="30384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03BB3E9-E6B0-4251-94C1-FA28CE8C625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32751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11263" y="688975"/>
            <a:ext cx="4587875" cy="3440113"/>
          </a:xfrm>
          <a:ln w="12700"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359275"/>
            <a:ext cx="5140325" cy="42100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475" tIns="46738" rIns="93475" bIns="46738"/>
          <a:lstStyle/>
          <a:p>
            <a:endParaRPr lang="en-US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204571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433EB5A4-0F42-4198-B83C-C0C4D46A5B05}" type="slidenum">
              <a:rPr lang="en-US" sz="1200"/>
              <a:pPr eaLnBrk="1" hangingPunct="1"/>
              <a:t>12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13591522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3BB3E9-E6B0-4251-94C1-FA28CE8C625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43508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329905A9-796D-482E-8F13-B12E4E26C2F0}" type="slidenum">
              <a:rPr lang="en-US" sz="1200"/>
              <a:pPr eaLnBrk="1" hangingPunct="1"/>
              <a:t>2</a:t>
            </a:fld>
            <a:endParaRPr lang="en-US" sz="1200"/>
          </a:p>
        </p:txBody>
      </p:sp>
      <p:sp>
        <p:nvSpPr>
          <p:cNvPr id="23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baseline="0" dirty="0">
              <a:latin typeface="Arial" pitchFamily="34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225588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BB3E9-E6B0-4251-94C1-FA28CE8C625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7665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BB3E9-E6B0-4251-94C1-FA28CE8C625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6469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D49BA5FE-BA18-4FA2-9CD2-FA704ADF43EA}" type="slidenum">
              <a:rPr lang="en-US" sz="1200"/>
              <a:pPr eaLnBrk="1" hangingPunct="1"/>
              <a:t>5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479545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BB3E9-E6B0-4251-94C1-FA28CE8C625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92795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dirty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3BB3E9-E6B0-4251-94C1-FA28CE8C625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9104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>
              <a:latin typeface="Arial" pitchFamily="34" charset="0"/>
              <a:ea typeface="ＭＳ Ｐゴシック" pitchFamily="34" charset="-128"/>
            </a:endParaRPr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0B061ACE-5983-40C7-938A-A9AD19F30607}" type="slidenum">
              <a:rPr lang="en-US" sz="1200"/>
              <a:pPr eaLnBrk="1" hangingPunct="1"/>
              <a:t>8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36296921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3BB3E9-E6B0-4251-94C1-FA28CE8C625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9110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0DDDC-89D8-4462-AE50-15644425A7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1FB996-0B19-4DE4-91D6-2C4095DC74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CB698B-C750-4A8C-8C1C-3F971BC8C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E4BF5E-7154-4C8F-9CB4-A34C858252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FF3F25-EE5E-485F-B385-8FF66D5F0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E69543-FC5B-4562-A378-BB5595F345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617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AAD3F-6AE6-4749-B3E8-C6383FCDC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79B1AF-287B-43DB-ACC6-8CB5B64863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7EEA3C-71A3-4A50-8404-613426CA0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6B33E7-93A2-41A0-B6A6-806578945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6E7C2A-9CA9-46D7-9C11-B6CD4C55C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F45F9-AAE0-432F-95AE-4441E7D095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235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B513785-F187-4C19-826D-E2B58295610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37BB18-A754-4324-815F-42B7C28A26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CCA00-2570-439C-BCF3-CB9A8F3A6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63DFC-48E3-4CAE-9732-D0A234841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85AB9F-7AC2-49C8-9DDD-50A169E47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D5FE-44F8-46D4-986E-5CB8E5DD5C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2696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2C5AA0-8D9B-47EC-9E0A-C68BA5BAB5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7298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738E8B-C59C-459C-9497-E9932135C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83A541-A9BA-4A2C-933B-5B3C69B3B1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2210F5-9F70-4B02-A5DC-E697C89063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C3A1A9-6E8F-497E-974F-98FB3F356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42420A-3F0B-4D55-BC58-C81998F5A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86169-411C-48DF-88C3-C18973526D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393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BFC6B-E178-4795-88D9-D027AFB01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3A057D-4B18-40A5-A9AB-266DC1E109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4E9A59-EDA9-4CDE-AC63-99FEEFF9F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61E02D-8C6F-4AF8-A918-F267DFD1F7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30FADC-3BA9-4E28-9E1B-6FCCB57CE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DAE0E0-5EBE-45C9-BD63-B1AE265AA63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988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749EEA-2D87-484D-A443-CDACCCB07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ABBB16-BECB-4B83-B1EF-F85BEFEBD6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69BED1-1862-49CC-A33C-AF042A80A7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FB38A7-9281-4956-9A46-6ADBF4985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AA8EF2-3EB1-4B62-9A87-750F0C783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6A031B-087A-4170-9B45-8092E9B34A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38045-A7E3-4B73-BFC8-6D744B7DF7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165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3D84F-7ADF-406D-9C53-68863DC8C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DD4A30-82A9-43C3-9CBC-C213E5923A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67E072-70B0-4505-B5F1-626ECC61C8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A948FEA-4DE2-4E94-8894-D901E67AB7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6175F6-8F32-4352-9855-B4E27A94948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9AF774-5465-49A6-9B09-C9F62FB0B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1DC8276-959F-480E-870B-C1FE4D7AD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B29DC69-E76F-47BA-9B24-CE25454E83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E875D9-AFBE-4648-92F7-D8D8FDF13D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323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A3ACF-C28E-4F7F-80D6-92EC6752C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1962FF3-2FF4-49CB-9555-31F2F7808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135DB8-BEEE-4C15-B34E-BE9359D3C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D6B5477-5D66-46DE-830A-8F455F8CC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45BB00-9AE3-4D38-861B-53869442C7B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350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F42B1A5-3E3D-4B89-9A6C-F7F247C05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84198C2-FEA8-4B34-AF4F-EEF33B9554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0AACAE3-B61B-45DF-A25F-A45799D7E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7B8D3B-DAE6-4F34-AFC3-7BC823FC9F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6712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96BB68-AB75-4F49-8893-8BB8308EFB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F5110-1FFA-4168-A6B1-BABC1EEB9B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48A3D8-92EF-4CFE-9C70-1500BD741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FD5A87C-52B4-4BF9-9FEB-C1CA80540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78B2A2-4DBB-4012-83DB-EC9CD2839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702BC3-222D-45DD-B670-1E304D31A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7D759E-173B-4DE5-9235-E19D91C2A5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236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C04DD-FB35-49D8-92DA-8FDAB015CB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451129-5148-42CF-AD69-C97217DBBA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EB1AB5-E97B-4071-B9DA-2EC296AB93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B5C340-1BA8-4510-A3C8-A1A504DEB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616CA4-A496-40BC-948C-56E69BF824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E5041D-BDF6-4C6E-A4FE-855363FBC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1B1D77-DEF7-4622-B3C9-B2ED4E08C06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106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E8F2654-E7C6-4A0B-9918-7C9694DC7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C81486-2C1A-45B7-AC43-95C50632DC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C8A605-B645-4D59-8E65-76971F92248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B2D956-18DD-4D78-86BB-1F6909E72A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222FA2-9DCE-4511-A074-73F5CE7EF1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7F5DA-0112-4C14-94C8-64F0E0BC211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2761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7" r:id="rId1"/>
    <p:sldLayoutId id="2147484298" r:id="rId2"/>
    <p:sldLayoutId id="2147484299" r:id="rId3"/>
    <p:sldLayoutId id="2147484300" r:id="rId4"/>
    <p:sldLayoutId id="2147484301" r:id="rId5"/>
    <p:sldLayoutId id="2147484302" r:id="rId6"/>
    <p:sldLayoutId id="2147484303" r:id="rId7"/>
    <p:sldLayoutId id="2147484304" r:id="rId8"/>
    <p:sldLayoutId id="2147484305" r:id="rId9"/>
    <p:sldLayoutId id="2147484306" r:id="rId10"/>
    <p:sldLayoutId id="2147484307" r:id="rId11"/>
    <p:sldLayoutId id="2147484308" r:id="rId12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11"/>
          <p:cNvSpPr>
            <a:spLocks noChangeArrowheads="1"/>
          </p:cNvSpPr>
          <p:nvPr/>
        </p:nvSpPr>
        <p:spPr bwMode="auto">
          <a:xfrm>
            <a:off x="381000" y="1371600"/>
            <a:ext cx="83820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/>
          <a:lstStyle/>
          <a:p>
            <a:pPr algn="ctr" eaLnBrk="0" hangingPunct="0"/>
            <a:r>
              <a:rPr lang="en-US" sz="4800" dirty="0">
                <a:latin typeface="+mn-lt"/>
              </a:rPr>
              <a:t>MESA Operations </a:t>
            </a:r>
          </a:p>
        </p:txBody>
      </p:sp>
      <p:sp>
        <p:nvSpPr>
          <p:cNvPr id="20482" name="Rectangle 12"/>
          <p:cNvSpPr>
            <a:spLocks noChangeArrowheads="1"/>
          </p:cNvSpPr>
          <p:nvPr/>
        </p:nvSpPr>
        <p:spPr bwMode="auto">
          <a:xfrm>
            <a:off x="1219200" y="3276600"/>
            <a:ext cx="65532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400">
              <a:solidFill>
                <a:srgbClr val="FFFFFF"/>
              </a:solidFill>
              <a:latin typeface="Arial Unicode MS" pitchFamily="34" charset="-128"/>
            </a:endParaRPr>
          </a:p>
          <a:p>
            <a:pPr marL="342900" indent="-342900" algn="ctr" eaLnBrk="0" hangingPunct="0">
              <a:lnSpc>
                <a:spcPct val="80000"/>
              </a:lnSpc>
              <a:spcBef>
                <a:spcPct val="10000"/>
              </a:spcBef>
            </a:pPr>
            <a:endParaRPr lang="en-US" sz="1600">
              <a:solidFill>
                <a:srgbClr val="FFFFFF"/>
              </a:solidFill>
              <a:latin typeface="Arial Unicode MS" pitchFamily="34" charset="-128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03E9A-9C7C-43BA-9524-CABC45F68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Continuing Exam 6 Ancillary Studies</a:t>
            </a:r>
            <a:br>
              <a:rPr lang="en-US" dirty="0"/>
            </a:br>
            <a:r>
              <a:rPr lang="en-US" dirty="0"/>
              <a:t>MESA Memory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2AF96DD-9450-4464-89C9-229561FE2C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495569"/>
              </p:ext>
            </p:extLst>
          </p:nvPr>
        </p:nvGraphicFramePr>
        <p:xfrm>
          <a:off x="266700" y="1752600"/>
          <a:ext cx="8610599" cy="395058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43000">
                  <a:extLst>
                    <a:ext uri="{9D8B030D-6E8A-4147-A177-3AD203B41FA5}">
                      <a16:colId xmlns:a16="http://schemas.microsoft.com/office/drawing/2014/main" val="1850980876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79808138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107972537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3483522324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381257886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97377191"/>
                    </a:ext>
                  </a:extLst>
                </a:gridCol>
                <a:gridCol w="864763">
                  <a:extLst>
                    <a:ext uri="{9D8B030D-6E8A-4147-A177-3AD203B41FA5}">
                      <a16:colId xmlns:a16="http://schemas.microsoft.com/office/drawing/2014/main" val="846835599"/>
                    </a:ext>
                  </a:extLst>
                </a:gridCol>
                <a:gridCol w="1116437">
                  <a:extLst>
                    <a:ext uri="{9D8B030D-6E8A-4147-A177-3AD203B41FA5}">
                      <a16:colId xmlns:a16="http://schemas.microsoft.com/office/drawing/2014/main" val="311362906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3531734888"/>
                    </a:ext>
                  </a:extLst>
                </a:gridCol>
                <a:gridCol w="914399">
                  <a:extLst>
                    <a:ext uri="{9D8B030D-6E8A-4147-A177-3AD203B41FA5}">
                      <a16:colId xmlns:a16="http://schemas.microsoft.com/office/drawing/2014/main" val="3472138710"/>
                    </a:ext>
                  </a:extLst>
                </a:gridCol>
              </a:tblGrid>
              <a:tr h="26747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Total MESA, N=675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Cognitive Testing 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MRI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Aβ-PET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LP sub-study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6240117"/>
                  </a:ext>
                </a:extLst>
              </a:tr>
              <a:tr h="42796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Phase 1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Completed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Completed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Completed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 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n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Completed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74500021"/>
                  </a:ext>
                </a:extLst>
              </a:tr>
              <a:tr h="2541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AFIB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197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29%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185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27%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179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AFiB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70962401"/>
                  </a:ext>
                </a:extLst>
              </a:tr>
              <a:tr h="25410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Scheduled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27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14%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15%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0%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Scheduled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0%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12056284"/>
                  </a:ext>
                </a:extLst>
              </a:tr>
              <a:tr h="25410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Complete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114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58%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97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52%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6%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Complete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4%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48609036"/>
                  </a:ext>
                </a:extLst>
              </a:tr>
              <a:tr h="26747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In process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56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28%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32%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169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94%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In process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80%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87358216"/>
                  </a:ext>
                </a:extLst>
              </a:tr>
              <a:tr h="2541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Memory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178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26%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Memory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92635707"/>
                  </a:ext>
                </a:extLst>
              </a:tr>
              <a:tr h="25410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Scheduled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4%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6%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0%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Scheduled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0%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65560622"/>
                  </a:ext>
                </a:extLst>
              </a:tr>
              <a:tr h="254104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Complete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174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98%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128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85%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65%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Complete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35%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89036189"/>
                  </a:ext>
                </a:extLst>
              </a:tr>
              <a:tr h="267477"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In process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4%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6%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32%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In process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8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44%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90213207"/>
                  </a:ext>
                </a:extLst>
              </a:tr>
              <a:tr h="254104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Total Sample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375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56%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347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93%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347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93%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Total Sample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13%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72985663"/>
                  </a:ext>
                </a:extLst>
              </a:tr>
              <a:tr h="26747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Not Enrolled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0%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7%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28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7%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Not Enrolled 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63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35%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302339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327897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03E9A-9C7C-43BA-9524-CABC45F68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Continuing Exam 6 Ancillary Studies</a:t>
            </a:r>
            <a:br>
              <a:rPr lang="en-US" dirty="0"/>
            </a:br>
            <a:r>
              <a:rPr lang="en-US" dirty="0"/>
              <a:t>MESA INVITE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ACA259E-DDA9-4AD5-B76E-B7DE3A6912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3066857"/>
              </p:ext>
            </p:extLst>
          </p:nvPr>
        </p:nvGraphicFramePr>
        <p:xfrm>
          <a:off x="381000" y="1676401"/>
          <a:ext cx="8305801" cy="487523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7943">
                  <a:extLst>
                    <a:ext uri="{9D8B030D-6E8A-4147-A177-3AD203B41FA5}">
                      <a16:colId xmlns:a16="http://schemas.microsoft.com/office/drawing/2014/main" val="3583119727"/>
                    </a:ext>
                  </a:extLst>
                </a:gridCol>
                <a:gridCol w="119052">
                  <a:extLst>
                    <a:ext uri="{9D8B030D-6E8A-4147-A177-3AD203B41FA5}">
                      <a16:colId xmlns:a16="http://schemas.microsoft.com/office/drawing/2014/main" val="3821985323"/>
                    </a:ext>
                  </a:extLst>
                </a:gridCol>
                <a:gridCol w="667467">
                  <a:extLst>
                    <a:ext uri="{9D8B030D-6E8A-4147-A177-3AD203B41FA5}">
                      <a16:colId xmlns:a16="http://schemas.microsoft.com/office/drawing/2014/main" val="1526946267"/>
                    </a:ext>
                  </a:extLst>
                </a:gridCol>
                <a:gridCol w="747426">
                  <a:extLst>
                    <a:ext uri="{9D8B030D-6E8A-4147-A177-3AD203B41FA5}">
                      <a16:colId xmlns:a16="http://schemas.microsoft.com/office/drawing/2014/main" val="4041475563"/>
                    </a:ext>
                  </a:extLst>
                </a:gridCol>
                <a:gridCol w="747426">
                  <a:extLst>
                    <a:ext uri="{9D8B030D-6E8A-4147-A177-3AD203B41FA5}">
                      <a16:colId xmlns:a16="http://schemas.microsoft.com/office/drawing/2014/main" val="1857008018"/>
                    </a:ext>
                  </a:extLst>
                </a:gridCol>
                <a:gridCol w="821820">
                  <a:extLst>
                    <a:ext uri="{9D8B030D-6E8A-4147-A177-3AD203B41FA5}">
                      <a16:colId xmlns:a16="http://schemas.microsoft.com/office/drawing/2014/main" val="1039125394"/>
                    </a:ext>
                  </a:extLst>
                </a:gridCol>
                <a:gridCol w="821820">
                  <a:extLst>
                    <a:ext uri="{9D8B030D-6E8A-4147-A177-3AD203B41FA5}">
                      <a16:colId xmlns:a16="http://schemas.microsoft.com/office/drawing/2014/main" val="2435771049"/>
                    </a:ext>
                  </a:extLst>
                </a:gridCol>
                <a:gridCol w="821820">
                  <a:extLst>
                    <a:ext uri="{9D8B030D-6E8A-4147-A177-3AD203B41FA5}">
                      <a16:colId xmlns:a16="http://schemas.microsoft.com/office/drawing/2014/main" val="2289614464"/>
                    </a:ext>
                  </a:extLst>
                </a:gridCol>
                <a:gridCol w="485304">
                  <a:extLst>
                    <a:ext uri="{9D8B030D-6E8A-4147-A177-3AD203B41FA5}">
                      <a16:colId xmlns:a16="http://schemas.microsoft.com/office/drawing/2014/main" val="1724440008"/>
                    </a:ext>
                  </a:extLst>
                </a:gridCol>
                <a:gridCol w="681372">
                  <a:extLst>
                    <a:ext uri="{9D8B030D-6E8A-4147-A177-3AD203B41FA5}">
                      <a16:colId xmlns:a16="http://schemas.microsoft.com/office/drawing/2014/main" val="1846549949"/>
                    </a:ext>
                  </a:extLst>
                </a:gridCol>
                <a:gridCol w="643133">
                  <a:extLst>
                    <a:ext uri="{9D8B030D-6E8A-4147-A177-3AD203B41FA5}">
                      <a16:colId xmlns:a16="http://schemas.microsoft.com/office/drawing/2014/main" val="41821846"/>
                    </a:ext>
                  </a:extLst>
                </a:gridCol>
                <a:gridCol w="1131218">
                  <a:extLst>
                    <a:ext uri="{9D8B030D-6E8A-4147-A177-3AD203B41FA5}">
                      <a16:colId xmlns:a16="http://schemas.microsoft.com/office/drawing/2014/main" val="4195035329"/>
                    </a:ext>
                  </a:extLst>
                </a:gridCol>
              </a:tblGrid>
              <a:tr h="381650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Site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Enrolled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 h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Enrolled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2-Week phone call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6A Visit 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Results received at DCC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Results Letter Sent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Results Letter missing &gt;12 weeks after 6A visit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44362434"/>
                  </a:ext>
                </a:extLst>
              </a:tr>
              <a:tr h="53431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complete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due - not done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complete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Not yet due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Over due (20+wks)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Refused/Lost</a:t>
                      </a: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4746194"/>
                  </a:ext>
                </a:extLst>
              </a:tr>
              <a:tr h="273226">
                <a:tc gridSpan="1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MESA Classic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7231017"/>
                  </a:ext>
                </a:extLst>
              </a:tr>
              <a:tr h="260216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WFU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75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70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50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48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94353529"/>
                  </a:ext>
                </a:extLst>
              </a:tr>
              <a:tr h="260216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COL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169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169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160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153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147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17064115"/>
                  </a:ext>
                </a:extLst>
              </a:tr>
              <a:tr h="260216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JHU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121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120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116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116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115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08554242"/>
                  </a:ext>
                </a:extLst>
              </a:tr>
              <a:tr h="260216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NWU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158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158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153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142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142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42139681"/>
                  </a:ext>
                </a:extLst>
              </a:tr>
              <a:tr h="260216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UCLA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101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101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78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19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14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312384038"/>
                  </a:ext>
                </a:extLst>
              </a:tr>
              <a:tr h="260216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Total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624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618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557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21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25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473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466</a:t>
                      </a:r>
                      <a:endParaRPr lang="en-US" sz="160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11</a:t>
                      </a:r>
                      <a:endParaRPr lang="en-US" sz="16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521901"/>
                  </a:ext>
                </a:extLst>
              </a:tr>
              <a:tr h="260216">
                <a:tc gridSpan="1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MESA Air</a:t>
                      </a:r>
                      <a:endParaRPr lang="en-US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334479"/>
                  </a:ext>
                </a:extLst>
              </a:tr>
              <a:tr h="260216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WFU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42177208"/>
                  </a:ext>
                </a:extLst>
              </a:tr>
              <a:tr h="260216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COL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9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98775519"/>
                  </a:ext>
                </a:extLst>
              </a:tr>
              <a:tr h="260216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JHU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59735915"/>
                  </a:ext>
                </a:extLst>
              </a:tr>
              <a:tr h="260216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NWU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16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7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59236497"/>
                  </a:ext>
                </a:extLst>
              </a:tr>
              <a:tr h="260216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UCLA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3721475"/>
                  </a:ext>
                </a:extLst>
              </a:tr>
              <a:tr h="260216">
                <a:tc gridSpan="2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Total</a:t>
                      </a: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42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41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33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0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1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8</a:t>
                      </a:r>
                      <a:endParaRPr lang="en-US" sz="16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41653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77857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Title 1"/>
          <p:cNvSpPr>
            <a:spLocks noGrp="1"/>
          </p:cNvSpPr>
          <p:nvPr>
            <p:ph type="title"/>
          </p:nvPr>
        </p:nvSpPr>
        <p:spPr>
          <a:xfrm>
            <a:off x="685800" y="360616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34" charset="-128"/>
              </a:rPr>
              <a:t>Participant Relations Committee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495800" y="1524000"/>
            <a:ext cx="4419600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US" sz="2800" dirty="0">
                <a:latin typeface="+mn-lt"/>
              </a:rPr>
              <a:t>Newsletter #24</a:t>
            </a:r>
          </a:p>
          <a:p>
            <a:pPr marL="800100" lvl="1" indent="-342900">
              <a:spcAft>
                <a:spcPts val="1200"/>
              </a:spcAft>
              <a:buFont typeface="Times New Roman" panose="02020603050405020304" pitchFamily="18" charset="0"/>
              <a:buChar char="‾"/>
            </a:pPr>
            <a:r>
              <a:rPr lang="en-US" sz="2400" dirty="0">
                <a:latin typeface="+mn-lt"/>
              </a:rPr>
              <a:t>Scheduled for Summer  2019</a:t>
            </a:r>
          </a:p>
          <a:p>
            <a:pPr marL="800100" lvl="1" indent="-342900">
              <a:buFont typeface="Times New Roman" panose="02020603050405020304" pitchFamily="18" charset="0"/>
              <a:buChar char="‾"/>
            </a:pPr>
            <a:r>
              <a:rPr lang="en-US" sz="2400" dirty="0">
                <a:latin typeface="+mn-lt"/>
              </a:rPr>
              <a:t>Articles include</a:t>
            </a:r>
          </a:p>
          <a:p>
            <a:pPr marL="1257300" lvl="2" indent="-342900">
              <a:buFont typeface="Times New Roman" panose="02020603050405020304" pitchFamily="18" charset="0"/>
              <a:buChar char="‾"/>
            </a:pPr>
            <a:r>
              <a:rPr lang="en-US" dirty="0">
                <a:latin typeface="+mn-lt"/>
              </a:rPr>
              <a:t>MESA Mind  (Tim Hughes)</a:t>
            </a:r>
          </a:p>
          <a:p>
            <a:pPr marL="1257300" lvl="2" indent="-342900">
              <a:buFont typeface="Times New Roman" panose="02020603050405020304" pitchFamily="18" charset="0"/>
              <a:buChar char="‾"/>
            </a:pPr>
            <a:r>
              <a:rPr lang="en-US" dirty="0">
                <a:latin typeface="+mn-lt"/>
              </a:rPr>
              <a:t>Heart Failure and adiposity (Erin </a:t>
            </a:r>
            <a:r>
              <a:rPr lang="en-US" dirty="0" err="1">
                <a:latin typeface="+mn-lt"/>
              </a:rPr>
              <a:t>Michos</a:t>
            </a:r>
            <a:r>
              <a:rPr lang="en-US" dirty="0">
                <a:latin typeface="+mn-lt"/>
              </a:rPr>
              <a:t>)</a:t>
            </a:r>
          </a:p>
          <a:p>
            <a:pPr marL="1257300" lvl="2" indent="-342900">
              <a:buFont typeface="Times New Roman" panose="02020603050405020304" pitchFamily="18" charset="0"/>
              <a:buChar char="‾"/>
            </a:pPr>
            <a:r>
              <a:rPr lang="en-US" dirty="0">
                <a:latin typeface="+mn-lt"/>
              </a:rPr>
              <a:t>Prescribing Statins (Michael Blaha)</a:t>
            </a:r>
          </a:p>
          <a:p>
            <a:pPr marL="1257300" lvl="2" indent="-342900">
              <a:buFont typeface="Times New Roman" panose="02020603050405020304" pitchFamily="18" charset="0"/>
              <a:buChar char="‾"/>
            </a:pPr>
            <a:r>
              <a:rPr lang="en-US" dirty="0">
                <a:latin typeface="+mn-lt"/>
              </a:rPr>
              <a:t>Physical Activity guidelines (NHLBI)</a:t>
            </a:r>
          </a:p>
          <a:p>
            <a:pPr marL="800100" lvl="1" indent="-342900">
              <a:buFont typeface="Times New Roman" panose="02020603050405020304" pitchFamily="18" charset="0"/>
              <a:buChar char="‾"/>
            </a:pPr>
            <a:r>
              <a:rPr lang="en-US" sz="2400" dirty="0">
                <a:latin typeface="+mn-lt"/>
              </a:rPr>
              <a:t>One newsletter per year planned for remainder of MESA 3 contract</a:t>
            </a:r>
          </a:p>
          <a:p>
            <a:pPr marL="800100" lvl="1" indent="-342900">
              <a:buFont typeface="Times New Roman" panose="02020603050405020304" pitchFamily="18" charset="0"/>
              <a:buChar char="‾"/>
            </a:pPr>
            <a:endParaRPr lang="en-US" sz="2400" dirty="0">
              <a:latin typeface="+mn-lt"/>
            </a:endParaRPr>
          </a:p>
          <a:p>
            <a:pPr marL="800100" lvl="1" indent="-342900">
              <a:buFont typeface="Times New Roman" panose="02020603050405020304" pitchFamily="18" charset="0"/>
              <a:buChar char="‾"/>
            </a:pPr>
            <a:endParaRPr lang="en-US" sz="2400" dirty="0">
              <a:latin typeface="+mn-lt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C15DB15-4993-4163-9140-A34B4BF8EE9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219200"/>
            <a:ext cx="4191000" cy="5451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2021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Participant Relations Committee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Letters to MESA Contacts were distributed after Exam 6</a:t>
            </a:r>
          </a:p>
          <a:p>
            <a:pPr lvl="1"/>
            <a:r>
              <a:rPr lang="en-US" sz="2000" dirty="0"/>
              <a:t>Describes MESA and the role of named contacts</a:t>
            </a:r>
          </a:p>
          <a:p>
            <a:pPr lvl="1"/>
            <a:r>
              <a:rPr lang="en-US" sz="2000" dirty="0"/>
              <a:t>Participants consented at Exam 6 and at FU calls to send a letter or newsletter to each of their contacts</a:t>
            </a:r>
          </a:p>
          <a:p>
            <a:pPr lvl="1"/>
            <a:r>
              <a:rPr lang="en-US" sz="2000" dirty="0"/>
              <a:t>2 participants from Minnesota and one from Hopkins did not remember consenting or did not understand that letters would be sent to contacts.</a:t>
            </a:r>
          </a:p>
          <a:p>
            <a:pPr lvl="2"/>
            <a:r>
              <a:rPr lang="en-US" sz="1700" dirty="0"/>
              <a:t>Thought contacts would be contacted only for emergencies</a:t>
            </a:r>
          </a:p>
          <a:p>
            <a:pPr lvl="2"/>
            <a:r>
              <a:rPr lang="en-US" sz="1700" dirty="0"/>
              <a:t>Thought that contacts would be called regardless of participant status and didn’t understand why contacts would be called, if MESA can reach the participant. </a:t>
            </a:r>
          </a:p>
          <a:p>
            <a:pPr lvl="1"/>
            <a:r>
              <a:rPr lang="en-US" sz="2000" dirty="0"/>
              <a:t>At Columbia, 7 participant contacts called clinic staff to update their phone or address information.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488154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34" charset="-128"/>
              </a:rPr>
              <a:t>Operations Subcommittee Report</a:t>
            </a:r>
          </a:p>
        </p:txBody>
      </p:sp>
      <p:sp>
        <p:nvSpPr>
          <p:cNvPr id="22530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524000"/>
            <a:ext cx="7772400" cy="3962400"/>
          </a:xfrm>
        </p:spPr>
        <p:txBody>
          <a:bodyPr/>
          <a:lstStyle/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+mj-lt"/>
                <a:ea typeface="ＭＳ Ｐゴシック" pitchFamily="34" charset="-128"/>
              </a:rPr>
              <a:t>Timeline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+mj-lt"/>
                <a:ea typeface="ＭＳ Ｐゴシック" pitchFamily="34" charset="-128"/>
              </a:rPr>
              <a:t>Follow-up calls 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+mj-lt"/>
                <a:ea typeface="ＭＳ Ｐゴシック" pitchFamily="34" charset="-128"/>
              </a:rPr>
              <a:t>On-going Exam 6 Ancillary Studies</a:t>
            </a:r>
          </a:p>
          <a:p>
            <a:pPr marL="533400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+mj-lt"/>
                <a:ea typeface="ＭＳ Ｐゴシック" pitchFamily="34" charset="-128"/>
              </a:rPr>
              <a:t>Participant Relations Committee</a:t>
            </a:r>
          </a:p>
          <a:p>
            <a:pPr marL="857250" lvl="1" indent="-457200" eaLnBrk="1" hangingPunct="1">
              <a:lnSpc>
                <a:spcPct val="90000"/>
              </a:lnSpc>
              <a:spcBef>
                <a:spcPct val="50000"/>
              </a:spcBef>
            </a:pPr>
            <a:endParaRPr lang="en-US" dirty="0">
              <a:latin typeface="+mj-lt"/>
              <a:ea typeface="ＭＳ Ｐゴシック" pitchFamily="34" charset="-128"/>
            </a:endParaRPr>
          </a:p>
          <a:p>
            <a:pPr marL="0" indent="0" eaLnBrk="1" hangingPunct="1">
              <a:lnSpc>
                <a:spcPct val="90000"/>
              </a:lnSpc>
              <a:spcBef>
                <a:spcPct val="50000"/>
              </a:spcBef>
              <a:buNone/>
            </a:pPr>
            <a:endParaRPr lang="en-US" dirty="0">
              <a:latin typeface="+mj-lt"/>
              <a:ea typeface="ＭＳ Ｐゴシック" pitchFamily="34" charset="-128"/>
            </a:endParaRPr>
          </a:p>
          <a:p>
            <a:pPr marL="933450" lvl="1" indent="-533400" eaLnBrk="1" hangingPunct="1">
              <a:lnSpc>
                <a:spcPct val="90000"/>
              </a:lnSpc>
              <a:spcBef>
                <a:spcPct val="50000"/>
              </a:spcBef>
              <a:buFontTx/>
              <a:buAutoNum type="arabicPeriod"/>
            </a:pPr>
            <a:endParaRPr lang="en-US" sz="2400" dirty="0">
              <a:latin typeface="Arial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MESA 3 Timeline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8705" y="1981200"/>
            <a:ext cx="8486589" cy="2667000"/>
          </a:xfrm>
          <a:prstGeom prst="rect">
            <a:avLst/>
          </a:prstGeom>
        </p:spPr>
      </p:pic>
      <p:sp>
        <p:nvSpPr>
          <p:cNvPr id="3" name="Down Arrow 2"/>
          <p:cNvSpPr/>
          <p:nvPr/>
        </p:nvSpPr>
        <p:spPr>
          <a:xfrm>
            <a:off x="6616569" y="1648326"/>
            <a:ext cx="490884" cy="304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8004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Follow-up Call Retention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2438400" y="6336268"/>
            <a:ext cx="5181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Retention = Completed / (Enrolled – Dead)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896225" y="2153880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85%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00000000-0008-0000-0100-00000200000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1903024"/>
              </p:ext>
            </p:extLst>
          </p:nvPr>
        </p:nvGraphicFramePr>
        <p:xfrm>
          <a:off x="838200" y="1565974"/>
          <a:ext cx="7200901" cy="51054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7" name="Straight Connector 6"/>
          <p:cNvCxnSpPr/>
          <p:nvPr/>
        </p:nvCxnSpPr>
        <p:spPr>
          <a:xfrm flipV="1">
            <a:off x="1295400" y="2334510"/>
            <a:ext cx="6553200" cy="276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89932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986DC01-5E75-485C-B4C0-17EAF1D2AD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1483060"/>
            <a:ext cx="9118406" cy="4890527"/>
          </a:xfrm>
          <a:prstGeom prst="rect">
            <a:avLst/>
          </a:prstGeom>
        </p:spPr>
      </p:pic>
      <p:sp>
        <p:nvSpPr>
          <p:cNvPr id="430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>
                <a:ea typeface="ＭＳ Ｐゴシック" pitchFamily="34" charset="-128"/>
              </a:rPr>
              <a:t>Follow-up Retention by Ethnicity</a:t>
            </a:r>
            <a:endParaRPr lang="en-US" sz="3200" dirty="0">
              <a:ea typeface="ＭＳ Ｐゴシック" pitchFamily="34" charset="-128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6400800"/>
            <a:ext cx="777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Retention = Completed / (Enrolled – Dead)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392895" y="2838387"/>
            <a:ext cx="8381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85%</a:t>
            </a:r>
          </a:p>
        </p:txBody>
      </p:sp>
      <p:cxnSp>
        <p:nvCxnSpPr>
          <p:cNvPr id="6" name="Straight Connector 5"/>
          <p:cNvCxnSpPr>
            <a:cxnSpLocks/>
          </p:cNvCxnSpPr>
          <p:nvPr/>
        </p:nvCxnSpPr>
        <p:spPr>
          <a:xfrm>
            <a:off x="838200" y="3032181"/>
            <a:ext cx="755469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Rectangle 2">
            <a:extLst>
              <a:ext uri="{FF2B5EF4-FFF2-40B4-BE49-F238E27FC236}">
                <a16:creationId xmlns:a16="http://schemas.microsoft.com/office/drawing/2014/main" id="{5B9B55CE-EE0C-4393-A1A9-0A17678CA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94" y="1295400"/>
            <a:ext cx="1263392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367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MESA Follow-up 20 Completion by Site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4360183"/>
              </p:ext>
            </p:extLst>
          </p:nvPr>
        </p:nvGraphicFramePr>
        <p:xfrm>
          <a:off x="228600" y="1905000"/>
          <a:ext cx="8686801" cy="2682240"/>
        </p:xfrm>
        <a:graphic>
          <a:graphicData uri="http://schemas.openxmlformats.org/drawingml/2006/table">
            <a:tbl>
              <a:tblPr firstRow="1" firstCol="1" bandRow="1"/>
              <a:tblGrid>
                <a:gridCol w="1439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5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5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5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5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75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150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Site Name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Follow-up Due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Contacts Made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Interviews Completed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Unable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Refused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Wake Forest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387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355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87%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298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77%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26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Columbia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412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365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89%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319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77%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39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Hopkins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325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324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302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93%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Minnesota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402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379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94%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326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81%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NWU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424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423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360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85%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60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UCLA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456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380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83%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325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71%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47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2406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2206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92%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1930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80%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240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599" y="4648200"/>
            <a:ext cx="86868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+mj-lt"/>
              </a:rPr>
              <a:t>Includes active and study drop out participants with </a:t>
            </a:r>
            <a:r>
              <a:rPr lang="en-US" sz="1600" b="1" dirty="0">
                <a:latin typeface="+mj-lt"/>
              </a:rPr>
              <a:t>closed contact windows</a:t>
            </a:r>
            <a:r>
              <a:rPr lang="en-US" sz="1600" dirty="0">
                <a:latin typeface="+mj-lt"/>
              </a:rPr>
              <a:t> for “true retention.”</a:t>
            </a:r>
          </a:p>
        </p:txBody>
      </p:sp>
    </p:spTree>
    <p:extLst>
      <p:ext uri="{BB962C8B-B14F-4D97-AF65-F5344CB8AC3E}">
        <p14:creationId xmlns:p14="http://schemas.microsoft.com/office/powerpoint/2010/main" val="41943652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MESA Air Follow-up 20 Completion by Site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3226866"/>
              </p:ext>
            </p:extLst>
          </p:nvPr>
        </p:nvGraphicFramePr>
        <p:xfrm>
          <a:off x="228600" y="1905000"/>
          <a:ext cx="8686801" cy="2682240"/>
        </p:xfrm>
        <a:graphic>
          <a:graphicData uri="http://schemas.openxmlformats.org/drawingml/2006/table">
            <a:tbl>
              <a:tblPr firstRow="1" firstCol="1" bandRow="1"/>
              <a:tblGrid>
                <a:gridCol w="14391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150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5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50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5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750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75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1502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Site Name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Follow-up Due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Contacts Made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Interviews Completed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Unable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Refused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Wake Forest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73%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73%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Columbia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116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78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67%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67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58%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Hopkins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0%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Minnesota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37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62%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54%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NWU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100%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16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73%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UCLA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83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49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59%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34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41%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marL="0" marR="0" algn="l" defTabSz="914400" rtl="0" eaLnBrk="1" fontAlgn="ctr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Times New Roman" pitchFamily="18" charset="0"/>
                        </a:rPr>
                        <a:t>Total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273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183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67%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148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54%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810" marR="3810" marT="381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28599" y="4648200"/>
            <a:ext cx="86868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latin typeface="+mj-lt"/>
              </a:rPr>
              <a:t>Includes active and study drop out participants with </a:t>
            </a:r>
            <a:r>
              <a:rPr lang="en-US" sz="1600" b="1" dirty="0">
                <a:latin typeface="+mj-lt"/>
              </a:rPr>
              <a:t>closed contact windows</a:t>
            </a:r>
            <a:r>
              <a:rPr lang="en-US" sz="1600" dirty="0">
                <a:latin typeface="+mj-lt"/>
              </a:rPr>
              <a:t> for “true retention.”</a:t>
            </a:r>
          </a:p>
        </p:txBody>
      </p:sp>
    </p:spTree>
    <p:extLst>
      <p:ext uri="{BB962C8B-B14F-4D97-AF65-F5344CB8AC3E}">
        <p14:creationId xmlns:p14="http://schemas.microsoft.com/office/powerpoint/2010/main" val="2313049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02657091-5EA8-4265-B4D0-FA347A1809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22231" y="4123711"/>
            <a:ext cx="2908312" cy="223160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15DF076-0668-4606-8CC5-A23EEAE9551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855" y="4115803"/>
            <a:ext cx="3036224" cy="218627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C77CE4B-83C9-4017-B975-DDE66675487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22230" y="1444042"/>
            <a:ext cx="2921770" cy="2671760"/>
          </a:xfrm>
          <a:prstGeom prst="rect">
            <a:avLst/>
          </a:prstGeom>
        </p:spPr>
      </p:pic>
      <p:sp>
        <p:nvSpPr>
          <p:cNvPr id="45057" name="Title 1"/>
          <p:cNvSpPr>
            <a:spLocks noGrp="1"/>
          </p:cNvSpPr>
          <p:nvPr>
            <p:ph type="title"/>
          </p:nvPr>
        </p:nvSpPr>
        <p:spPr>
          <a:xfrm>
            <a:off x="914400" y="304800"/>
            <a:ext cx="6553200" cy="1143000"/>
          </a:xfrm>
        </p:spPr>
        <p:txBody>
          <a:bodyPr/>
          <a:lstStyle/>
          <a:p>
            <a:pPr algn="ctr"/>
            <a:r>
              <a:rPr lang="en-US" dirty="0">
                <a:ea typeface="ＭＳ Ｐゴシック" pitchFamily="34" charset="-128"/>
              </a:rPr>
              <a:t>Follow-up Retention by Site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52400" y="6355318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Retention = Completed / (Enrolled – Dead)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534400" y="2202642"/>
            <a:ext cx="91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85%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8500997" y="4690208"/>
            <a:ext cx="762000" cy="3306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85%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80A9ECB-9AEB-4A03-B1CA-0050DB98456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001001" y="19402"/>
            <a:ext cx="1129542" cy="1079892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A3C5D58A-4A82-4E01-9D1C-19FFC35E0C1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" y="1447800"/>
            <a:ext cx="3085078" cy="2671762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32F6C52-0216-49D2-9675-D9B3AFD3D6E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85079" y="1449822"/>
            <a:ext cx="3162300" cy="2671761"/>
          </a:xfrm>
          <a:prstGeom prst="rect">
            <a:avLst/>
          </a:prstGeom>
        </p:spPr>
      </p:pic>
      <p:cxnSp>
        <p:nvCxnSpPr>
          <p:cNvPr id="23" name="Straight Connector 22"/>
          <p:cNvCxnSpPr>
            <a:cxnSpLocks/>
          </p:cNvCxnSpPr>
          <p:nvPr/>
        </p:nvCxnSpPr>
        <p:spPr>
          <a:xfrm>
            <a:off x="130069" y="2393256"/>
            <a:ext cx="840433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499C0D36-70F8-47DD-9620-2752AB9B3CD6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066946" y="4123606"/>
            <a:ext cx="3155283" cy="2235136"/>
          </a:xfrm>
          <a:prstGeom prst="rect">
            <a:avLst/>
          </a:prstGeom>
        </p:spPr>
      </p:pic>
      <p:cxnSp>
        <p:nvCxnSpPr>
          <p:cNvPr id="25" name="Straight Connector 24"/>
          <p:cNvCxnSpPr>
            <a:cxnSpLocks/>
          </p:cNvCxnSpPr>
          <p:nvPr/>
        </p:nvCxnSpPr>
        <p:spPr>
          <a:xfrm>
            <a:off x="130069" y="4887547"/>
            <a:ext cx="832813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0961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103E9A-9C7C-43BA-9524-CABC45F68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Continuing Exam 6 Ancillary Studies</a:t>
            </a:r>
            <a:br>
              <a:rPr lang="en-US" dirty="0"/>
            </a:br>
            <a:r>
              <a:rPr lang="en-US" dirty="0"/>
              <a:t>Atrial Fibrillation 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421C0684-253C-40F5-8ACA-CB466087C3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613395"/>
              </p:ext>
            </p:extLst>
          </p:nvPr>
        </p:nvGraphicFramePr>
        <p:xfrm>
          <a:off x="342900" y="1828800"/>
          <a:ext cx="8343901" cy="33528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6221">
                  <a:extLst>
                    <a:ext uri="{9D8B030D-6E8A-4147-A177-3AD203B41FA5}">
                      <a16:colId xmlns:a16="http://schemas.microsoft.com/office/drawing/2014/main" val="2466333055"/>
                    </a:ext>
                  </a:extLst>
                </a:gridCol>
                <a:gridCol w="1014618">
                  <a:extLst>
                    <a:ext uri="{9D8B030D-6E8A-4147-A177-3AD203B41FA5}">
                      <a16:colId xmlns:a16="http://schemas.microsoft.com/office/drawing/2014/main" val="3020010566"/>
                    </a:ext>
                  </a:extLst>
                </a:gridCol>
                <a:gridCol w="1050854">
                  <a:extLst>
                    <a:ext uri="{9D8B030D-6E8A-4147-A177-3AD203B41FA5}">
                      <a16:colId xmlns:a16="http://schemas.microsoft.com/office/drawing/2014/main" val="2346477853"/>
                    </a:ext>
                  </a:extLst>
                </a:gridCol>
                <a:gridCol w="1468527">
                  <a:extLst>
                    <a:ext uri="{9D8B030D-6E8A-4147-A177-3AD203B41FA5}">
                      <a16:colId xmlns:a16="http://schemas.microsoft.com/office/drawing/2014/main" val="3429131571"/>
                    </a:ext>
                  </a:extLst>
                </a:gridCol>
                <a:gridCol w="1521927">
                  <a:extLst>
                    <a:ext uri="{9D8B030D-6E8A-4147-A177-3AD203B41FA5}">
                      <a16:colId xmlns:a16="http://schemas.microsoft.com/office/drawing/2014/main" val="1454877359"/>
                    </a:ext>
                  </a:extLst>
                </a:gridCol>
                <a:gridCol w="848694">
                  <a:extLst>
                    <a:ext uri="{9D8B030D-6E8A-4147-A177-3AD203B41FA5}">
                      <a16:colId xmlns:a16="http://schemas.microsoft.com/office/drawing/2014/main" val="3989468604"/>
                    </a:ext>
                  </a:extLst>
                </a:gridCol>
                <a:gridCol w="972661">
                  <a:extLst>
                    <a:ext uri="{9D8B030D-6E8A-4147-A177-3AD203B41FA5}">
                      <a16:colId xmlns:a16="http://schemas.microsoft.com/office/drawing/2014/main" val="606142848"/>
                    </a:ext>
                  </a:extLst>
                </a:gridCol>
                <a:gridCol w="690399">
                  <a:extLst>
                    <a:ext uri="{9D8B030D-6E8A-4147-A177-3AD203B41FA5}">
                      <a16:colId xmlns:a16="http://schemas.microsoft.com/office/drawing/2014/main" val="156739637"/>
                    </a:ext>
                  </a:extLst>
                </a:gridCol>
              </a:tblGrid>
              <a:tr h="100584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</a:rPr>
                        <a:t>Site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sz="2400" dirty="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Eligible and Consented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Patch #1 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>Applied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Cog Function 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>Testing Complete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# with prior </a:t>
                      </a:r>
                      <a:r>
                        <a:rPr lang="en-US" sz="1600" dirty="0" err="1">
                          <a:effectLst/>
                        </a:rPr>
                        <a:t>Afib</a:t>
                      </a:r>
                      <a:r>
                        <a:rPr lang="en-US" sz="1600" dirty="0">
                          <a:effectLst/>
                        </a:rPr>
                        <a:t> </a:t>
                      </a:r>
                      <a:br>
                        <a:rPr lang="en-US" sz="1600" dirty="0">
                          <a:effectLst/>
                        </a:rPr>
                      </a:br>
                      <a:r>
                        <a:rPr lang="en-US" sz="1600" dirty="0">
                          <a:effectLst/>
                        </a:rPr>
                        <a:t>(including E6 self-report)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# Alerts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Brain MRI Complete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Brain MRI Alert</a:t>
                      </a:r>
                      <a:endParaRPr lang="en-US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7070268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WFU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226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187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183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63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457650926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COL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286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276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274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39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132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27208546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JHU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212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204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201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25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93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25150853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MN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303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287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284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35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181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561317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NWU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320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301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299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37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144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19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52308241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UCLA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335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341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339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49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12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168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11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220850248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Total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1682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1596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1580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209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43</a:t>
                      </a:r>
                      <a:endParaRPr lang="en-US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781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59</a:t>
                      </a:r>
                      <a:endParaRPr lang="en-US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3119499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0258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7474897</TotalTime>
  <Words>868</Words>
  <Application>Microsoft Office PowerPoint</Application>
  <PresentationFormat>On-screen Show (4:3)</PresentationFormat>
  <Paragraphs>508</Paragraphs>
  <Slides>13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Arial Unicode MS</vt:lpstr>
      <vt:lpstr>Calibri</vt:lpstr>
      <vt:lpstr>Calibri Light</vt:lpstr>
      <vt:lpstr>Times New Roman</vt:lpstr>
      <vt:lpstr>Office Theme</vt:lpstr>
      <vt:lpstr>PowerPoint Presentation</vt:lpstr>
      <vt:lpstr>Operations Subcommittee Report</vt:lpstr>
      <vt:lpstr>MESA 3 Timeline</vt:lpstr>
      <vt:lpstr>Follow-up Call Retention</vt:lpstr>
      <vt:lpstr>Follow-up Retention by Ethnicity</vt:lpstr>
      <vt:lpstr>MESA Follow-up 20 Completion by Site</vt:lpstr>
      <vt:lpstr>MESA Air Follow-up 20 Completion by Site</vt:lpstr>
      <vt:lpstr>Follow-up Retention by Site</vt:lpstr>
      <vt:lpstr>Continuing Exam 6 Ancillary Studies Atrial Fibrillation </vt:lpstr>
      <vt:lpstr>Continuing Exam 6 Ancillary Studies MESA Memory</vt:lpstr>
      <vt:lpstr>Continuing Exam 6 Ancillary Studies MESA INVITE</vt:lpstr>
      <vt:lpstr>Participant Relations Committee</vt:lpstr>
      <vt:lpstr>Participant Relations Committee</vt:lpstr>
    </vt:vector>
  </TitlesOfParts>
  <Company>Columbia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Introductions</dc:title>
  <dc:creator>R. Graham</dc:creator>
  <cp:lastModifiedBy>Kayleen Williams</cp:lastModifiedBy>
  <cp:revision>787</cp:revision>
  <cp:lastPrinted>2012-02-24T22:33:20Z</cp:lastPrinted>
  <dcterms:created xsi:type="dcterms:W3CDTF">2010-09-15T12:03:53Z</dcterms:created>
  <dcterms:modified xsi:type="dcterms:W3CDTF">2019-03-27T04:38:28Z</dcterms:modified>
</cp:coreProperties>
</file>