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8"/>
  </p:notesMasterIdLst>
  <p:sldIdLst>
    <p:sldId id="257" r:id="rId3"/>
    <p:sldId id="260" r:id="rId4"/>
    <p:sldId id="285" r:id="rId5"/>
    <p:sldId id="286" r:id="rId6"/>
    <p:sldId id="335" r:id="rId7"/>
    <p:sldId id="330" r:id="rId8"/>
    <p:sldId id="331" r:id="rId9"/>
    <p:sldId id="332" r:id="rId10"/>
    <p:sldId id="338" r:id="rId11"/>
    <p:sldId id="333" r:id="rId12"/>
    <p:sldId id="334" r:id="rId13"/>
    <p:sldId id="337" r:id="rId14"/>
    <p:sldId id="336" r:id="rId15"/>
    <p:sldId id="294"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91031" autoAdjust="0"/>
  </p:normalViewPr>
  <p:slideViewPr>
    <p:cSldViewPr snapToGrid="0">
      <p:cViewPr varScale="1">
        <p:scale>
          <a:sx n="79" d="100"/>
          <a:sy n="79" d="100"/>
        </p:scale>
        <p:origin x="5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23223565636148E-2"/>
          <c:y val="1.7087091802569836E-2"/>
          <c:w val="0.94780761229118848"/>
          <c:h val="0.8423587707581891"/>
        </c:manualLayout>
      </c:layout>
      <c:barChart>
        <c:barDir val="col"/>
        <c:grouping val="clustered"/>
        <c:varyColors val="0"/>
        <c:ser>
          <c:idx val="0"/>
          <c:order val="0"/>
          <c:tx>
            <c:strRef>
              <c:f>Sheet1!$B$1</c:f>
              <c:strCache>
                <c:ptCount val="1"/>
                <c:pt idx="0">
                  <c:v>New Pub</c:v>
                </c:pt>
              </c:strCache>
            </c:strRef>
          </c:tx>
          <c:spPr>
            <a:solidFill>
              <a:schemeClr val="accent1"/>
            </a:solidFill>
            <a:ln>
              <a:noFill/>
            </a:ln>
            <a:effectLst/>
          </c:spPr>
          <c:invertIfNegative val="0"/>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Sheet1!$B$2:$B$19</c:f>
              <c:numCache>
                <c:formatCode>General</c:formatCode>
                <c:ptCount val="18"/>
                <c:pt idx="0">
                  <c:v>1</c:v>
                </c:pt>
                <c:pt idx="1">
                  <c:v>1</c:v>
                </c:pt>
                <c:pt idx="2">
                  <c:v>3</c:v>
                </c:pt>
                <c:pt idx="3">
                  <c:v>13</c:v>
                </c:pt>
                <c:pt idx="4">
                  <c:v>34</c:v>
                </c:pt>
                <c:pt idx="5">
                  <c:v>33</c:v>
                </c:pt>
                <c:pt idx="6">
                  <c:v>73</c:v>
                </c:pt>
                <c:pt idx="7">
                  <c:v>84</c:v>
                </c:pt>
                <c:pt idx="8">
                  <c:v>85</c:v>
                </c:pt>
                <c:pt idx="9">
                  <c:v>96</c:v>
                </c:pt>
                <c:pt idx="10">
                  <c:v>98</c:v>
                </c:pt>
                <c:pt idx="11">
                  <c:v>124</c:v>
                </c:pt>
                <c:pt idx="12">
                  <c:v>155</c:v>
                </c:pt>
                <c:pt idx="13">
                  <c:v>177</c:v>
                </c:pt>
                <c:pt idx="14">
                  <c:v>169</c:v>
                </c:pt>
                <c:pt idx="15">
                  <c:v>183</c:v>
                </c:pt>
                <c:pt idx="16">
                  <c:v>165</c:v>
                </c:pt>
              </c:numCache>
            </c:numRef>
          </c:val>
          <c:extLst>
            <c:ext xmlns:c16="http://schemas.microsoft.com/office/drawing/2014/chart" uri="{C3380CC4-5D6E-409C-BE32-E72D297353CC}">
              <c16:uniqueId val="{00000000-F61F-4E30-B51F-741F15155030}"/>
            </c:ext>
          </c:extLst>
        </c:ser>
        <c:ser>
          <c:idx val="1"/>
          <c:order val="1"/>
          <c:tx>
            <c:strRef>
              <c:f>Sheet1!$C$1</c:f>
              <c:strCache>
                <c:ptCount val="1"/>
                <c:pt idx="0">
                  <c:v>Cumulative Pub.</c:v>
                </c:pt>
              </c:strCache>
            </c:strRef>
          </c:tx>
          <c:spPr>
            <a:solidFill>
              <a:schemeClr val="accent6"/>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B5-4224-8CDD-F55833275C8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Sheet1!$C$2:$C$19</c:f>
              <c:numCache>
                <c:formatCode>General</c:formatCode>
                <c:ptCount val="18"/>
                <c:pt idx="0">
                  <c:v>1</c:v>
                </c:pt>
                <c:pt idx="1">
                  <c:v>2</c:v>
                </c:pt>
                <c:pt idx="2">
                  <c:v>5</c:v>
                </c:pt>
                <c:pt idx="3">
                  <c:v>18</c:v>
                </c:pt>
                <c:pt idx="4">
                  <c:v>52</c:v>
                </c:pt>
                <c:pt idx="5">
                  <c:v>85</c:v>
                </c:pt>
                <c:pt idx="6">
                  <c:v>158</c:v>
                </c:pt>
                <c:pt idx="7">
                  <c:v>242</c:v>
                </c:pt>
                <c:pt idx="8">
                  <c:v>327</c:v>
                </c:pt>
                <c:pt idx="9">
                  <c:v>423</c:v>
                </c:pt>
                <c:pt idx="10">
                  <c:v>521</c:v>
                </c:pt>
                <c:pt idx="11">
                  <c:v>645</c:v>
                </c:pt>
                <c:pt idx="12">
                  <c:v>800</c:v>
                </c:pt>
                <c:pt idx="13">
                  <c:v>977</c:v>
                </c:pt>
                <c:pt idx="14">
                  <c:v>1146</c:v>
                </c:pt>
                <c:pt idx="15">
                  <c:v>1329</c:v>
                </c:pt>
                <c:pt idx="16">
                  <c:v>1494</c:v>
                </c:pt>
              </c:numCache>
            </c:numRef>
          </c:val>
          <c:extLst xmlns:c15="http://schemas.microsoft.com/office/drawing/2012/chart">
            <c:ext xmlns:c16="http://schemas.microsoft.com/office/drawing/2014/chart" uri="{C3380CC4-5D6E-409C-BE32-E72D297353CC}">
              <c16:uniqueId val="{00000001-F61F-4E30-B51F-741F15155030}"/>
            </c:ext>
          </c:extLst>
        </c:ser>
        <c:dLbls>
          <c:showLegendKey val="0"/>
          <c:showVal val="0"/>
          <c:showCatName val="0"/>
          <c:showSerName val="0"/>
          <c:showPercent val="0"/>
          <c:showBubbleSize val="0"/>
        </c:dLbls>
        <c:gapWidth val="219"/>
        <c:axId val="505629720"/>
        <c:axId val="505637264"/>
        <c:extLst/>
      </c:barChart>
      <c:catAx>
        <c:axId val="50562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5637264"/>
        <c:crosses val="autoZero"/>
        <c:auto val="1"/>
        <c:lblAlgn val="ctr"/>
        <c:lblOffset val="100"/>
        <c:noMultiLvlLbl val="0"/>
      </c:catAx>
      <c:valAx>
        <c:axId val="50563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5629720"/>
        <c:crosses val="autoZero"/>
        <c:crossBetween val="between"/>
      </c:valAx>
      <c:spPr>
        <a:noFill/>
        <a:ln>
          <a:noFill/>
        </a:ln>
        <a:effectLst/>
      </c:spPr>
    </c:plotArea>
    <c:legend>
      <c:legendPos val="r"/>
      <c:layout>
        <c:manualLayout>
          <c:xMode val="edge"/>
          <c:yMode val="edge"/>
          <c:x val="0.30768903118710733"/>
          <c:y val="0.95562271869554349"/>
          <c:w val="0.36412475280916101"/>
          <c:h val="3.72876033031336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AEBD4-CC46-492E-9B15-AE94748D55BA}"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1CF5A-B200-41AF-8714-A0E24FD3F0FD}" type="slidenum">
              <a:rPr lang="en-US" smtClean="0"/>
              <a:t>‹#›</a:t>
            </a:fld>
            <a:endParaRPr lang="en-US"/>
          </a:p>
        </p:txBody>
      </p:sp>
    </p:spTree>
    <p:extLst>
      <p:ext uri="{BB962C8B-B14F-4D97-AF65-F5344CB8AC3E}">
        <p14:creationId xmlns:p14="http://schemas.microsoft.com/office/powerpoint/2010/main" val="15231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a:t>
            </a:fld>
            <a:endParaRPr lang="en-US"/>
          </a:p>
        </p:txBody>
      </p:sp>
    </p:spTree>
    <p:extLst>
      <p:ext uri="{BB962C8B-B14F-4D97-AF65-F5344CB8AC3E}">
        <p14:creationId xmlns:p14="http://schemas.microsoft.com/office/powerpoint/2010/main" val="333822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3</a:t>
            </a:fld>
            <a:endParaRPr lang="en-US"/>
          </a:p>
        </p:txBody>
      </p:sp>
    </p:spTree>
    <p:extLst>
      <p:ext uri="{BB962C8B-B14F-4D97-AF65-F5344CB8AC3E}">
        <p14:creationId xmlns:p14="http://schemas.microsoft.com/office/powerpoint/2010/main" val="149252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4</a:t>
            </a:fld>
            <a:endParaRPr lang="en-US"/>
          </a:p>
        </p:txBody>
      </p:sp>
    </p:spTree>
    <p:extLst>
      <p:ext uri="{BB962C8B-B14F-4D97-AF65-F5344CB8AC3E}">
        <p14:creationId xmlns:p14="http://schemas.microsoft.com/office/powerpoint/2010/main" val="172737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 Suppl Bioethical Issues; sponsored by Office of Science Policy, NIH Office of the Director.  </a:t>
            </a:r>
          </a:p>
          <a:p>
            <a:endParaRPr lang="en-US" dirty="0"/>
          </a:p>
          <a:p>
            <a:r>
              <a:rPr lang="en-US" dirty="0"/>
              <a:t>ELSI R21 – accomplished in 2 years. (pilot or feasibility study in preparation for larger study) Data stewardship and sharing, clinical and personal utility of genomic health info; economics of genomic medicine, etc.</a:t>
            </a:r>
          </a:p>
          <a:p>
            <a:endParaRPr lang="en-US" dirty="0"/>
          </a:p>
          <a:p>
            <a:r>
              <a:rPr lang="en-US" dirty="0"/>
              <a:t>Biorepository: maximizing value of the biorepository</a:t>
            </a:r>
          </a:p>
          <a:p>
            <a:endParaRPr lang="en-US" dirty="0"/>
          </a:p>
          <a:p>
            <a:r>
              <a:rPr lang="en-US" dirty="0"/>
              <a:t>Secondary analyses: stimulate use of existing human datasets for focused secondary analyses;</a:t>
            </a:r>
          </a:p>
          <a:p>
            <a:endParaRPr lang="en-US" dirty="0"/>
          </a:p>
          <a:p>
            <a:r>
              <a:rPr lang="en-US" dirty="0" err="1"/>
              <a:t>DECIPHeR</a:t>
            </a:r>
            <a:r>
              <a:rPr lang="en-US" dirty="0"/>
              <a:t> – test strategies for delivering proven-effective, evidence-based, community-level interventions for reducing or eliminating CV and/or pulmonary health disparities.   Cooperative agreement; also FOA to provide organizational infrastructure.</a:t>
            </a:r>
          </a:p>
        </p:txBody>
      </p:sp>
      <p:sp>
        <p:nvSpPr>
          <p:cNvPr id="4" name="Slide Number Placeholder 3"/>
          <p:cNvSpPr>
            <a:spLocks noGrp="1"/>
          </p:cNvSpPr>
          <p:nvPr>
            <p:ph type="sldNum" sz="quarter" idx="5"/>
          </p:nvPr>
        </p:nvSpPr>
        <p:spPr/>
        <p:txBody>
          <a:bodyPr/>
          <a:lstStyle/>
          <a:p>
            <a:fld id="{2DD1CF5A-B200-41AF-8714-A0E24FD3F0FD}" type="slidenum">
              <a:rPr lang="en-US" smtClean="0"/>
              <a:t>5</a:t>
            </a:fld>
            <a:endParaRPr lang="en-US"/>
          </a:p>
        </p:txBody>
      </p:sp>
    </p:spTree>
    <p:extLst>
      <p:ext uri="{BB962C8B-B14F-4D97-AF65-F5344CB8AC3E}">
        <p14:creationId xmlns:p14="http://schemas.microsoft.com/office/powerpoint/2010/main" val="244861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D829D-6F50-6945-B415-7FF26FA4187F}" type="slidenum">
              <a:rPr lang="en-US" smtClean="0"/>
              <a:pPr/>
              <a:t>6</a:t>
            </a:fld>
            <a:endParaRPr lang="en-US"/>
          </a:p>
        </p:txBody>
      </p:sp>
    </p:spTree>
    <p:extLst>
      <p:ext uri="{BB962C8B-B14F-4D97-AF65-F5344CB8AC3E}">
        <p14:creationId xmlns:p14="http://schemas.microsoft.com/office/powerpoint/2010/main" val="38368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TOPMed</a:t>
            </a:r>
            <a:r>
              <a:rPr lang="en-US" dirty="0"/>
              <a:t> 2.0:  May 8-9, 2019 in Bethesda; feed available via the web. </a:t>
            </a:r>
          </a:p>
          <a:p>
            <a:r>
              <a:rPr lang="en-US" dirty="0"/>
              <a:t>Goal: gather outside expert input on the future direction of the </a:t>
            </a:r>
            <a:r>
              <a:rPr lang="en-US" dirty="0" err="1"/>
              <a:t>TOPMed</a:t>
            </a:r>
            <a:r>
              <a:rPr lang="en-US" dirty="0"/>
              <a:t> Program.  </a:t>
            </a:r>
          </a:p>
          <a:p>
            <a:endParaRPr lang="en-US" dirty="0"/>
          </a:p>
          <a:p>
            <a:r>
              <a:rPr lang="en-US" dirty="0" err="1"/>
              <a:t>TOPMed</a:t>
            </a:r>
            <a:r>
              <a:rPr lang="en-US" dirty="0"/>
              <a:t> will shortly generate ~150k WGS from multiple cohorts across a range of phenotypes.  Also will have epigenomic, RNA seq and metabolomic data on a significant subset of these samples.  Workshop will help brainstorm, provide insight and guidance on current opportunities and potential future directions for the </a:t>
            </a:r>
            <a:r>
              <a:rPr lang="en-US" dirty="0" err="1"/>
              <a:t>TOPMed</a:t>
            </a:r>
            <a:r>
              <a:rPr lang="en-US" dirty="0"/>
              <a:t> Program including data types, systems biology, machine learning analysis tools, and other considerations.</a:t>
            </a:r>
          </a:p>
        </p:txBody>
      </p:sp>
      <p:sp>
        <p:nvSpPr>
          <p:cNvPr id="4" name="Slide Number Placeholder 3"/>
          <p:cNvSpPr>
            <a:spLocks noGrp="1"/>
          </p:cNvSpPr>
          <p:nvPr>
            <p:ph type="sldNum" sz="quarter" idx="5"/>
          </p:nvPr>
        </p:nvSpPr>
        <p:spPr/>
        <p:txBody>
          <a:bodyPr/>
          <a:lstStyle/>
          <a:p>
            <a:fld id="{476D829D-6F50-6945-B415-7FF26FA4187F}" type="slidenum">
              <a:rPr lang="en-US" smtClean="0"/>
              <a:pPr/>
              <a:t>7</a:t>
            </a:fld>
            <a:endParaRPr lang="en-US"/>
          </a:p>
        </p:txBody>
      </p:sp>
    </p:spTree>
    <p:extLst>
      <p:ext uri="{BB962C8B-B14F-4D97-AF65-F5344CB8AC3E}">
        <p14:creationId xmlns:p14="http://schemas.microsoft.com/office/powerpoint/2010/main" val="5606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1CF5A-B200-41AF-8714-A0E24FD3F0FD}" type="slidenum">
              <a:rPr lang="en-US" smtClean="0"/>
              <a:t>9</a:t>
            </a:fld>
            <a:endParaRPr lang="en-US"/>
          </a:p>
        </p:txBody>
      </p:sp>
    </p:spTree>
    <p:extLst>
      <p:ext uri="{BB962C8B-B14F-4D97-AF65-F5344CB8AC3E}">
        <p14:creationId xmlns:p14="http://schemas.microsoft.com/office/powerpoint/2010/main" val="349260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 </a:t>
            </a:r>
            <a:r>
              <a:rPr lang="en-US" dirty="0" err="1"/>
              <a:t>sq</a:t>
            </a:r>
            <a:r>
              <a:rPr lang="en-US" dirty="0"/>
              <a:t> feet freezer space; ~4 mil samples</a:t>
            </a:r>
          </a:p>
          <a:p>
            <a:pPr marL="171450" indent="-171450">
              <a:buFont typeface="Wingdings" panose="05000000000000000000" pitchFamily="2" charset="2"/>
              <a:buChar char="Ø"/>
            </a:pPr>
            <a:r>
              <a:rPr lang="en-US" dirty="0"/>
              <a:t>170 -80C or -145C freezers</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MESA samples:  44 freezers;  1.1 mil vials; 1,600 sq. feet. </a:t>
            </a:r>
          </a:p>
        </p:txBody>
      </p:sp>
      <p:sp>
        <p:nvSpPr>
          <p:cNvPr id="4" name="Slide Number Placeholder 3"/>
          <p:cNvSpPr>
            <a:spLocks noGrp="1"/>
          </p:cNvSpPr>
          <p:nvPr>
            <p:ph type="sldNum" sz="quarter" idx="5"/>
          </p:nvPr>
        </p:nvSpPr>
        <p:spPr/>
        <p:txBody>
          <a:bodyPr/>
          <a:lstStyle/>
          <a:p>
            <a:fld id="{2DD1CF5A-B200-41AF-8714-A0E24FD3F0FD}" type="slidenum">
              <a:rPr lang="en-US" smtClean="0"/>
              <a:t>13</a:t>
            </a:fld>
            <a:endParaRPr lang="en-US"/>
          </a:p>
        </p:txBody>
      </p:sp>
    </p:spTree>
    <p:extLst>
      <p:ext uri="{BB962C8B-B14F-4D97-AF65-F5344CB8AC3E}">
        <p14:creationId xmlns:p14="http://schemas.microsoft.com/office/powerpoint/2010/main" val="266365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15</a:t>
            </a:fld>
            <a:endParaRPr lang="en-US"/>
          </a:p>
        </p:txBody>
      </p:sp>
    </p:spTree>
    <p:extLst>
      <p:ext uri="{BB962C8B-B14F-4D97-AF65-F5344CB8AC3E}">
        <p14:creationId xmlns:p14="http://schemas.microsoft.com/office/powerpoint/2010/main" val="333408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gif"/><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16C3E-AE42-47F9-9AD4-33ADE51532B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237176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6C3E-AE42-47F9-9AD4-33ADE51532B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337710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6C3E-AE42-47F9-9AD4-33ADE51532B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411931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1165" y="0"/>
            <a:ext cx="12213167" cy="6858000"/>
          </a:xfrm>
          <a:prstGeom prst="rect">
            <a:avLst/>
          </a:prstGeom>
        </p:spPr>
      </p:pic>
      <p:sp>
        <p:nvSpPr>
          <p:cNvPr id="10" name="Rectangle 45"/>
          <p:cNvSpPr>
            <a:spLocks noChangeArrowheads="1"/>
          </p:cNvSpPr>
          <p:nvPr userDrawn="1"/>
        </p:nvSpPr>
        <p:spPr bwMode="auto">
          <a:xfrm>
            <a:off x="-9331" y="0"/>
            <a:ext cx="12213168" cy="152400"/>
          </a:xfrm>
          <a:prstGeom prst="rect">
            <a:avLst/>
          </a:prstGeom>
          <a:solidFill>
            <a:srgbClr val="CC0000"/>
          </a:solidFill>
          <a:ln w="9525">
            <a:noFill/>
            <a:miter lim="800000"/>
            <a:headEnd/>
            <a:tailEnd/>
          </a:ln>
          <a:effectLst/>
        </p:spPr>
        <p:txBody>
          <a:bodyPr wrap="none" anchor="ctr"/>
          <a:lstStyle/>
          <a:p>
            <a:pPr>
              <a:defRPr/>
            </a:pPr>
            <a:endParaRPr lang="en-US" sz="1800" dirty="0">
              <a:latin typeface="Arial"/>
            </a:endParaRPr>
          </a:p>
        </p:txBody>
      </p:sp>
      <p:sp>
        <p:nvSpPr>
          <p:cNvPr id="11" name="Rectangle 3"/>
          <p:cNvSpPr>
            <a:spLocks noGrp="1" noChangeArrowheads="1"/>
          </p:cNvSpPr>
          <p:nvPr>
            <p:ph type="subTitle" idx="1" hasCustomPrompt="1"/>
          </p:nvPr>
        </p:nvSpPr>
        <p:spPr>
          <a:xfrm>
            <a:off x="1525059" y="381000"/>
            <a:ext cx="9099551"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2204" y="6224522"/>
            <a:ext cx="2525504" cy="441614"/>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1" y="6006583"/>
            <a:ext cx="924388" cy="699537"/>
          </a:xfrm>
          <a:prstGeom prst="rect">
            <a:avLst/>
          </a:prstGeom>
        </p:spPr>
      </p:pic>
    </p:spTree>
    <p:extLst>
      <p:ext uri="{BB962C8B-B14F-4D97-AF65-F5344CB8AC3E}">
        <p14:creationId xmlns:p14="http://schemas.microsoft.com/office/powerpoint/2010/main" val="392851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1165" y="0"/>
            <a:ext cx="12213167" cy="6858000"/>
          </a:xfrm>
          <a:prstGeom prst="rect">
            <a:avLst/>
          </a:prstGeom>
        </p:spPr>
      </p:pic>
      <p:sp>
        <p:nvSpPr>
          <p:cNvPr id="10" name="Rectangle 45"/>
          <p:cNvSpPr>
            <a:spLocks noChangeArrowheads="1"/>
          </p:cNvSpPr>
          <p:nvPr userDrawn="1"/>
        </p:nvSpPr>
        <p:spPr bwMode="auto">
          <a:xfrm>
            <a:off x="-9331" y="0"/>
            <a:ext cx="12213168" cy="152400"/>
          </a:xfrm>
          <a:prstGeom prst="rect">
            <a:avLst/>
          </a:prstGeom>
          <a:solidFill>
            <a:srgbClr val="CC0000"/>
          </a:solidFill>
          <a:ln w="9525">
            <a:noFill/>
            <a:miter lim="800000"/>
            <a:headEnd/>
            <a:tailEnd/>
          </a:ln>
          <a:effectLst/>
        </p:spPr>
        <p:txBody>
          <a:bodyPr wrap="none" anchor="ctr"/>
          <a:lstStyle/>
          <a:p>
            <a:pPr defTabSz="457189">
              <a:defRPr/>
            </a:pPr>
            <a:endParaRPr lang="en-US" sz="1800" dirty="0">
              <a:solidFill>
                <a:prstClr val="black"/>
              </a:solidFill>
            </a:endParaRPr>
          </a:p>
        </p:txBody>
      </p:sp>
      <p:sp>
        <p:nvSpPr>
          <p:cNvPr id="11" name="Rectangle 3"/>
          <p:cNvSpPr>
            <a:spLocks noGrp="1" noChangeArrowheads="1"/>
          </p:cNvSpPr>
          <p:nvPr>
            <p:ph type="subTitle" idx="1" hasCustomPrompt="1"/>
          </p:nvPr>
        </p:nvSpPr>
        <p:spPr>
          <a:xfrm>
            <a:off x="1525059" y="381000"/>
            <a:ext cx="9099551"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52204" y="6224522"/>
            <a:ext cx="2525504" cy="441614"/>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931" y="6006583"/>
            <a:ext cx="924388" cy="699537"/>
          </a:xfrm>
          <a:prstGeom prst="rect">
            <a:avLst/>
          </a:prstGeom>
        </p:spPr>
      </p:pic>
    </p:spTree>
    <p:extLst>
      <p:ext uri="{BB962C8B-B14F-4D97-AF65-F5344CB8AC3E}">
        <p14:creationId xmlns:p14="http://schemas.microsoft.com/office/powerpoint/2010/main" val="145559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8"/>
          <p:cNvSpPr>
            <a:spLocks noGrp="1" noChangeArrowheads="1"/>
          </p:cNvSpPr>
          <p:nvPr>
            <p:ph type="sldNum" sz="quarter" idx="4"/>
          </p:nvPr>
        </p:nvSpPr>
        <p:spPr bwMode="auto">
          <a:xfrm>
            <a:off x="643467"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solidFill>
                  <a:prstClr val="black"/>
                </a:solidFill>
              </a:rPr>
              <a:pPr>
                <a:defRPr/>
              </a:pPr>
              <a:t>‹#›</a:t>
            </a:fld>
            <a:endParaRPr lang="en-US">
              <a:solidFill>
                <a:prstClr val="black"/>
              </a:solidFill>
            </a:endParaRPr>
          </a:p>
        </p:txBody>
      </p:sp>
      <p:sp>
        <p:nvSpPr>
          <p:cNvPr id="9" name="Rectangle 36"/>
          <p:cNvSpPr>
            <a:spLocks noGrp="1" noChangeArrowheads="1"/>
          </p:cNvSpPr>
          <p:nvPr>
            <p:ph type="title" hasCustomPrompt="1"/>
          </p:nvPr>
        </p:nvSpPr>
        <p:spPr bwMode="auto">
          <a:xfrm>
            <a:off x="562275" y="144466"/>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Tree>
    <p:extLst>
      <p:ext uri="{BB962C8B-B14F-4D97-AF65-F5344CB8AC3E}">
        <p14:creationId xmlns:p14="http://schemas.microsoft.com/office/powerpoint/2010/main" val="603366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solidFill>
                  <a:prstClr val="black"/>
                </a:solidFill>
              </a:rPr>
              <a:pPr>
                <a:defRPr/>
              </a:pPr>
              <a:t>‹#›</a:t>
            </a:fld>
            <a:endParaRPr lang="en-US">
              <a:solidFill>
                <a:prstClr val="black"/>
              </a:solidFill>
            </a:endParaRPr>
          </a:p>
        </p:txBody>
      </p:sp>
      <p:sp>
        <p:nvSpPr>
          <p:cNvPr id="4" name="Title 3"/>
          <p:cNvSpPr>
            <a:spLocks noGrp="1"/>
          </p:cNvSpPr>
          <p:nvPr>
            <p:ph type="title" hasCustomPrompt="1"/>
          </p:nvPr>
        </p:nvSpPr>
        <p:spPr>
          <a:xfrm>
            <a:off x="563033" y="144466"/>
            <a:ext cx="11059584" cy="846137"/>
          </a:xfrm>
        </p:spPr>
        <p:txBody>
          <a:bodyPr/>
          <a:lstStyle/>
          <a:p>
            <a:r>
              <a:rPr lang="en-US" dirty="0"/>
              <a:t>Click to add title</a:t>
            </a:r>
          </a:p>
        </p:txBody>
      </p:sp>
      <p:sp>
        <p:nvSpPr>
          <p:cNvPr id="6" name="Picture Placeholder 5"/>
          <p:cNvSpPr>
            <a:spLocks noGrp="1"/>
          </p:cNvSpPr>
          <p:nvPr>
            <p:ph type="pic" sz="quarter" idx="11"/>
          </p:nvPr>
        </p:nvSpPr>
        <p:spPr>
          <a:xfrm>
            <a:off x="643469" y="1357313"/>
            <a:ext cx="10979151"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643469" y="5854703"/>
            <a:ext cx="10979151"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extLst>
      <p:ext uri="{BB962C8B-B14F-4D97-AF65-F5344CB8AC3E}">
        <p14:creationId xmlns:p14="http://schemas.microsoft.com/office/powerpoint/2010/main" val="920378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6086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8495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1613" y="196347"/>
            <a:ext cx="10972800" cy="72573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3668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6707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6C3E-AE42-47F9-9AD4-33ADE51532B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20911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2235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25264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52643"/>
            <a:ext cx="6815667"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566177"/>
            <a:ext cx="4011084" cy="355998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61984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643467" y="6384925"/>
            <a:ext cx="778933" cy="374650"/>
          </a:xfrm>
        </p:spPr>
        <p:txBody>
          <a:bodyPr/>
          <a:lstStyle/>
          <a:p>
            <a:pPr>
              <a:defRPr/>
            </a:pPr>
            <a:fld id="{49C0EE74-1F2C-4D2D-91EC-B282DFC749DA}" type="slidenum">
              <a:rPr lang="en-US" smtClean="0">
                <a:solidFill>
                  <a:prstClr val="black"/>
                </a:solidFill>
              </a:rPr>
              <a:pPr>
                <a:defRPr/>
              </a:pPr>
              <a:t>‹#›</a:t>
            </a:fld>
            <a:endParaRPr lang="en-US">
              <a:solidFill>
                <a:prstClr val="black"/>
              </a:solidFill>
            </a:endParaRPr>
          </a:p>
        </p:txBody>
      </p:sp>
      <p:pic>
        <p:nvPicPr>
          <p:cNvPr id="10" name="Picture 9" descr="new bgd lrg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pic>
        <p:nvPicPr>
          <p:cNvPr id="12" name="Picture 15" descr="DHHS Logo"/>
          <p:cNvPicPr>
            <a:picLocks noChangeAspect="1" noChangeArrowheads="1"/>
          </p:cNvPicPr>
          <p:nvPr userDrawn="1"/>
        </p:nvPicPr>
        <p:blipFill>
          <a:blip r:embed="rId4"/>
          <a:srcRect/>
          <a:stretch>
            <a:fillRect/>
          </a:stretch>
        </p:blipFill>
        <p:spPr bwMode="auto">
          <a:xfrm>
            <a:off x="4225769" y="3958755"/>
            <a:ext cx="1117539" cy="838156"/>
          </a:xfrm>
          <a:prstGeom prst="rect">
            <a:avLst/>
          </a:prstGeom>
          <a:noFill/>
          <a:ln w="9525">
            <a:noFill/>
            <a:miter lim="800000"/>
            <a:headEnd/>
            <a:tailEnd/>
          </a:ln>
        </p:spPr>
      </p:pic>
      <p:sp>
        <p:nvSpPr>
          <p:cNvPr id="14" name="Rectangle 45"/>
          <p:cNvSpPr>
            <a:spLocks noChangeArrowheads="1"/>
          </p:cNvSpPr>
          <p:nvPr userDrawn="1"/>
        </p:nvSpPr>
        <p:spPr bwMode="auto">
          <a:xfrm>
            <a:off x="0" y="0"/>
            <a:ext cx="12192000" cy="152400"/>
          </a:xfrm>
          <a:prstGeom prst="rect">
            <a:avLst/>
          </a:prstGeom>
          <a:solidFill>
            <a:srgbClr val="CC0000"/>
          </a:solidFill>
          <a:ln w="9525">
            <a:noFill/>
            <a:miter lim="800000"/>
            <a:headEnd/>
            <a:tailEnd/>
          </a:ln>
          <a:effectLst/>
        </p:spPr>
        <p:txBody>
          <a:bodyPr wrap="none" anchor="ctr"/>
          <a:lstStyle/>
          <a:p>
            <a:pPr defTabSz="457189">
              <a:defRPr/>
            </a:pPr>
            <a:endParaRPr lang="en-US" sz="1800" dirty="0">
              <a:solidFill>
                <a:prstClr val="black"/>
              </a:solidFill>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59095" y="4098036"/>
            <a:ext cx="3200207" cy="559594"/>
          </a:xfrm>
          <a:prstGeom prst="rect">
            <a:avLst/>
          </a:prstGeom>
        </p:spPr>
      </p:pic>
    </p:spTree>
    <p:extLst>
      <p:ext uri="{BB962C8B-B14F-4D97-AF65-F5344CB8AC3E}">
        <p14:creationId xmlns:p14="http://schemas.microsoft.com/office/powerpoint/2010/main" val="379361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116C3E-AE42-47F9-9AD4-33ADE51532B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87409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16C3E-AE42-47F9-9AD4-33ADE51532B3}"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31849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16C3E-AE42-47F9-9AD4-33ADE51532B3}"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104824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16C3E-AE42-47F9-9AD4-33ADE51532B3}"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422635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16C3E-AE42-47F9-9AD4-33ADE51532B3}"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353408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16C3E-AE42-47F9-9AD4-33ADE51532B3}"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132332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16C3E-AE42-47F9-9AD4-33ADE51532B3}"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219104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microsoft.com/office/2007/relationships/hdphoto" Target="../media/hdphoto2.wdp"/><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16C3E-AE42-47F9-9AD4-33ADE51532B3}" type="datetimeFigureOut">
              <a:rPr lang="en-US" smtClean="0"/>
              <a:t>3/27/2019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F4EEE-40CC-4EA1-A3D4-4F60640FE55B}" type="slidenum">
              <a:rPr lang="en-US" smtClean="0"/>
              <a:t>‹#›</a:t>
            </a:fld>
            <a:endParaRPr lang="en-US"/>
          </a:p>
        </p:txBody>
      </p:sp>
    </p:spTree>
    <p:extLst>
      <p:ext uri="{BB962C8B-B14F-4D97-AF65-F5344CB8AC3E}">
        <p14:creationId xmlns:p14="http://schemas.microsoft.com/office/powerpoint/2010/main" val="1040386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4552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Rectangle 28"/>
          <p:cNvSpPr>
            <a:spLocks noGrp="1" noChangeArrowheads="1"/>
          </p:cNvSpPr>
          <p:nvPr>
            <p:ph type="sldNum" sz="quarter" idx="4"/>
          </p:nvPr>
        </p:nvSpPr>
        <p:spPr bwMode="auto">
          <a:xfrm>
            <a:off x="643467"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defTabSz="457189">
              <a:defRPr/>
            </a:pPr>
            <a:fld id="{49C0EE74-1F2C-4D2D-91EC-B282DFC749DA}" type="slidenum">
              <a:rPr lang="en-US" smtClean="0">
                <a:solidFill>
                  <a:prstClr val="black"/>
                </a:solidFill>
              </a:rPr>
              <a:pPr defTabSz="457189">
                <a:defRPr/>
              </a:pPr>
              <a:t>‹#›</a:t>
            </a:fld>
            <a:endParaRPr lang="en-US">
              <a:solidFill>
                <a:prstClr val="black"/>
              </a:solidFill>
            </a:endParaRPr>
          </a:p>
        </p:txBody>
      </p:sp>
      <p:pic>
        <p:nvPicPr>
          <p:cNvPr id="9" name="Picture 30"/>
          <p:cNvPicPr>
            <a:picLocks noChangeAspect="1" noChangeArrowheads="1"/>
          </p:cNvPicPr>
          <p:nvPr userDrawn="1"/>
        </p:nvPicPr>
        <p:blipFill>
          <a:blip r:embed="rId12">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bwMode="auto">
          <a:xfrm>
            <a:off x="0" y="101603"/>
            <a:ext cx="12192000" cy="981075"/>
          </a:xfrm>
          <a:prstGeom prst="rect">
            <a:avLst/>
          </a:prstGeom>
          <a:noFill/>
          <a:ln w="9525">
            <a:noFill/>
            <a:miter lim="800000"/>
            <a:headEnd/>
            <a:tailEnd/>
          </a:ln>
        </p:spPr>
      </p:pic>
      <p:sp>
        <p:nvSpPr>
          <p:cNvPr id="10" name="Rectangle 32"/>
          <p:cNvSpPr>
            <a:spLocks noChangeArrowheads="1"/>
          </p:cNvSpPr>
          <p:nvPr userDrawn="1"/>
        </p:nvSpPr>
        <p:spPr bwMode="auto">
          <a:xfrm>
            <a:off x="0" y="3"/>
            <a:ext cx="12192000" cy="104775"/>
          </a:xfrm>
          <a:prstGeom prst="rect">
            <a:avLst/>
          </a:prstGeom>
          <a:solidFill>
            <a:srgbClr val="CC0000"/>
          </a:solidFill>
          <a:ln w="9525">
            <a:noFill/>
            <a:miter lim="800000"/>
            <a:headEnd/>
            <a:tailEnd/>
          </a:ln>
          <a:effectLst/>
        </p:spPr>
        <p:txBody>
          <a:bodyPr wrap="none" anchor="ctr"/>
          <a:lstStyle/>
          <a:p>
            <a:pPr defTabSz="457189">
              <a:defRPr/>
            </a:pPr>
            <a:endParaRPr lang="en-US" sz="1800">
              <a:solidFill>
                <a:prstClr val="black"/>
              </a:solidFill>
              <a:ea typeface="ＭＳ Ｐゴシック" pitchFamily="48" charset="-128"/>
            </a:endParaRPr>
          </a:p>
        </p:txBody>
      </p:sp>
      <p:sp>
        <p:nvSpPr>
          <p:cNvPr id="11" name="Line 33"/>
          <p:cNvSpPr>
            <a:spLocks noChangeShapeType="1"/>
          </p:cNvSpPr>
          <p:nvPr userDrawn="1"/>
        </p:nvSpPr>
        <p:spPr bwMode="auto">
          <a:xfrm flipH="1">
            <a:off x="711200" y="6311900"/>
            <a:ext cx="8348133"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defTabSz="457189">
              <a:defRPr/>
            </a:pPr>
            <a:endParaRPr lang="en-US" sz="1800">
              <a:solidFill>
                <a:prstClr val="black"/>
              </a:solidFill>
            </a:endParaRPr>
          </a:p>
        </p:txBody>
      </p:sp>
      <p:sp>
        <p:nvSpPr>
          <p:cNvPr id="18" name="Rectangle 36"/>
          <p:cNvSpPr>
            <a:spLocks noGrp="1" noChangeArrowheads="1"/>
          </p:cNvSpPr>
          <p:nvPr>
            <p:ph type="title"/>
          </p:nvPr>
        </p:nvSpPr>
        <p:spPr bwMode="auto">
          <a:xfrm>
            <a:off x="562275" y="144466"/>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08969" y="6093522"/>
            <a:ext cx="2497720" cy="436756"/>
          </a:xfrm>
          <a:prstGeom prst="rect">
            <a:avLst/>
          </a:prstGeom>
        </p:spPr>
      </p:pic>
    </p:spTree>
    <p:extLst>
      <p:ext uri="{BB962C8B-B14F-4D97-AF65-F5344CB8AC3E}">
        <p14:creationId xmlns:p14="http://schemas.microsoft.com/office/powerpoint/2010/main" val="3363178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p:txStyles>
    <p:titleStyle>
      <a:lvl1pPr algn="l" defTabSz="457189" rtl="0" eaLnBrk="1" latinLnBrk="0" hangingPunct="1">
        <a:spcBef>
          <a:spcPct val="0"/>
        </a:spcBef>
        <a:buNone/>
        <a:defRPr sz="3200" b="0" i="0" kern="1200">
          <a:solidFill>
            <a:schemeClr val="bg1"/>
          </a:solidFill>
          <a:latin typeface="Arial"/>
          <a:ea typeface="+mj-ea"/>
          <a:cs typeface="Arial"/>
        </a:defRPr>
      </a:lvl1pPr>
    </p:titleStyle>
    <p:bodyStyle>
      <a:lvl1pPr marL="341305" indent="-341305" algn="l" defTabSz="457189"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32" indent="-285744" algn="l" defTabSz="457189"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2971" indent="-228594" algn="l" defTabSz="457189" rtl="0" eaLnBrk="1" latinLnBrk="0" hangingPunct="1">
        <a:spcBef>
          <a:spcPct val="20000"/>
        </a:spcBef>
        <a:buFont typeface="Lucida Grande"/>
        <a:buChar char="-"/>
        <a:defRPr sz="2400" b="0" i="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b="0" i="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b="0" i="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nhlbiepi.wordpress.com/category/epi-forum/"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nhlbi.nih.gov/research/funding/general/current-operating-guideline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hyperlink" Target="https://grants.nih.gov/grants/guide/rfa-files/RFA-HL-20-003.html" TargetMode="External"/><Relationship Id="rId3" Type="http://schemas.openxmlformats.org/officeDocument/2006/relationships/hyperlink" Target="https://grants.nih.gov/grants/guide/pa-files/PA-19-217.html" TargetMode="External"/><Relationship Id="rId7" Type="http://schemas.openxmlformats.org/officeDocument/2006/relationships/hyperlink" Target="https://grants.nih.gov/grants/guide/pa-files/PAR-17-004.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grants.nih.gov/grants/guide/rfa-files/RFA-HL-17-022.html" TargetMode="External"/><Relationship Id="rId5" Type="http://schemas.openxmlformats.org/officeDocument/2006/relationships/hyperlink" Target="https://grants.nih.gov/grants/guide/pa-files/PA-17-446.html" TargetMode="External"/><Relationship Id="rId4" Type="http://schemas.openxmlformats.org/officeDocument/2006/relationships/hyperlink" Target="https://grants.nih.gov/grants/guide/pa-files/PA-17-444.html" TargetMode="External"/><Relationship Id="rId9" Type="http://schemas.openxmlformats.org/officeDocument/2006/relationships/hyperlink" Target="https://grants.nih.gov/grants/guide/rfa-files/RFA-HL-20-004.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nhlbi.nih.gov/event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685843" y="381000"/>
            <a:ext cx="6824663" cy="1822451"/>
          </a:xfrm>
        </p:spPr>
        <p:txBody>
          <a:bodyPr/>
          <a:lstStyle/>
          <a:p>
            <a:r>
              <a:rPr lang="en-US" dirty="0"/>
              <a:t>MESA Project Office Report</a:t>
            </a:r>
          </a:p>
          <a:p>
            <a:r>
              <a:rPr lang="en-US" dirty="0"/>
              <a:t>MESA Steering Committee Meeting</a:t>
            </a:r>
          </a:p>
          <a:p>
            <a:r>
              <a:rPr lang="en-US" dirty="0"/>
              <a:t>March 27, 2019</a:t>
            </a:r>
          </a:p>
        </p:txBody>
      </p:sp>
      <p:sp>
        <p:nvSpPr>
          <p:cNvPr id="6" name="Text Box 3"/>
          <p:cNvSpPr txBox="1">
            <a:spLocks noChangeArrowheads="1"/>
          </p:cNvSpPr>
          <p:nvPr/>
        </p:nvSpPr>
        <p:spPr bwMode="auto">
          <a:xfrm>
            <a:off x="1122405" y="2851465"/>
            <a:ext cx="9947189" cy="34163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C0143C"/>
                </a:solidFill>
                <a:latin typeface="Arial" panose="020B0604020202020204" pitchFamily="34" charset="0"/>
                <a:cs typeface="Arial" panose="020B0604020202020204" pitchFamily="34" charset="0"/>
              </a:rPr>
              <a:t>Lorraine Silsbee, M.H.S.</a:t>
            </a:r>
          </a:p>
          <a:p>
            <a:pPr algn="ctr"/>
            <a:r>
              <a:rPr lang="en-US" sz="2000" dirty="0">
                <a:latin typeface="Arial" panose="020B0604020202020204" pitchFamily="34" charset="0"/>
                <a:cs typeface="Arial" panose="020B0604020202020204" pitchFamily="34" charset="0"/>
              </a:rPr>
              <a:t>MESA Project Officer</a:t>
            </a:r>
          </a:p>
          <a:p>
            <a:pPr algn="ctr"/>
            <a:endParaRPr lang="en-US" sz="2000" dirty="0">
              <a:latin typeface="Arial" panose="020B0604020202020204" pitchFamily="34" charset="0"/>
              <a:cs typeface="Arial" panose="020B0604020202020204" pitchFamily="34" charset="0"/>
            </a:endParaRPr>
          </a:p>
          <a:p>
            <a:pPr algn="ctr"/>
            <a:r>
              <a:rPr lang="en-US" sz="2800" dirty="0">
                <a:solidFill>
                  <a:srgbClr val="C00000"/>
                </a:solidFill>
                <a:latin typeface="Arial" panose="020B0604020202020204" pitchFamily="34" charset="0"/>
                <a:cs typeface="Arial" panose="020B0604020202020204" pitchFamily="34" charset="0"/>
              </a:rPr>
              <a:t>Pothur Srinivas, Ph.D.</a:t>
            </a:r>
          </a:p>
          <a:p>
            <a:pPr algn="ctr"/>
            <a:r>
              <a:rPr lang="en-US" sz="2000" dirty="0">
                <a:latin typeface="Arial" panose="020B0604020202020204" pitchFamily="34" charset="0"/>
                <a:cs typeface="Arial" panose="020B0604020202020204" pitchFamily="34" charset="0"/>
              </a:rPr>
              <a:t>MESA Project Scientist</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Epidemiology Branch</a:t>
            </a:r>
          </a:p>
          <a:p>
            <a:pPr algn="ctr"/>
            <a:r>
              <a:rPr lang="en-US" sz="2000" dirty="0">
                <a:latin typeface="Arial" panose="020B0604020202020204" pitchFamily="34" charset="0"/>
                <a:cs typeface="Arial" panose="020B0604020202020204" pitchFamily="34" charset="0"/>
              </a:rPr>
              <a:t>Division of Cardiovascular Sciences</a:t>
            </a:r>
          </a:p>
          <a:p>
            <a:pPr algn="ctr"/>
            <a:r>
              <a:rPr lang="en-US" sz="2000" dirty="0">
                <a:latin typeface="Arial" panose="020B0604020202020204" pitchFamily="34" charset="0"/>
                <a:cs typeface="Arial" panose="020B0604020202020204" pitchFamily="34" charset="0"/>
              </a:rPr>
              <a:t>National Heart, Lung, and Blood Institute</a:t>
            </a: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31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AD2EB-158A-40AF-9D59-390E2DE6698C}"/>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CD6F7A10-E531-48C7-957D-9B888EEF16A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0CC5CE7-2D5A-4168-B626-CEDA26433FC2}"/>
              </a:ext>
            </a:extLst>
          </p:cNvPr>
          <p:cNvPicPr>
            <a:picLocks noChangeAspect="1"/>
          </p:cNvPicPr>
          <p:nvPr/>
        </p:nvPicPr>
        <p:blipFill>
          <a:blip r:embed="rId2"/>
          <a:stretch>
            <a:fillRect/>
          </a:stretch>
        </p:blipFill>
        <p:spPr>
          <a:xfrm>
            <a:off x="-75156" y="0"/>
            <a:ext cx="12267156" cy="6682031"/>
          </a:xfrm>
          <a:prstGeom prst="rect">
            <a:avLst/>
          </a:prstGeom>
        </p:spPr>
      </p:pic>
      <p:sp>
        <p:nvSpPr>
          <p:cNvPr id="2" name="TextBox 1">
            <a:extLst>
              <a:ext uri="{FF2B5EF4-FFF2-40B4-BE49-F238E27FC236}">
                <a16:creationId xmlns:a16="http://schemas.microsoft.com/office/drawing/2014/main" id="{20534980-86DA-43A8-A8A4-0B634456F392}"/>
              </a:ext>
            </a:extLst>
          </p:cNvPr>
          <p:cNvSpPr txBox="1"/>
          <p:nvPr/>
        </p:nvSpPr>
        <p:spPr>
          <a:xfrm>
            <a:off x="3080085" y="950403"/>
            <a:ext cx="5342021" cy="369332"/>
          </a:xfrm>
          <a:prstGeom prst="rect">
            <a:avLst/>
          </a:prstGeom>
          <a:noFill/>
        </p:spPr>
        <p:txBody>
          <a:bodyPr wrap="square" rtlCol="0">
            <a:spAutoFit/>
          </a:bodyPr>
          <a:lstStyle/>
          <a:p>
            <a:r>
              <a:rPr lang="en-US" dirty="0">
                <a:hlinkClick r:id="rId3"/>
              </a:rPr>
              <a:t>https://nhlbiepi.wordpress.com/category/epi-forum/</a:t>
            </a:r>
            <a:endParaRPr lang="en-US" dirty="0"/>
          </a:p>
        </p:txBody>
      </p:sp>
    </p:spTree>
    <p:extLst>
      <p:ext uri="{BB962C8B-B14F-4D97-AF65-F5344CB8AC3E}">
        <p14:creationId xmlns:p14="http://schemas.microsoft.com/office/powerpoint/2010/main" val="2637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E5565-4566-4119-92EA-770482E4B1C4}"/>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6ABCFE5-3013-4C63-A580-FEA343F303DD}"/>
              </a:ext>
            </a:extLst>
          </p:cNvPr>
          <p:cNvSpPr>
            <a:spLocks noGrp="1"/>
          </p:cNvSpPr>
          <p:nvPr>
            <p:ph type="title"/>
          </p:nvPr>
        </p:nvSpPr>
        <p:spPr>
          <a:xfrm>
            <a:off x="689830" y="98646"/>
            <a:ext cx="11059583" cy="846137"/>
          </a:xfrm>
        </p:spPr>
        <p:txBody>
          <a:bodyPr/>
          <a:lstStyle/>
          <a:p>
            <a:r>
              <a:rPr lang="en-US" dirty="0"/>
              <a:t>MESA Exam 7 Ancillary Studies Timetable</a:t>
            </a:r>
          </a:p>
        </p:txBody>
      </p:sp>
      <p:pic>
        <p:nvPicPr>
          <p:cNvPr id="4" name="Picture 3">
            <a:extLst>
              <a:ext uri="{FF2B5EF4-FFF2-40B4-BE49-F238E27FC236}">
                <a16:creationId xmlns:a16="http://schemas.microsoft.com/office/drawing/2014/main" id="{A086772C-37C9-4749-ACBB-F8FD70FD700D}"/>
              </a:ext>
            </a:extLst>
          </p:cNvPr>
          <p:cNvPicPr>
            <a:picLocks noChangeAspect="1"/>
          </p:cNvPicPr>
          <p:nvPr/>
        </p:nvPicPr>
        <p:blipFill>
          <a:blip r:embed="rId2"/>
          <a:stretch>
            <a:fillRect/>
          </a:stretch>
        </p:blipFill>
        <p:spPr>
          <a:xfrm>
            <a:off x="247381" y="1290181"/>
            <a:ext cx="11335019" cy="4681303"/>
          </a:xfrm>
          <a:prstGeom prst="rect">
            <a:avLst/>
          </a:prstGeom>
        </p:spPr>
      </p:pic>
    </p:spTree>
    <p:extLst>
      <p:ext uri="{BB962C8B-B14F-4D97-AF65-F5344CB8AC3E}">
        <p14:creationId xmlns:p14="http://schemas.microsoft.com/office/powerpoint/2010/main" val="51954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3611450-3B87-493F-A72D-7DD4237861F7}"/>
              </a:ext>
            </a:extLst>
          </p:cNvPr>
          <p:cNvSpPr>
            <a:spLocks noGrp="1"/>
          </p:cNvSpPr>
          <p:nvPr>
            <p:ph type="title"/>
          </p:nvPr>
        </p:nvSpPr>
        <p:spPr>
          <a:xfrm>
            <a:off x="689830" y="98646"/>
            <a:ext cx="11059583" cy="846137"/>
          </a:xfrm>
        </p:spPr>
        <p:txBody>
          <a:bodyPr/>
          <a:lstStyle/>
          <a:p>
            <a:r>
              <a:rPr lang="en-US" dirty="0"/>
              <a:t>MESA Exam 7 Ancillary Studies Timetable</a:t>
            </a:r>
          </a:p>
        </p:txBody>
      </p:sp>
      <p:graphicFrame>
        <p:nvGraphicFramePr>
          <p:cNvPr id="5" name="Table 4">
            <a:extLst>
              <a:ext uri="{FF2B5EF4-FFF2-40B4-BE49-F238E27FC236}">
                <a16:creationId xmlns:a16="http://schemas.microsoft.com/office/drawing/2014/main" id="{6338F693-3DC3-4A12-84C6-146DC66B9B47}"/>
              </a:ext>
            </a:extLst>
          </p:cNvPr>
          <p:cNvGraphicFramePr>
            <a:graphicFrameLocks noGrp="1"/>
          </p:cNvGraphicFramePr>
          <p:nvPr>
            <p:extLst>
              <p:ext uri="{D42A27DB-BD31-4B8C-83A1-F6EECF244321}">
                <p14:modId xmlns:p14="http://schemas.microsoft.com/office/powerpoint/2010/main" val="4001040378"/>
              </p:ext>
            </p:extLst>
          </p:nvPr>
        </p:nvGraphicFramePr>
        <p:xfrm>
          <a:off x="562274" y="1469072"/>
          <a:ext cx="10604494" cy="4449126"/>
        </p:xfrm>
        <a:graphic>
          <a:graphicData uri="http://schemas.openxmlformats.org/drawingml/2006/table">
            <a:tbl>
              <a:tblPr/>
              <a:tblGrid>
                <a:gridCol w="340594">
                  <a:extLst>
                    <a:ext uri="{9D8B030D-6E8A-4147-A177-3AD203B41FA5}">
                      <a16:colId xmlns:a16="http://schemas.microsoft.com/office/drawing/2014/main" val="2512947396"/>
                    </a:ext>
                  </a:extLst>
                </a:gridCol>
                <a:gridCol w="340594">
                  <a:extLst>
                    <a:ext uri="{9D8B030D-6E8A-4147-A177-3AD203B41FA5}">
                      <a16:colId xmlns:a16="http://schemas.microsoft.com/office/drawing/2014/main" val="1762234595"/>
                    </a:ext>
                  </a:extLst>
                </a:gridCol>
                <a:gridCol w="329950">
                  <a:extLst>
                    <a:ext uri="{9D8B030D-6E8A-4147-A177-3AD203B41FA5}">
                      <a16:colId xmlns:a16="http://schemas.microsoft.com/office/drawing/2014/main" val="377588999"/>
                    </a:ext>
                  </a:extLst>
                </a:gridCol>
                <a:gridCol w="340594">
                  <a:extLst>
                    <a:ext uri="{9D8B030D-6E8A-4147-A177-3AD203B41FA5}">
                      <a16:colId xmlns:a16="http://schemas.microsoft.com/office/drawing/2014/main" val="2496350164"/>
                    </a:ext>
                  </a:extLst>
                </a:gridCol>
                <a:gridCol w="99340">
                  <a:extLst>
                    <a:ext uri="{9D8B030D-6E8A-4147-A177-3AD203B41FA5}">
                      <a16:colId xmlns:a16="http://schemas.microsoft.com/office/drawing/2014/main" val="2147408020"/>
                    </a:ext>
                  </a:extLst>
                </a:gridCol>
                <a:gridCol w="276731">
                  <a:extLst>
                    <a:ext uri="{9D8B030D-6E8A-4147-A177-3AD203B41FA5}">
                      <a16:colId xmlns:a16="http://schemas.microsoft.com/office/drawing/2014/main" val="1244085640"/>
                    </a:ext>
                  </a:extLst>
                </a:gridCol>
                <a:gridCol w="276731">
                  <a:extLst>
                    <a:ext uri="{9D8B030D-6E8A-4147-A177-3AD203B41FA5}">
                      <a16:colId xmlns:a16="http://schemas.microsoft.com/office/drawing/2014/main" val="4231237045"/>
                    </a:ext>
                  </a:extLst>
                </a:gridCol>
                <a:gridCol w="283827">
                  <a:extLst>
                    <a:ext uri="{9D8B030D-6E8A-4147-A177-3AD203B41FA5}">
                      <a16:colId xmlns:a16="http://schemas.microsoft.com/office/drawing/2014/main" val="1552702842"/>
                    </a:ext>
                  </a:extLst>
                </a:gridCol>
                <a:gridCol w="283827">
                  <a:extLst>
                    <a:ext uri="{9D8B030D-6E8A-4147-A177-3AD203B41FA5}">
                      <a16:colId xmlns:a16="http://schemas.microsoft.com/office/drawing/2014/main" val="119212814"/>
                    </a:ext>
                  </a:extLst>
                </a:gridCol>
                <a:gridCol w="283827">
                  <a:extLst>
                    <a:ext uri="{9D8B030D-6E8A-4147-A177-3AD203B41FA5}">
                      <a16:colId xmlns:a16="http://schemas.microsoft.com/office/drawing/2014/main" val="1314817015"/>
                    </a:ext>
                  </a:extLst>
                </a:gridCol>
                <a:gridCol w="283827">
                  <a:extLst>
                    <a:ext uri="{9D8B030D-6E8A-4147-A177-3AD203B41FA5}">
                      <a16:colId xmlns:a16="http://schemas.microsoft.com/office/drawing/2014/main" val="45532168"/>
                    </a:ext>
                  </a:extLst>
                </a:gridCol>
                <a:gridCol w="283827">
                  <a:extLst>
                    <a:ext uri="{9D8B030D-6E8A-4147-A177-3AD203B41FA5}">
                      <a16:colId xmlns:a16="http://schemas.microsoft.com/office/drawing/2014/main" val="719262587"/>
                    </a:ext>
                  </a:extLst>
                </a:gridCol>
                <a:gridCol w="283827">
                  <a:extLst>
                    <a:ext uri="{9D8B030D-6E8A-4147-A177-3AD203B41FA5}">
                      <a16:colId xmlns:a16="http://schemas.microsoft.com/office/drawing/2014/main" val="534738746"/>
                    </a:ext>
                  </a:extLst>
                </a:gridCol>
                <a:gridCol w="283827">
                  <a:extLst>
                    <a:ext uri="{9D8B030D-6E8A-4147-A177-3AD203B41FA5}">
                      <a16:colId xmlns:a16="http://schemas.microsoft.com/office/drawing/2014/main" val="2033594339"/>
                    </a:ext>
                  </a:extLst>
                </a:gridCol>
                <a:gridCol w="276731">
                  <a:extLst>
                    <a:ext uri="{9D8B030D-6E8A-4147-A177-3AD203B41FA5}">
                      <a16:colId xmlns:a16="http://schemas.microsoft.com/office/drawing/2014/main" val="1242474053"/>
                    </a:ext>
                  </a:extLst>
                </a:gridCol>
                <a:gridCol w="276731">
                  <a:extLst>
                    <a:ext uri="{9D8B030D-6E8A-4147-A177-3AD203B41FA5}">
                      <a16:colId xmlns:a16="http://schemas.microsoft.com/office/drawing/2014/main" val="911279947"/>
                    </a:ext>
                  </a:extLst>
                </a:gridCol>
                <a:gridCol w="283827">
                  <a:extLst>
                    <a:ext uri="{9D8B030D-6E8A-4147-A177-3AD203B41FA5}">
                      <a16:colId xmlns:a16="http://schemas.microsoft.com/office/drawing/2014/main" val="267695527"/>
                    </a:ext>
                  </a:extLst>
                </a:gridCol>
                <a:gridCol w="283827">
                  <a:extLst>
                    <a:ext uri="{9D8B030D-6E8A-4147-A177-3AD203B41FA5}">
                      <a16:colId xmlns:a16="http://schemas.microsoft.com/office/drawing/2014/main" val="2617010270"/>
                    </a:ext>
                  </a:extLst>
                </a:gridCol>
                <a:gridCol w="283827">
                  <a:extLst>
                    <a:ext uri="{9D8B030D-6E8A-4147-A177-3AD203B41FA5}">
                      <a16:colId xmlns:a16="http://schemas.microsoft.com/office/drawing/2014/main" val="1335649641"/>
                    </a:ext>
                  </a:extLst>
                </a:gridCol>
                <a:gridCol w="283827">
                  <a:extLst>
                    <a:ext uri="{9D8B030D-6E8A-4147-A177-3AD203B41FA5}">
                      <a16:colId xmlns:a16="http://schemas.microsoft.com/office/drawing/2014/main" val="2282854158"/>
                    </a:ext>
                  </a:extLst>
                </a:gridCol>
                <a:gridCol w="283827">
                  <a:extLst>
                    <a:ext uri="{9D8B030D-6E8A-4147-A177-3AD203B41FA5}">
                      <a16:colId xmlns:a16="http://schemas.microsoft.com/office/drawing/2014/main" val="3818293160"/>
                    </a:ext>
                  </a:extLst>
                </a:gridCol>
                <a:gridCol w="283827">
                  <a:extLst>
                    <a:ext uri="{9D8B030D-6E8A-4147-A177-3AD203B41FA5}">
                      <a16:colId xmlns:a16="http://schemas.microsoft.com/office/drawing/2014/main" val="3022554481"/>
                    </a:ext>
                  </a:extLst>
                </a:gridCol>
                <a:gridCol w="283827">
                  <a:extLst>
                    <a:ext uri="{9D8B030D-6E8A-4147-A177-3AD203B41FA5}">
                      <a16:colId xmlns:a16="http://schemas.microsoft.com/office/drawing/2014/main" val="3135862953"/>
                    </a:ext>
                  </a:extLst>
                </a:gridCol>
                <a:gridCol w="283827">
                  <a:extLst>
                    <a:ext uri="{9D8B030D-6E8A-4147-A177-3AD203B41FA5}">
                      <a16:colId xmlns:a16="http://schemas.microsoft.com/office/drawing/2014/main" val="972900587"/>
                    </a:ext>
                  </a:extLst>
                </a:gridCol>
                <a:gridCol w="283827">
                  <a:extLst>
                    <a:ext uri="{9D8B030D-6E8A-4147-A177-3AD203B41FA5}">
                      <a16:colId xmlns:a16="http://schemas.microsoft.com/office/drawing/2014/main" val="1866125760"/>
                    </a:ext>
                  </a:extLst>
                </a:gridCol>
                <a:gridCol w="283827">
                  <a:extLst>
                    <a:ext uri="{9D8B030D-6E8A-4147-A177-3AD203B41FA5}">
                      <a16:colId xmlns:a16="http://schemas.microsoft.com/office/drawing/2014/main" val="1908379379"/>
                    </a:ext>
                  </a:extLst>
                </a:gridCol>
                <a:gridCol w="276731">
                  <a:extLst>
                    <a:ext uri="{9D8B030D-6E8A-4147-A177-3AD203B41FA5}">
                      <a16:colId xmlns:a16="http://schemas.microsoft.com/office/drawing/2014/main" val="3149315074"/>
                    </a:ext>
                  </a:extLst>
                </a:gridCol>
                <a:gridCol w="276731">
                  <a:extLst>
                    <a:ext uri="{9D8B030D-6E8A-4147-A177-3AD203B41FA5}">
                      <a16:colId xmlns:a16="http://schemas.microsoft.com/office/drawing/2014/main" val="3848778106"/>
                    </a:ext>
                  </a:extLst>
                </a:gridCol>
                <a:gridCol w="283827">
                  <a:extLst>
                    <a:ext uri="{9D8B030D-6E8A-4147-A177-3AD203B41FA5}">
                      <a16:colId xmlns:a16="http://schemas.microsoft.com/office/drawing/2014/main" val="2048801455"/>
                    </a:ext>
                  </a:extLst>
                </a:gridCol>
                <a:gridCol w="283827">
                  <a:extLst>
                    <a:ext uri="{9D8B030D-6E8A-4147-A177-3AD203B41FA5}">
                      <a16:colId xmlns:a16="http://schemas.microsoft.com/office/drawing/2014/main" val="2668989903"/>
                    </a:ext>
                  </a:extLst>
                </a:gridCol>
                <a:gridCol w="283827">
                  <a:extLst>
                    <a:ext uri="{9D8B030D-6E8A-4147-A177-3AD203B41FA5}">
                      <a16:colId xmlns:a16="http://schemas.microsoft.com/office/drawing/2014/main" val="2528911482"/>
                    </a:ext>
                  </a:extLst>
                </a:gridCol>
                <a:gridCol w="283827">
                  <a:extLst>
                    <a:ext uri="{9D8B030D-6E8A-4147-A177-3AD203B41FA5}">
                      <a16:colId xmlns:a16="http://schemas.microsoft.com/office/drawing/2014/main" val="3659393918"/>
                    </a:ext>
                  </a:extLst>
                </a:gridCol>
                <a:gridCol w="283827">
                  <a:extLst>
                    <a:ext uri="{9D8B030D-6E8A-4147-A177-3AD203B41FA5}">
                      <a16:colId xmlns:a16="http://schemas.microsoft.com/office/drawing/2014/main" val="3484003016"/>
                    </a:ext>
                  </a:extLst>
                </a:gridCol>
                <a:gridCol w="283827">
                  <a:extLst>
                    <a:ext uri="{9D8B030D-6E8A-4147-A177-3AD203B41FA5}">
                      <a16:colId xmlns:a16="http://schemas.microsoft.com/office/drawing/2014/main" val="539886527"/>
                    </a:ext>
                  </a:extLst>
                </a:gridCol>
                <a:gridCol w="283827">
                  <a:extLst>
                    <a:ext uri="{9D8B030D-6E8A-4147-A177-3AD203B41FA5}">
                      <a16:colId xmlns:a16="http://schemas.microsoft.com/office/drawing/2014/main" val="1142148410"/>
                    </a:ext>
                  </a:extLst>
                </a:gridCol>
                <a:gridCol w="340594">
                  <a:extLst>
                    <a:ext uri="{9D8B030D-6E8A-4147-A177-3AD203B41FA5}">
                      <a16:colId xmlns:a16="http://schemas.microsoft.com/office/drawing/2014/main" val="3772618905"/>
                    </a:ext>
                  </a:extLst>
                </a:gridCol>
                <a:gridCol w="340594">
                  <a:extLst>
                    <a:ext uri="{9D8B030D-6E8A-4147-A177-3AD203B41FA5}">
                      <a16:colId xmlns:a16="http://schemas.microsoft.com/office/drawing/2014/main" val="3108221045"/>
                    </a:ext>
                  </a:extLst>
                </a:gridCol>
              </a:tblGrid>
              <a:tr h="268115">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400" b="1" i="0" u="none" strike="noStrike">
                          <a:solidFill>
                            <a:srgbClr val="000000"/>
                          </a:solidFill>
                          <a:effectLst/>
                          <a:latin typeface="Calibri" panose="020F0502020204030204" pitchFamily="34" charset="0"/>
                        </a:rPr>
                        <a:t>2019</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400" b="1" i="0" u="none" strike="noStrike">
                          <a:solidFill>
                            <a:srgbClr val="000000"/>
                          </a:solidFill>
                          <a:effectLst/>
                          <a:latin typeface="Calibri" panose="020F0502020204030204" pitchFamily="34" charset="0"/>
                        </a:rPr>
                        <a:t>2020</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400" b="1" i="0" u="none" strike="noStrike">
                          <a:solidFill>
                            <a:srgbClr val="000000"/>
                          </a:solidFill>
                          <a:effectLst/>
                          <a:latin typeface="Calibri" panose="020F0502020204030204" pitchFamily="34" charset="0"/>
                        </a:rPr>
                        <a:t>2021</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gridSpan="2">
                  <a:txBody>
                    <a:bodyPr/>
                    <a:lstStyle/>
                    <a:p>
                      <a:pPr algn="l" fontAlgn="b"/>
                      <a:r>
                        <a:rPr lang="en-US" sz="1400" b="1" i="0" u="none" strike="noStrike">
                          <a:solidFill>
                            <a:srgbClr val="000000"/>
                          </a:solidFill>
                          <a:effectLst/>
                          <a:latin typeface="Calibri" panose="020F0502020204030204" pitchFamily="34" charset="0"/>
                        </a:rPr>
                        <a:t>Exam</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79465223"/>
                  </a:ext>
                </a:extLst>
              </a:tr>
              <a:tr h="252980">
                <a:tc gridSpan="6">
                  <a:txBody>
                    <a:bodyPr/>
                    <a:lstStyle/>
                    <a:p>
                      <a:pPr algn="l" fontAlgn="b"/>
                      <a:r>
                        <a:rPr lang="en-US" sz="1400" b="0" i="0" u="none" strike="noStrike">
                          <a:solidFill>
                            <a:srgbClr val="000000"/>
                          </a:solidFill>
                          <a:effectLst/>
                          <a:latin typeface="Calibri" panose="020F0502020204030204" pitchFamily="34" charset="0"/>
                        </a:rPr>
                        <a:t>App Submission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85311844"/>
                  </a:ext>
                </a:extLst>
              </a:tr>
              <a:tr h="286855">
                <a:tc gridSpan="3">
                  <a:txBody>
                    <a:bodyPr/>
                    <a:lstStyle/>
                    <a:p>
                      <a:pPr algn="l" fontAlgn="t"/>
                      <a:r>
                        <a:rPr lang="en-US" sz="1400" b="0" i="0" u="none" strike="noStrike">
                          <a:solidFill>
                            <a:srgbClr val="000000"/>
                          </a:solidFill>
                          <a:effectLst/>
                          <a:latin typeface="Calibri" panose="020F0502020204030204" pitchFamily="34" charset="0"/>
                        </a:rPr>
                        <a:t>Deadline</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Apr</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Jun</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Aug</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Oct</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Dec</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Feb</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Apr</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Jun</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Aug</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Oct</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Dec</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Feb</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Apr</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Jun</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Aug</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Oct</a:t>
                      </a:r>
                    </a:p>
                  </a:txBody>
                  <a:tcPr marL="9525" marR="9525" marT="9525" marB="0" vert="vert27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vert="vert270" anchor="b">
                    <a:lnL>
                      <a:noFill/>
                    </a:lnL>
                    <a:lnR>
                      <a:noFill/>
                    </a:lnR>
                    <a:lnT>
                      <a:noFill/>
                    </a:lnT>
                    <a:lnB>
                      <a:noFill/>
                    </a:lnB>
                  </a:tcPr>
                </a:tc>
                <a:extLst>
                  <a:ext uri="{0D108BD9-81ED-4DB2-BD59-A6C34878D82A}">
                    <a16:rowId xmlns:a16="http://schemas.microsoft.com/office/drawing/2014/main" val="304583656"/>
                  </a:ext>
                </a:extLst>
              </a:tr>
              <a:tr h="183789">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20376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2539058628"/>
                  </a:ext>
                </a:extLst>
              </a:tr>
              <a:tr h="362532">
                <a:tc gridSpan="3">
                  <a:txBody>
                    <a:bodyPr/>
                    <a:lstStyle/>
                    <a:p>
                      <a:pPr algn="l" fontAlgn="b"/>
                      <a:r>
                        <a:rPr lang="en-US" sz="1400" b="1" i="0" u="none" strike="noStrike">
                          <a:solidFill>
                            <a:srgbClr val="000000"/>
                          </a:solidFill>
                          <a:effectLst/>
                          <a:latin typeface="Calibri" panose="020F0502020204030204" pitchFamily="34" charset="0"/>
                        </a:rPr>
                        <a:t>Jun. 2019</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A0</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extLst>
                  <a:ext uri="{0D108BD9-81ED-4DB2-BD59-A6C34878D82A}">
                    <a16:rowId xmlns:a16="http://schemas.microsoft.com/office/drawing/2014/main" val="1345714727"/>
                  </a:ext>
                </a:extLst>
              </a:tr>
              <a:tr h="362532">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A1</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extLst>
                  <a:ext uri="{0D108BD9-81ED-4DB2-BD59-A6C34878D82A}">
                    <a16:rowId xmlns:a16="http://schemas.microsoft.com/office/drawing/2014/main" val="3584488209"/>
                  </a:ext>
                </a:extLst>
              </a:tr>
              <a:tr h="362532">
                <a:tc gridSpan="3">
                  <a:txBody>
                    <a:bodyPr/>
                    <a:lstStyle/>
                    <a:p>
                      <a:pPr algn="l" fontAlgn="b"/>
                      <a:r>
                        <a:rPr lang="en-US" sz="1400" b="1" i="0" u="none" strike="noStrike">
                          <a:solidFill>
                            <a:srgbClr val="000000"/>
                          </a:solidFill>
                          <a:effectLst/>
                          <a:latin typeface="Calibri" panose="020F0502020204030204" pitchFamily="34" charset="0"/>
                        </a:rPr>
                        <a:t>Oct. 2019</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A0</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extLst>
                  <a:ext uri="{0D108BD9-81ED-4DB2-BD59-A6C34878D82A}">
                    <a16:rowId xmlns:a16="http://schemas.microsoft.com/office/drawing/2014/main" val="1062589837"/>
                  </a:ext>
                </a:extLst>
              </a:tr>
              <a:tr h="362532">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A1</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extLst>
                  <a:ext uri="{0D108BD9-81ED-4DB2-BD59-A6C34878D82A}">
                    <a16:rowId xmlns:a16="http://schemas.microsoft.com/office/drawing/2014/main" val="258237664"/>
                  </a:ext>
                </a:extLst>
              </a:tr>
              <a:tr h="362532">
                <a:tc gridSpan="3">
                  <a:txBody>
                    <a:bodyPr/>
                    <a:lstStyle/>
                    <a:p>
                      <a:pPr algn="l" fontAlgn="b"/>
                      <a:r>
                        <a:rPr lang="en-US" sz="1400" b="1" i="0" u="none" strike="noStrike">
                          <a:solidFill>
                            <a:srgbClr val="000000"/>
                          </a:solidFill>
                          <a:effectLst/>
                          <a:latin typeface="Calibri" panose="020F0502020204030204" pitchFamily="34" charset="0"/>
                        </a:rPr>
                        <a:t>Feb. 2020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A0</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extLst>
                  <a:ext uri="{0D108BD9-81ED-4DB2-BD59-A6C34878D82A}">
                    <a16:rowId xmlns:a16="http://schemas.microsoft.com/office/drawing/2014/main" val="2216276830"/>
                  </a:ext>
                </a:extLst>
              </a:tr>
              <a:tr h="362532">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extLst>
                  <a:ext uri="{0D108BD9-81ED-4DB2-BD59-A6C34878D82A}">
                    <a16:rowId xmlns:a16="http://schemas.microsoft.com/office/drawing/2014/main" val="945820239"/>
                  </a:ext>
                </a:extLst>
              </a:tr>
              <a:tr h="218384">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10491286"/>
                  </a:ext>
                </a:extLst>
              </a:tr>
              <a:tr h="28757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A0</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4">
                  <a:txBody>
                    <a:bodyPr/>
                    <a:lstStyle/>
                    <a:p>
                      <a:pPr algn="l" fontAlgn="b"/>
                      <a:r>
                        <a:rPr lang="en-US" sz="1400" b="0" i="0" u="none" strike="noStrike">
                          <a:solidFill>
                            <a:srgbClr val="000000"/>
                          </a:solidFill>
                          <a:effectLst/>
                          <a:latin typeface="Calibri" panose="020F0502020204030204" pitchFamily="34" charset="0"/>
                        </a:rPr>
                        <a:t> Grant prep</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rgbClr val="FFC000"/>
                    </a:solidFill>
                  </a:tcPr>
                </a:tc>
                <a:tc gridSpan="8">
                  <a:txBody>
                    <a:bodyPr/>
                    <a:lstStyle/>
                    <a:p>
                      <a:pPr algn="l" fontAlgn="b"/>
                      <a:r>
                        <a:rPr lang="en-US" sz="1400" b="0" i="0" u="none" strike="noStrike">
                          <a:solidFill>
                            <a:srgbClr val="000000"/>
                          </a:solidFill>
                          <a:effectLst/>
                          <a:latin typeface="Calibri" panose="020F0502020204030204" pitchFamily="34" charset="0"/>
                        </a:rPr>
                        <a:t>Submission and review</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FFC000"/>
                    </a:solidFill>
                  </a:tcPr>
                </a:tc>
                <a:tc gridSpan="3">
                  <a:txBody>
                    <a:bodyPr/>
                    <a:lstStyle/>
                    <a:p>
                      <a:pPr algn="l" fontAlgn="b"/>
                      <a:r>
                        <a:rPr lang="en-US" sz="1400" b="0" i="0" u="none" strike="noStrike">
                          <a:solidFill>
                            <a:srgbClr val="000000"/>
                          </a:solidFill>
                          <a:effectLst/>
                          <a:latin typeface="Calibri" panose="020F0502020204030204" pitchFamily="34" charset="0"/>
                        </a:rPr>
                        <a:t> Council</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a:noFill/>
                    </a:lnT>
                    <a:lnB>
                      <a:noFill/>
                    </a:lnB>
                  </a:tcPr>
                </a:tc>
                <a:tc gridSpan="6">
                  <a:txBody>
                    <a:bodyPr/>
                    <a:lstStyle/>
                    <a:p>
                      <a:pPr algn="l" fontAlgn="b"/>
                      <a:r>
                        <a:rPr lang="en-US" sz="1400" b="0" i="0" u="none" strike="noStrike">
                          <a:solidFill>
                            <a:srgbClr val="000000"/>
                          </a:solidFill>
                          <a:effectLst/>
                          <a:latin typeface="Calibri" panose="020F0502020204030204" pitchFamily="34" charset="0"/>
                        </a:rPr>
                        <a:t>Earliest Funding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83820873"/>
                  </a:ext>
                </a:extLst>
              </a:tr>
              <a:tr h="218384">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41143786"/>
                  </a:ext>
                </a:extLst>
              </a:tr>
              <a:tr h="270277">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A1</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rgbClr val="FFC000"/>
                    </a:solidFill>
                  </a:tcPr>
                </a:tc>
                <a:tc gridSpan="11">
                  <a:txBody>
                    <a:bodyPr/>
                    <a:lstStyle/>
                    <a:p>
                      <a:pPr algn="l" fontAlgn="b"/>
                      <a:r>
                        <a:rPr lang="en-US" sz="1400" b="0" i="0" u="none" strike="noStrike">
                          <a:solidFill>
                            <a:srgbClr val="000000"/>
                          </a:solidFill>
                          <a:effectLst/>
                          <a:latin typeface="Calibri" panose="020F0502020204030204" pitchFamily="34" charset="0"/>
                        </a:rPr>
                        <a:t> A0 Grant prep and submission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lnBlToTr w="12700" cap="flat" cmpd="sng" algn="ctr">
                      <a:solidFill>
                        <a:srgbClr val="000000"/>
                      </a:solidFill>
                      <a:prstDash val="solid"/>
                      <a:round/>
                      <a:headEnd type="none" w="med" len="med"/>
                      <a:tailEnd type="none" w="med" len="med"/>
                    </a:lnBlToTr>
                    <a:solidFill>
                      <a:srgbClr val="FFFF00"/>
                    </a:solidFill>
                  </a:tcPr>
                </a:tc>
                <a:tc gridSpan="16">
                  <a:txBody>
                    <a:bodyPr/>
                    <a:lstStyle/>
                    <a:p>
                      <a:pPr algn="l" fontAlgn="b"/>
                      <a:r>
                        <a:rPr lang="en-US" sz="1400" b="0" i="0" u="none" strike="noStrike">
                          <a:solidFill>
                            <a:srgbClr val="000000"/>
                          </a:solidFill>
                          <a:effectLst/>
                          <a:latin typeface="Calibri" panose="020F0502020204030204" pitchFamily="34" charset="0"/>
                        </a:rPr>
                        <a:t> A0 Summary statement available, A1 grant prep</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66558682"/>
                  </a:ext>
                </a:extLst>
              </a:tr>
              <a:tr h="287575">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rgbClr val="8EA9DB"/>
                    </a:solidFill>
                  </a:tcPr>
                </a:tc>
                <a:tc gridSpan="9">
                  <a:txBody>
                    <a:bodyPr/>
                    <a:lstStyle/>
                    <a:p>
                      <a:pPr algn="l" fontAlgn="b"/>
                      <a:r>
                        <a:rPr lang="en-US" sz="1400" b="0" i="0" u="none" strike="noStrike" dirty="0">
                          <a:solidFill>
                            <a:srgbClr val="000000"/>
                          </a:solidFill>
                          <a:effectLst/>
                          <a:latin typeface="Calibri" panose="020F0502020204030204" pitchFamily="34" charset="0"/>
                        </a:rPr>
                        <a:t> A1 Submission and review</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8EA9DB"/>
                    </a:solidFill>
                  </a:tcPr>
                </a:tc>
                <a:tc gridSpan="3">
                  <a:txBody>
                    <a:bodyPr/>
                    <a:lstStyle/>
                    <a:p>
                      <a:pPr algn="l" fontAlgn="b"/>
                      <a:r>
                        <a:rPr lang="en-US" sz="1400" b="0" i="0" u="none" strike="noStrike">
                          <a:solidFill>
                            <a:srgbClr val="000000"/>
                          </a:solidFill>
                          <a:effectLst/>
                          <a:latin typeface="Calibri" panose="020F0502020204030204" pitchFamily="34" charset="0"/>
                        </a:rPr>
                        <a:t> Council</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F</a:t>
                      </a:r>
                    </a:p>
                  </a:txBody>
                  <a:tcPr marL="9525" marR="9525" marT="9525" marB="0" anchor="b">
                    <a:lnL>
                      <a:noFill/>
                    </a:lnL>
                    <a:lnR>
                      <a:noFill/>
                    </a:lnR>
                    <a:lnT>
                      <a:noFill/>
                    </a:lnT>
                    <a:lnB>
                      <a:noFill/>
                    </a:lnB>
                  </a:tcPr>
                </a:tc>
                <a:tc gridSpan="5">
                  <a:txBody>
                    <a:bodyPr/>
                    <a:lstStyle/>
                    <a:p>
                      <a:pPr algn="l" fontAlgn="b"/>
                      <a:r>
                        <a:rPr lang="en-US" sz="1400" b="0" i="0" u="none" strike="noStrike" dirty="0">
                          <a:solidFill>
                            <a:srgbClr val="000000"/>
                          </a:solidFill>
                          <a:effectLst/>
                          <a:latin typeface="Calibri" panose="020F0502020204030204" pitchFamily="34" charset="0"/>
                        </a:rPr>
                        <a:t>Earliest Funding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2683120"/>
                  </a:ext>
                </a:extLst>
              </a:tr>
            </a:tbl>
          </a:graphicData>
        </a:graphic>
      </p:graphicFrame>
    </p:spTree>
    <p:extLst>
      <p:ext uri="{BB962C8B-B14F-4D97-AF65-F5344CB8AC3E}">
        <p14:creationId xmlns:p14="http://schemas.microsoft.com/office/powerpoint/2010/main" val="339418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FE807-378E-4759-9B17-DEAAE725F181}"/>
              </a:ext>
            </a:extLst>
          </p:cNvPr>
          <p:cNvSpPr>
            <a:spLocks noGrp="1"/>
          </p:cNvSpPr>
          <p:nvPr>
            <p:ph idx="1"/>
          </p:nvPr>
        </p:nvSpPr>
        <p:spPr>
          <a:xfrm>
            <a:off x="341646" y="1445519"/>
            <a:ext cx="11240754" cy="4525965"/>
          </a:xfrm>
        </p:spPr>
        <p:txBody>
          <a:bodyPr/>
          <a:lstStyle/>
          <a:p>
            <a:endParaRPr lang="en-US" dirty="0"/>
          </a:p>
        </p:txBody>
      </p:sp>
      <p:sp>
        <p:nvSpPr>
          <p:cNvPr id="3" name="Title 2">
            <a:extLst>
              <a:ext uri="{FF2B5EF4-FFF2-40B4-BE49-F238E27FC236}">
                <a16:creationId xmlns:a16="http://schemas.microsoft.com/office/drawing/2014/main" id="{7C87956D-87E9-4BEF-BB8F-52A4A4EC1317}"/>
              </a:ext>
            </a:extLst>
          </p:cNvPr>
          <p:cNvSpPr>
            <a:spLocks noGrp="1"/>
          </p:cNvSpPr>
          <p:nvPr>
            <p:ph type="title"/>
          </p:nvPr>
        </p:nvSpPr>
        <p:spPr>
          <a:xfrm>
            <a:off x="432231" y="176311"/>
            <a:ext cx="11059583" cy="846137"/>
          </a:xfrm>
        </p:spPr>
        <p:txBody>
          <a:bodyPr/>
          <a:lstStyle/>
          <a:p>
            <a:r>
              <a:rPr lang="en-US" dirty="0"/>
              <a:t>UVM Biorepository for MESA (and other studies)</a:t>
            </a:r>
          </a:p>
        </p:txBody>
      </p:sp>
      <p:pic>
        <p:nvPicPr>
          <p:cNvPr id="1026" name="Picture 2" descr="4dfe1688-b09f-4b63-9b45-c55e6a59d041@namprd09">
            <a:extLst>
              <a:ext uri="{FF2B5EF4-FFF2-40B4-BE49-F238E27FC236}">
                <a16:creationId xmlns:a16="http://schemas.microsoft.com/office/drawing/2014/main" id="{02358AED-4D31-4F4B-AC1B-88DB9C97C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39390" y="1445517"/>
            <a:ext cx="4684267" cy="35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592e37e5-9eab-4ef0-a7be-89a8b0f51447@namprd09">
            <a:extLst>
              <a:ext uri="{FF2B5EF4-FFF2-40B4-BE49-F238E27FC236}">
                <a16:creationId xmlns:a16="http://schemas.microsoft.com/office/drawing/2014/main" id="{56FDA787-EE0D-42D9-8FD2-F9C19B6D9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299866" y="2290060"/>
            <a:ext cx="4684268" cy="368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57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811571-0D09-4D7B-ACA7-3D96F69BDFB8}"/>
              </a:ext>
            </a:extLst>
          </p:cNvPr>
          <p:cNvSpPr>
            <a:spLocks noGrp="1"/>
          </p:cNvSpPr>
          <p:nvPr>
            <p:ph type="title"/>
          </p:nvPr>
        </p:nvSpPr>
        <p:spPr>
          <a:xfrm>
            <a:off x="145610" y="119752"/>
            <a:ext cx="11059583" cy="846137"/>
          </a:xfrm>
        </p:spPr>
        <p:txBody>
          <a:bodyPr/>
          <a:lstStyle/>
          <a:p>
            <a:r>
              <a:rPr lang="en-US" sz="3600" dirty="0"/>
              <a:t>MESA Publications through 2018</a:t>
            </a:r>
          </a:p>
        </p:txBody>
      </p:sp>
      <p:graphicFrame>
        <p:nvGraphicFramePr>
          <p:cNvPr id="6" name="Chart 5">
            <a:extLst>
              <a:ext uri="{FF2B5EF4-FFF2-40B4-BE49-F238E27FC236}">
                <a16:creationId xmlns:a16="http://schemas.microsoft.com/office/drawing/2014/main" id="{07F29D33-3DEF-4A7E-872B-3EB6CA07E8E8}"/>
              </a:ext>
            </a:extLst>
          </p:cNvPr>
          <p:cNvGraphicFramePr/>
          <p:nvPr>
            <p:extLst>
              <p:ext uri="{D42A27DB-BD31-4B8C-83A1-F6EECF244321}">
                <p14:modId xmlns:p14="http://schemas.microsoft.com/office/powerpoint/2010/main" val="444256129"/>
              </p:ext>
            </p:extLst>
          </p:nvPr>
        </p:nvGraphicFramePr>
        <p:xfrm>
          <a:off x="145610" y="1247449"/>
          <a:ext cx="9132620" cy="5610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0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26465F-DE22-45FE-9231-40AA37E20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807200" cy="6858000"/>
          </a:xfrm>
          <a:prstGeom prst="rect">
            <a:avLst/>
          </a:prstGeom>
        </p:spPr>
      </p:pic>
      <p:pic>
        <p:nvPicPr>
          <p:cNvPr id="6" name="Picture 5">
            <a:extLst>
              <a:ext uri="{FF2B5EF4-FFF2-40B4-BE49-F238E27FC236}">
                <a16:creationId xmlns:a16="http://schemas.microsoft.com/office/drawing/2014/main" id="{21E33310-699C-4199-BDC8-E113C5CA90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201" y="1"/>
            <a:ext cx="5549072" cy="6858000"/>
          </a:xfrm>
          <a:prstGeom prst="rect">
            <a:avLst/>
          </a:prstGeom>
        </p:spPr>
      </p:pic>
      <p:sp>
        <p:nvSpPr>
          <p:cNvPr id="7" name="TextBox 6">
            <a:extLst>
              <a:ext uri="{FF2B5EF4-FFF2-40B4-BE49-F238E27FC236}">
                <a16:creationId xmlns:a16="http://schemas.microsoft.com/office/drawing/2014/main" id="{322BF95A-59E5-45DE-BAE0-36F564FE32C8}"/>
              </a:ext>
            </a:extLst>
          </p:cNvPr>
          <p:cNvSpPr txBox="1"/>
          <p:nvPr/>
        </p:nvSpPr>
        <p:spPr>
          <a:xfrm>
            <a:off x="1663700" y="6073171"/>
            <a:ext cx="8686800" cy="523220"/>
          </a:xfrm>
          <a:prstGeom prst="rect">
            <a:avLst/>
          </a:prstGeom>
          <a:noFill/>
        </p:spPr>
        <p:txBody>
          <a:bodyPr wrap="square" rtlCol="0">
            <a:spAutoFit/>
          </a:bodyPr>
          <a:lstStyle/>
          <a:p>
            <a:r>
              <a:rPr lang="en-US" dirty="0"/>
              <a:t>Z			</a:t>
            </a:r>
            <a:r>
              <a:rPr lang="en-US" sz="2800" dirty="0">
                <a:solidFill>
                  <a:schemeClr val="bg1"/>
                </a:solidFill>
              </a:rPr>
              <a:t>Peak bloom expected April 1, 2019</a:t>
            </a:r>
            <a:endParaRPr lang="en-US" sz="2800" dirty="0"/>
          </a:p>
        </p:txBody>
      </p:sp>
    </p:spTree>
    <p:extLst>
      <p:ext uri="{BB962C8B-B14F-4D97-AF65-F5344CB8AC3E}">
        <p14:creationId xmlns:p14="http://schemas.microsoft.com/office/powerpoint/2010/main" val="195096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Project Office</a:t>
            </a:r>
          </a:p>
          <a:p>
            <a:pPr lvl="1"/>
            <a:r>
              <a:rPr lang="en-US" dirty="0"/>
              <a:t>Lorraine Silsbee, M.H.S. – Project Officer</a:t>
            </a:r>
          </a:p>
          <a:p>
            <a:pPr lvl="1"/>
            <a:r>
              <a:rPr lang="en-US" dirty="0"/>
              <a:t>Pothur Srinivas, Ph.D. – Project Scientist, Acting Branch Chief </a:t>
            </a:r>
          </a:p>
          <a:p>
            <a:pPr lvl="1"/>
            <a:r>
              <a:rPr lang="en-US" dirty="0"/>
              <a:t>George  Papanicolaou, Ph.D. – Research Geneticist</a:t>
            </a:r>
          </a:p>
          <a:p>
            <a:pPr lvl="1"/>
            <a:r>
              <a:rPr lang="en-US" dirty="0"/>
              <a:t>Colin Wu,  Ph.D. – Biostatistician </a:t>
            </a:r>
          </a:p>
          <a:p>
            <a:pPr lvl="1"/>
            <a:r>
              <a:rPr lang="en-US" dirty="0"/>
              <a:t>Jean Olson, M.D. – Scientific Consultant</a:t>
            </a:r>
          </a:p>
          <a:p>
            <a:pPr marL="457189" lvl="1" indent="0">
              <a:buNone/>
            </a:pPr>
            <a:endParaRPr lang="en-US" dirty="0"/>
          </a:p>
          <a:p>
            <a:r>
              <a:rPr lang="en-US" dirty="0"/>
              <a:t>Contracting Office</a:t>
            </a:r>
          </a:p>
          <a:p>
            <a:pPr lvl="1"/>
            <a:r>
              <a:rPr lang="en-US" dirty="0"/>
              <a:t>Cornelius Moore – Contracting Officer</a:t>
            </a:r>
          </a:p>
          <a:p>
            <a:pPr lvl="1"/>
            <a:r>
              <a:rPr lang="en-US" dirty="0"/>
              <a:t>Kyle Wisor – Contracting Officer</a:t>
            </a:r>
          </a:p>
          <a:p>
            <a:pPr lvl="1"/>
            <a:r>
              <a:rPr lang="en-US" dirty="0"/>
              <a:t>Tahir Seeba – Contracting Specialist</a:t>
            </a:r>
          </a:p>
          <a:p>
            <a:pPr marL="457188" lvl="1" indent="0">
              <a:buNone/>
            </a:pPr>
            <a:endParaRPr lang="en-US" dirty="0"/>
          </a:p>
        </p:txBody>
      </p:sp>
      <p:sp>
        <p:nvSpPr>
          <p:cNvPr id="3" name="Title 2"/>
          <p:cNvSpPr>
            <a:spLocks noGrp="1"/>
          </p:cNvSpPr>
          <p:nvPr>
            <p:ph type="title"/>
          </p:nvPr>
        </p:nvSpPr>
        <p:spPr>
          <a:xfrm>
            <a:off x="609600" y="40379"/>
            <a:ext cx="11059583" cy="846137"/>
          </a:xfrm>
        </p:spPr>
        <p:txBody>
          <a:bodyPr/>
          <a:lstStyle/>
          <a:p>
            <a:r>
              <a:rPr lang="en-US" dirty="0"/>
              <a:t>NHLBI MESA Team</a:t>
            </a:r>
          </a:p>
        </p:txBody>
      </p:sp>
    </p:spTree>
    <p:extLst>
      <p:ext uri="{BB962C8B-B14F-4D97-AF65-F5344CB8AC3E}">
        <p14:creationId xmlns:p14="http://schemas.microsoft.com/office/powerpoint/2010/main" val="62621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758866"/>
              </p:ext>
            </p:extLst>
          </p:nvPr>
        </p:nvGraphicFramePr>
        <p:xfrm>
          <a:off x="562275" y="1462151"/>
          <a:ext cx="8229600" cy="238410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431235">
                  <a:extLst>
                    <a:ext uri="{9D8B030D-6E8A-4147-A177-3AD203B41FA5}">
                      <a16:colId xmlns:a16="http://schemas.microsoft.com/office/drawing/2014/main" val="20001"/>
                    </a:ext>
                  </a:extLst>
                </a:gridCol>
                <a:gridCol w="1808922">
                  <a:extLst>
                    <a:ext uri="{9D8B030D-6E8A-4147-A177-3AD203B41FA5}">
                      <a16:colId xmlns:a16="http://schemas.microsoft.com/office/drawing/2014/main" val="20002"/>
                    </a:ext>
                  </a:extLst>
                </a:gridCol>
                <a:gridCol w="2932043">
                  <a:extLst>
                    <a:ext uri="{9D8B030D-6E8A-4147-A177-3AD203B41FA5}">
                      <a16:colId xmlns:a16="http://schemas.microsoft.com/office/drawing/2014/main" val="20003"/>
                    </a:ext>
                  </a:extLst>
                </a:gridCol>
              </a:tblGrid>
              <a:tr h="682060">
                <a:tc>
                  <a:txBody>
                    <a:bodyPr/>
                    <a:lstStyle/>
                    <a:p>
                      <a:r>
                        <a:rPr lang="en-US" dirty="0"/>
                        <a:t>Grant Program</a:t>
                      </a:r>
                    </a:p>
                  </a:txBody>
                  <a:tcPr/>
                </a:tc>
                <a:tc>
                  <a:txBody>
                    <a:bodyPr/>
                    <a:lstStyle/>
                    <a:p>
                      <a:r>
                        <a:rPr lang="en-US" dirty="0"/>
                        <a:t>Percentile</a:t>
                      </a:r>
                    </a:p>
                  </a:txBody>
                  <a:tcPr/>
                </a:tc>
                <a:tc>
                  <a:txBody>
                    <a:bodyPr/>
                    <a:lstStyle/>
                    <a:p>
                      <a:r>
                        <a:rPr lang="en-US" dirty="0"/>
                        <a:t>Priority Score</a:t>
                      </a:r>
                    </a:p>
                  </a:txBody>
                  <a:tcPr/>
                </a:tc>
                <a:tc>
                  <a:txBody>
                    <a:bodyPr/>
                    <a:lstStyle/>
                    <a:p>
                      <a:r>
                        <a:rPr lang="en-US" dirty="0"/>
                        <a:t>Description</a:t>
                      </a:r>
                    </a:p>
                  </a:txBody>
                  <a:tcPr/>
                </a:tc>
                <a:extLst>
                  <a:ext uri="{0D108BD9-81ED-4DB2-BD59-A6C34878D82A}">
                    <a16:rowId xmlns:a16="http://schemas.microsoft.com/office/drawing/2014/main" val="10000"/>
                  </a:ext>
                </a:extLst>
              </a:tr>
              <a:tr h="567348">
                <a:tc>
                  <a:txBody>
                    <a:bodyPr/>
                    <a:lstStyle/>
                    <a:p>
                      <a:r>
                        <a:rPr lang="en-US" dirty="0"/>
                        <a:t>R01</a:t>
                      </a:r>
                    </a:p>
                  </a:txBody>
                  <a:tcPr/>
                </a:tc>
                <a:tc>
                  <a:txBody>
                    <a:bodyPr/>
                    <a:lstStyle/>
                    <a:p>
                      <a:pPr algn="ctr"/>
                      <a:r>
                        <a:rPr lang="en-US" dirty="0">
                          <a:solidFill>
                            <a:schemeClr val="tx1"/>
                          </a:solidFill>
                        </a:rPr>
                        <a:t>16</a:t>
                      </a:r>
                    </a:p>
                  </a:txBody>
                  <a:tcPr/>
                </a:tc>
                <a:tc>
                  <a:txBody>
                    <a:bodyPr/>
                    <a:lstStyle/>
                    <a:p>
                      <a:pPr algn="ctr"/>
                      <a:r>
                        <a:rPr lang="en-US" dirty="0"/>
                        <a:t>N/A</a:t>
                      </a:r>
                    </a:p>
                  </a:txBody>
                  <a:tcPr/>
                </a:tc>
                <a:tc>
                  <a:txBody>
                    <a:bodyPr/>
                    <a:lstStyle/>
                    <a:p>
                      <a:r>
                        <a:rPr lang="en-US" dirty="0"/>
                        <a:t>Research Project Grant</a:t>
                      </a:r>
                    </a:p>
                  </a:txBody>
                  <a:tcPr/>
                </a:tc>
                <a:extLst>
                  <a:ext uri="{0D108BD9-81ED-4DB2-BD59-A6C34878D82A}">
                    <a16:rowId xmlns:a16="http://schemas.microsoft.com/office/drawing/2014/main" val="10001"/>
                  </a:ext>
                </a:extLst>
              </a:tr>
              <a:tr h="567348">
                <a:tc>
                  <a:txBody>
                    <a:bodyPr/>
                    <a:lstStyle/>
                    <a:p>
                      <a:r>
                        <a:rPr lang="en-US" dirty="0"/>
                        <a:t>ESI</a:t>
                      </a:r>
                    </a:p>
                  </a:txBody>
                  <a:tcPr/>
                </a:tc>
                <a:tc>
                  <a:txBody>
                    <a:bodyPr/>
                    <a:lstStyle/>
                    <a:p>
                      <a:pPr algn="ctr"/>
                      <a:r>
                        <a:rPr lang="en-US" dirty="0">
                          <a:solidFill>
                            <a:schemeClr val="tx1"/>
                          </a:solidFill>
                        </a:rPr>
                        <a:t>26</a:t>
                      </a:r>
                    </a:p>
                  </a:txBody>
                  <a:tcPr/>
                </a:tc>
                <a:tc>
                  <a:txBody>
                    <a:bodyPr/>
                    <a:lstStyle/>
                    <a:p>
                      <a:pPr algn="ctr"/>
                      <a:r>
                        <a:rPr lang="en-US" dirty="0"/>
                        <a:t>N/A</a:t>
                      </a:r>
                    </a:p>
                  </a:txBody>
                  <a:tcPr/>
                </a:tc>
                <a:tc>
                  <a:txBody>
                    <a:bodyPr/>
                    <a:lstStyle/>
                    <a:p>
                      <a:r>
                        <a:rPr lang="en-US" dirty="0"/>
                        <a:t>Early Stage</a:t>
                      </a:r>
                      <a:r>
                        <a:rPr lang="en-US" baseline="0" dirty="0"/>
                        <a:t> Investigators</a:t>
                      </a:r>
                      <a:endParaRPr lang="en-US" dirty="0"/>
                    </a:p>
                  </a:txBody>
                  <a:tcPr/>
                </a:tc>
                <a:extLst>
                  <a:ext uri="{0D108BD9-81ED-4DB2-BD59-A6C34878D82A}">
                    <a16:rowId xmlns:a16="http://schemas.microsoft.com/office/drawing/2014/main" val="10002"/>
                  </a:ext>
                </a:extLst>
              </a:tr>
              <a:tr h="567348">
                <a:tc>
                  <a:txBody>
                    <a:bodyPr/>
                    <a:lstStyle/>
                    <a:p>
                      <a:r>
                        <a:rPr lang="en-US" dirty="0"/>
                        <a:t>K awards</a:t>
                      </a:r>
                    </a:p>
                  </a:txBody>
                  <a:tcPr/>
                </a:tc>
                <a:tc>
                  <a:txBody>
                    <a:bodyPr/>
                    <a:lstStyle/>
                    <a:p>
                      <a:pPr algn="ctr"/>
                      <a:r>
                        <a:rPr lang="en-US" dirty="0"/>
                        <a:t>N/A</a:t>
                      </a:r>
                    </a:p>
                  </a:txBody>
                  <a:tcPr/>
                </a:tc>
                <a:tc>
                  <a:txBody>
                    <a:bodyPr/>
                    <a:lstStyle/>
                    <a:p>
                      <a:pPr algn="ctr"/>
                      <a:r>
                        <a:rPr lang="en-US" dirty="0">
                          <a:solidFill>
                            <a:schemeClr val="tx1"/>
                          </a:solidFill>
                        </a:rPr>
                        <a:t>32</a:t>
                      </a:r>
                    </a:p>
                  </a:txBody>
                  <a:tcPr/>
                </a:tc>
                <a:tc>
                  <a:txBody>
                    <a:bodyPr/>
                    <a:lstStyle/>
                    <a:p>
                      <a:r>
                        <a:rPr lang="en-US" dirty="0"/>
                        <a:t>Career </a:t>
                      </a:r>
                      <a:r>
                        <a:rPr lang="en-US" dirty="0" err="1"/>
                        <a:t>Dev’t</a:t>
                      </a:r>
                      <a:r>
                        <a:rPr lang="en-US" dirty="0"/>
                        <a:t> Awards</a:t>
                      </a: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b="1" dirty="0"/>
              <a:t>FY2019 NHLBI Funding Paylines</a:t>
            </a:r>
          </a:p>
        </p:txBody>
      </p:sp>
      <p:sp>
        <p:nvSpPr>
          <p:cNvPr id="5" name="TextBox 4"/>
          <p:cNvSpPr txBox="1"/>
          <p:nvPr/>
        </p:nvSpPr>
        <p:spPr>
          <a:xfrm>
            <a:off x="562275" y="4108734"/>
            <a:ext cx="8070574" cy="830997"/>
          </a:xfrm>
          <a:prstGeom prst="rect">
            <a:avLst/>
          </a:prstGeom>
          <a:noFill/>
        </p:spPr>
        <p:txBody>
          <a:bodyPr wrap="square" rtlCol="0">
            <a:spAutoFit/>
          </a:bodyPr>
          <a:lstStyle/>
          <a:p>
            <a:endParaRPr lang="en-US" sz="1600" dirty="0"/>
          </a:p>
          <a:p>
            <a:r>
              <a:rPr lang="en-US" sz="1600" dirty="0"/>
              <a:t>*Depending on the availability of funds, the Institute may make funding decisions on competing applications outside of the pay range, through selective pay actions.</a:t>
            </a:r>
          </a:p>
        </p:txBody>
      </p:sp>
      <p:sp>
        <p:nvSpPr>
          <p:cNvPr id="7" name="TextBox 6"/>
          <p:cNvSpPr txBox="1"/>
          <p:nvPr/>
        </p:nvSpPr>
        <p:spPr>
          <a:xfrm>
            <a:off x="641788" y="5202210"/>
            <a:ext cx="8070574" cy="338554"/>
          </a:xfrm>
          <a:prstGeom prst="rect">
            <a:avLst/>
          </a:prstGeom>
          <a:noFill/>
        </p:spPr>
        <p:txBody>
          <a:bodyPr wrap="square" rtlCol="0">
            <a:spAutoFit/>
          </a:bodyPr>
          <a:lstStyle/>
          <a:p>
            <a:r>
              <a:rPr lang="en-US" sz="1600" b="1" dirty="0"/>
              <a:t>**Next NHLBI Advisory Council meeting is June 4, 2019.</a:t>
            </a:r>
          </a:p>
        </p:txBody>
      </p:sp>
    </p:spTree>
    <p:extLst>
      <p:ext uri="{BB962C8B-B14F-4D97-AF65-F5344CB8AC3E}">
        <p14:creationId xmlns:p14="http://schemas.microsoft.com/office/powerpoint/2010/main" val="116046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2449449"/>
              </p:ext>
            </p:extLst>
          </p:nvPr>
        </p:nvGraphicFramePr>
        <p:xfrm>
          <a:off x="562275" y="1384456"/>
          <a:ext cx="7719921" cy="1774776"/>
        </p:xfrm>
        <a:graphic>
          <a:graphicData uri="http://schemas.openxmlformats.org/drawingml/2006/table">
            <a:tbl>
              <a:tblPr firstRow="1" bandRow="1">
                <a:tableStyleId>{5C22544A-7EE6-4342-B048-85BDC9FD1C3A}</a:tableStyleId>
              </a:tblPr>
              <a:tblGrid>
                <a:gridCol w="1859280">
                  <a:extLst>
                    <a:ext uri="{9D8B030D-6E8A-4147-A177-3AD203B41FA5}">
                      <a16:colId xmlns:a16="http://schemas.microsoft.com/office/drawing/2014/main" val="20000"/>
                    </a:ext>
                  </a:extLst>
                </a:gridCol>
                <a:gridCol w="3216295">
                  <a:extLst>
                    <a:ext uri="{9D8B030D-6E8A-4147-A177-3AD203B41FA5}">
                      <a16:colId xmlns:a16="http://schemas.microsoft.com/office/drawing/2014/main" val="20001"/>
                    </a:ext>
                  </a:extLst>
                </a:gridCol>
                <a:gridCol w="2644346">
                  <a:extLst>
                    <a:ext uri="{9D8B030D-6E8A-4147-A177-3AD203B41FA5}">
                      <a16:colId xmlns:a16="http://schemas.microsoft.com/office/drawing/2014/main" val="20002"/>
                    </a:ext>
                  </a:extLst>
                </a:gridCol>
              </a:tblGrid>
              <a:tr h="585808">
                <a:tc>
                  <a:txBody>
                    <a:bodyPr/>
                    <a:lstStyle/>
                    <a:p>
                      <a:r>
                        <a:rPr lang="en-US" dirty="0"/>
                        <a:t>Grant Program</a:t>
                      </a:r>
                    </a:p>
                  </a:txBody>
                  <a:tcPr/>
                </a:tc>
                <a:tc>
                  <a:txBody>
                    <a:bodyPr/>
                    <a:lstStyle/>
                    <a:p>
                      <a:r>
                        <a:rPr lang="en-US" dirty="0"/>
                        <a:t>Description</a:t>
                      </a:r>
                    </a:p>
                  </a:txBody>
                  <a:tcPr/>
                </a:tc>
                <a:tc>
                  <a:txBody>
                    <a:bodyPr/>
                    <a:lstStyle/>
                    <a:p>
                      <a:r>
                        <a:rPr lang="en-US" dirty="0"/>
                        <a:t>Zone of Consideration (priority score)</a:t>
                      </a:r>
                    </a:p>
                  </a:txBody>
                  <a:tcPr/>
                </a:tc>
                <a:extLst>
                  <a:ext uri="{0D108BD9-81ED-4DB2-BD59-A6C34878D82A}">
                    <a16:rowId xmlns:a16="http://schemas.microsoft.com/office/drawing/2014/main" val="10000"/>
                  </a:ext>
                </a:extLst>
              </a:tr>
              <a:tr h="567348">
                <a:tc>
                  <a:txBody>
                    <a:bodyPr/>
                    <a:lstStyle/>
                    <a:p>
                      <a:r>
                        <a:rPr lang="en-US" dirty="0"/>
                        <a:t>P01</a:t>
                      </a:r>
                    </a:p>
                  </a:txBody>
                  <a:tcPr/>
                </a:tc>
                <a:tc>
                  <a:txBody>
                    <a:bodyPr/>
                    <a:lstStyle/>
                    <a:p>
                      <a:pPr algn="ctr"/>
                      <a:r>
                        <a:rPr lang="en-US" dirty="0"/>
                        <a:t>Program</a:t>
                      </a:r>
                      <a:r>
                        <a:rPr lang="en-US" baseline="0" dirty="0"/>
                        <a:t> Project Grant</a:t>
                      </a:r>
                      <a:endParaRPr lang="en-US" dirty="0"/>
                    </a:p>
                  </a:txBody>
                  <a:tcPr/>
                </a:tc>
                <a:tc>
                  <a:txBody>
                    <a:bodyPr/>
                    <a:lstStyle/>
                    <a:p>
                      <a:pPr algn="ctr"/>
                      <a:r>
                        <a:rPr lang="en-US" dirty="0"/>
                        <a:t>10-30</a:t>
                      </a:r>
                    </a:p>
                  </a:txBody>
                  <a:tcPr/>
                </a:tc>
                <a:extLst>
                  <a:ext uri="{0D108BD9-81ED-4DB2-BD59-A6C34878D82A}">
                    <a16:rowId xmlns:a16="http://schemas.microsoft.com/office/drawing/2014/main" val="10001"/>
                  </a:ext>
                </a:extLst>
              </a:tr>
              <a:tr h="567348">
                <a:tc>
                  <a:txBody>
                    <a:bodyPr/>
                    <a:lstStyle/>
                    <a:p>
                      <a:r>
                        <a:rPr lang="en-US" dirty="0"/>
                        <a:t>T32,</a:t>
                      </a:r>
                      <a:r>
                        <a:rPr lang="en-US" baseline="0" dirty="0"/>
                        <a:t> T</a:t>
                      </a:r>
                      <a:r>
                        <a:rPr lang="en-US" dirty="0"/>
                        <a:t>35</a:t>
                      </a:r>
                    </a:p>
                  </a:txBody>
                  <a:tcPr/>
                </a:tc>
                <a:tc>
                  <a:txBody>
                    <a:bodyPr/>
                    <a:lstStyle/>
                    <a:p>
                      <a:pPr algn="ctr"/>
                      <a:r>
                        <a:rPr lang="en-US" dirty="0"/>
                        <a:t>Institutional NRSA Training</a:t>
                      </a:r>
                      <a:r>
                        <a:rPr lang="en-US" baseline="0" dirty="0"/>
                        <a:t> </a:t>
                      </a:r>
                      <a:endParaRPr lang="en-US" dirty="0"/>
                    </a:p>
                  </a:txBody>
                  <a:tcPr/>
                </a:tc>
                <a:tc>
                  <a:txBody>
                    <a:bodyPr/>
                    <a:lstStyle/>
                    <a:p>
                      <a:pPr algn="ctr"/>
                      <a:r>
                        <a:rPr lang="en-US" dirty="0"/>
                        <a:t>10-35</a:t>
                      </a:r>
                    </a:p>
                  </a:txBody>
                  <a:tcPr/>
                </a:tc>
                <a:extLst>
                  <a:ext uri="{0D108BD9-81ED-4DB2-BD59-A6C34878D82A}">
                    <a16:rowId xmlns:a16="http://schemas.microsoft.com/office/drawing/2014/main" val="1087928575"/>
                  </a:ext>
                </a:extLst>
              </a:tr>
            </a:tbl>
          </a:graphicData>
        </a:graphic>
      </p:graphicFrame>
      <p:sp>
        <p:nvSpPr>
          <p:cNvPr id="3" name="Title 2"/>
          <p:cNvSpPr>
            <a:spLocks noGrp="1"/>
          </p:cNvSpPr>
          <p:nvPr>
            <p:ph type="title"/>
          </p:nvPr>
        </p:nvSpPr>
        <p:spPr/>
        <p:txBody>
          <a:bodyPr/>
          <a:lstStyle/>
          <a:p>
            <a:r>
              <a:rPr lang="en-US" sz="2800" b="1" dirty="0"/>
              <a:t>FY2018 NHLBI Funding </a:t>
            </a:r>
            <a:r>
              <a:rPr lang="en-US" sz="2800" b="1" dirty="0" err="1"/>
              <a:t>Paylines</a:t>
            </a:r>
            <a:r>
              <a:rPr lang="en-US" sz="2800" b="1" dirty="0"/>
              <a:t> – Zones of Consideration*</a:t>
            </a:r>
          </a:p>
        </p:txBody>
      </p:sp>
      <p:sp>
        <p:nvSpPr>
          <p:cNvPr id="6" name="TextBox 5"/>
          <p:cNvSpPr txBox="1"/>
          <p:nvPr/>
        </p:nvSpPr>
        <p:spPr>
          <a:xfrm>
            <a:off x="665781" y="4762675"/>
            <a:ext cx="6271591" cy="523220"/>
          </a:xfrm>
          <a:prstGeom prst="rect">
            <a:avLst/>
          </a:prstGeom>
          <a:noFill/>
        </p:spPr>
        <p:txBody>
          <a:bodyPr wrap="square" rtlCol="0">
            <a:spAutoFit/>
          </a:bodyPr>
          <a:lstStyle/>
          <a:p>
            <a:r>
              <a:rPr lang="en-US" sz="1400" dirty="0">
                <a:hlinkClick r:id="rId3"/>
              </a:rPr>
              <a:t>http://www.nhlbi.nih.gov/research/funding/general/current-operating-guidelines</a:t>
            </a:r>
            <a:r>
              <a:rPr lang="en-US" sz="1400" dirty="0"/>
              <a:t> </a:t>
            </a:r>
          </a:p>
        </p:txBody>
      </p:sp>
      <p:sp>
        <p:nvSpPr>
          <p:cNvPr id="2" name="Rectangle 1"/>
          <p:cNvSpPr/>
          <p:nvPr/>
        </p:nvSpPr>
        <p:spPr>
          <a:xfrm>
            <a:off x="665781" y="3899398"/>
            <a:ext cx="7512908" cy="646331"/>
          </a:xfrm>
          <a:prstGeom prst="rect">
            <a:avLst/>
          </a:prstGeom>
        </p:spPr>
        <p:txBody>
          <a:bodyPr wrap="square">
            <a:spAutoFit/>
          </a:bodyPr>
          <a:lstStyle/>
          <a:p>
            <a:r>
              <a:rPr lang="en-US" dirty="0"/>
              <a:t>*A zone of consideration is a range of priority scores within which competing applications will be considered for funding.</a:t>
            </a:r>
          </a:p>
        </p:txBody>
      </p:sp>
    </p:spTree>
    <p:extLst>
      <p:ext uri="{BB962C8B-B14F-4D97-AF65-F5344CB8AC3E}">
        <p14:creationId xmlns:p14="http://schemas.microsoft.com/office/powerpoint/2010/main" val="247110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5847D-6871-4B2E-BD5A-36B55A577F86}"/>
              </a:ext>
            </a:extLst>
          </p:cNvPr>
          <p:cNvSpPr>
            <a:spLocks noGrp="1"/>
          </p:cNvSpPr>
          <p:nvPr>
            <p:ph idx="1"/>
          </p:nvPr>
        </p:nvSpPr>
        <p:spPr>
          <a:xfrm>
            <a:off x="609600" y="1445521"/>
            <a:ext cx="10972800" cy="4525963"/>
          </a:xfrm>
        </p:spPr>
        <p:txBody>
          <a:bodyPr>
            <a:normAutofit fontScale="25000" lnSpcReduction="20000"/>
          </a:bodyPr>
          <a:lstStyle/>
          <a:p>
            <a:r>
              <a:rPr lang="en-US" sz="6400" dirty="0"/>
              <a:t>Administrative Supplement for Research on Bioethical Issues</a:t>
            </a:r>
          </a:p>
          <a:p>
            <a:pPr lvl="1"/>
            <a:r>
              <a:rPr lang="en-US" sz="6400" dirty="0">
                <a:hlinkClick r:id="rId3"/>
              </a:rPr>
              <a:t>PA-19-217</a:t>
            </a:r>
            <a:r>
              <a:rPr lang="en-US" sz="6400" dirty="0"/>
              <a:t>  </a:t>
            </a:r>
          </a:p>
          <a:p>
            <a:pPr lvl="1"/>
            <a:r>
              <a:rPr lang="en-US" sz="6400" dirty="0"/>
              <a:t>Applications accepted until May 13, 2019</a:t>
            </a:r>
          </a:p>
          <a:p>
            <a:pPr lvl="1"/>
            <a:endParaRPr lang="en-US" sz="6400" dirty="0"/>
          </a:p>
          <a:p>
            <a:r>
              <a:rPr lang="en-US" sz="6400" dirty="0"/>
              <a:t>Ethical, Legal, and Social Implications of Genomics Research Project</a:t>
            </a:r>
          </a:p>
          <a:p>
            <a:pPr lvl="1"/>
            <a:r>
              <a:rPr lang="en-US" sz="6400" dirty="0">
                <a:hlinkClick r:id="rId4"/>
              </a:rPr>
              <a:t>PA-17-444</a:t>
            </a:r>
            <a:r>
              <a:rPr lang="en-US" sz="6400" dirty="0"/>
              <a:t> (R01)</a:t>
            </a:r>
          </a:p>
          <a:p>
            <a:pPr lvl="1"/>
            <a:r>
              <a:rPr lang="en-US" sz="6400" dirty="0">
                <a:hlinkClick r:id="rId5"/>
              </a:rPr>
              <a:t>PA-17-446</a:t>
            </a:r>
            <a:r>
              <a:rPr lang="en-US" sz="6400" dirty="0"/>
              <a:t> (R21)</a:t>
            </a:r>
          </a:p>
          <a:p>
            <a:pPr lvl="1"/>
            <a:endParaRPr lang="en-US" sz="6400" dirty="0"/>
          </a:p>
          <a:p>
            <a:r>
              <a:rPr lang="en-US" sz="6400" dirty="0"/>
              <a:t>Maximizing the Scientific Value of the NHLBI Biorepository:  Scientific Opportunities for Exploratory Research</a:t>
            </a:r>
          </a:p>
          <a:p>
            <a:pPr lvl="1"/>
            <a:r>
              <a:rPr lang="en-US" sz="6400" dirty="0">
                <a:hlinkClick r:id="rId6"/>
              </a:rPr>
              <a:t>RFA-HL-17-022</a:t>
            </a:r>
            <a:r>
              <a:rPr lang="en-US" sz="6400" dirty="0"/>
              <a:t>  (R21)</a:t>
            </a:r>
          </a:p>
          <a:p>
            <a:pPr marL="457188" lvl="1" indent="0">
              <a:buNone/>
            </a:pPr>
            <a:endParaRPr lang="en-US" sz="6400" u="sng" dirty="0"/>
          </a:p>
          <a:p>
            <a:r>
              <a:rPr lang="en-US" sz="6400" dirty="0"/>
              <a:t>Secondary Analyses of Existing Datasets in HLBS Diseases and Disorders</a:t>
            </a:r>
          </a:p>
          <a:p>
            <a:pPr lvl="1"/>
            <a:r>
              <a:rPr lang="en-US" sz="6400" dirty="0">
                <a:hlinkClick r:id="rId7"/>
              </a:rPr>
              <a:t>PAR-17-004</a:t>
            </a:r>
            <a:r>
              <a:rPr lang="en-US" sz="6400" dirty="0"/>
              <a:t> (R21)</a:t>
            </a:r>
          </a:p>
          <a:p>
            <a:pPr lvl="1"/>
            <a:endParaRPr lang="en-US" sz="6400" dirty="0"/>
          </a:p>
          <a:p>
            <a:r>
              <a:rPr lang="en-US" sz="6400" dirty="0"/>
              <a:t>Disparities Elimination through Coordinated Interventions to Prevent and Control Heart and Lung Disease Risk</a:t>
            </a:r>
          </a:p>
          <a:p>
            <a:pPr lvl="1"/>
            <a:r>
              <a:rPr lang="en-US" sz="6400" dirty="0" err="1"/>
              <a:t>DECIPHeR</a:t>
            </a:r>
            <a:r>
              <a:rPr lang="en-US" sz="6400" dirty="0"/>
              <a:t>:  </a:t>
            </a:r>
            <a:r>
              <a:rPr lang="en-US" sz="6400" dirty="0">
                <a:hlinkClick r:id="rId8"/>
              </a:rPr>
              <a:t>https://grants.nih.gov/grants/guide/rfa-files/RFA-HL-20-003.html</a:t>
            </a:r>
            <a:r>
              <a:rPr lang="en-US" sz="6400" dirty="0"/>
              <a:t>  (clinical trial optional)</a:t>
            </a:r>
          </a:p>
          <a:p>
            <a:pPr marL="1371566" lvl="3" indent="0">
              <a:buNone/>
            </a:pPr>
            <a:r>
              <a:rPr lang="en-US" sz="6400" dirty="0"/>
              <a:t>          </a:t>
            </a:r>
            <a:r>
              <a:rPr lang="en-US" sz="6400" dirty="0">
                <a:hlinkClick r:id="rId9"/>
              </a:rPr>
              <a:t>https://grants.nih.gov/grants/guide/rfa-files/RFA-HL-20-004.html</a:t>
            </a:r>
            <a:r>
              <a:rPr lang="en-US" sz="6400" dirty="0"/>
              <a:t>   (clinical trial not allowed)</a:t>
            </a:r>
          </a:p>
          <a:p>
            <a:pPr marL="457188" lvl="1" indent="0">
              <a:buNone/>
            </a:pPr>
            <a:r>
              <a:rPr lang="en-US" sz="6400" dirty="0"/>
              <a:t>		     	</a:t>
            </a:r>
          </a:p>
          <a:p>
            <a:pPr lvl="1"/>
            <a:endParaRPr lang="en-US" sz="4000" dirty="0"/>
          </a:p>
          <a:p>
            <a:pPr marL="55561" indent="0">
              <a:buNone/>
            </a:pPr>
            <a:endParaRPr lang="en-US" sz="4000" dirty="0"/>
          </a:p>
          <a:p>
            <a:endParaRPr lang="en-US" sz="4000" dirty="0"/>
          </a:p>
          <a:p>
            <a:pPr marL="457188" lvl="1" indent="0">
              <a:buNone/>
            </a:pPr>
            <a:br>
              <a:rPr lang="en-US" sz="4000" dirty="0"/>
            </a:br>
            <a:endParaRPr lang="en-US" sz="4000" dirty="0"/>
          </a:p>
          <a:p>
            <a:endParaRPr lang="en-US" sz="2400" dirty="0"/>
          </a:p>
        </p:txBody>
      </p:sp>
      <p:sp>
        <p:nvSpPr>
          <p:cNvPr id="3" name="Title 2">
            <a:extLst>
              <a:ext uri="{FF2B5EF4-FFF2-40B4-BE49-F238E27FC236}">
                <a16:creationId xmlns:a16="http://schemas.microsoft.com/office/drawing/2014/main" id="{59625AE5-7011-421F-B71B-AAF2FC8306F6}"/>
              </a:ext>
            </a:extLst>
          </p:cNvPr>
          <p:cNvSpPr>
            <a:spLocks noGrp="1"/>
          </p:cNvSpPr>
          <p:nvPr>
            <p:ph type="title"/>
          </p:nvPr>
        </p:nvSpPr>
        <p:spPr/>
        <p:txBody>
          <a:bodyPr/>
          <a:lstStyle/>
          <a:p>
            <a:r>
              <a:rPr lang="en-US" dirty="0"/>
              <a:t>Funding Opportunity Announcements</a:t>
            </a:r>
          </a:p>
        </p:txBody>
      </p:sp>
    </p:spTree>
    <p:extLst>
      <p:ext uri="{BB962C8B-B14F-4D97-AF65-F5344CB8AC3E}">
        <p14:creationId xmlns:p14="http://schemas.microsoft.com/office/powerpoint/2010/main" val="38376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9BD2C-6BAC-4807-AE8D-162649027E47}"/>
              </a:ext>
            </a:extLst>
          </p:cNvPr>
          <p:cNvSpPr>
            <a:spLocks noGrp="1"/>
          </p:cNvSpPr>
          <p:nvPr>
            <p:ph type="title"/>
          </p:nvPr>
        </p:nvSpPr>
        <p:spPr/>
        <p:txBody>
          <a:bodyPr/>
          <a:lstStyle/>
          <a:p>
            <a:r>
              <a:rPr lang="en-US" b="1" dirty="0"/>
              <a:t>NHLBI Workshops FY2019</a:t>
            </a:r>
          </a:p>
        </p:txBody>
      </p:sp>
      <p:graphicFrame>
        <p:nvGraphicFramePr>
          <p:cNvPr id="6" name="Table 5">
            <a:extLst>
              <a:ext uri="{FF2B5EF4-FFF2-40B4-BE49-F238E27FC236}">
                <a16:creationId xmlns:a16="http://schemas.microsoft.com/office/drawing/2014/main" id="{E58E9584-86B5-4884-B917-CA8E5033D347}"/>
              </a:ext>
            </a:extLst>
          </p:cNvPr>
          <p:cNvGraphicFramePr>
            <a:graphicFrameLocks noGrp="1"/>
          </p:cNvGraphicFramePr>
          <p:nvPr>
            <p:extLst>
              <p:ext uri="{D42A27DB-BD31-4B8C-83A1-F6EECF244321}">
                <p14:modId xmlns:p14="http://schemas.microsoft.com/office/powerpoint/2010/main" val="1136855117"/>
              </p:ext>
            </p:extLst>
          </p:nvPr>
        </p:nvGraphicFramePr>
        <p:xfrm>
          <a:off x="227680" y="1188721"/>
          <a:ext cx="5955821" cy="5383164"/>
        </p:xfrm>
        <a:graphic>
          <a:graphicData uri="http://schemas.openxmlformats.org/drawingml/2006/table">
            <a:tbl>
              <a:tblPr>
                <a:tableStyleId>{5C22544A-7EE6-4342-B048-85BDC9FD1C3A}</a:tableStyleId>
              </a:tblPr>
              <a:tblGrid>
                <a:gridCol w="5955821">
                  <a:extLst>
                    <a:ext uri="{9D8B030D-6E8A-4147-A177-3AD203B41FA5}">
                      <a16:colId xmlns:a16="http://schemas.microsoft.com/office/drawing/2014/main" val="4020318342"/>
                    </a:ext>
                  </a:extLst>
                </a:gridCol>
              </a:tblGrid>
              <a:tr h="222178">
                <a:tc>
                  <a:txBody>
                    <a:bodyPr/>
                    <a:lstStyle/>
                    <a:p>
                      <a:pPr algn="l" fontAlgn="ctr"/>
                      <a:r>
                        <a:rPr lang="en-US" sz="1200" b="1" u="none" strike="noStrike" dirty="0">
                          <a:effectLst/>
                        </a:rPr>
                        <a:t>Genetic Risk Scores: From Discovery to Implementation</a:t>
                      </a:r>
                    </a:p>
                    <a:p>
                      <a:pPr algn="l" fontAlgn="ct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2351496176"/>
                  </a:ext>
                </a:extLst>
              </a:tr>
              <a:tr h="440933">
                <a:tc>
                  <a:txBody>
                    <a:bodyPr/>
                    <a:lstStyle/>
                    <a:p>
                      <a:pPr algn="l" fontAlgn="ctr"/>
                      <a:r>
                        <a:rPr lang="en-US" sz="1200" b="1" u="none" strike="noStrike" dirty="0">
                          <a:effectLst/>
                        </a:rPr>
                        <a:t>Opportunities for Predictive Analytics Approaches </a:t>
                      </a:r>
                      <a:br>
                        <a:rPr lang="en-US" sz="1200" b="1" u="none" strike="noStrike" dirty="0">
                          <a:effectLst/>
                        </a:rPr>
                      </a:br>
                      <a:r>
                        <a:rPr lang="en-US" sz="1200" b="1" u="none" strike="noStrike" dirty="0">
                          <a:effectLst/>
                        </a:rPr>
                        <a:t>to Enhance T4 Research for Health Inequities</a:t>
                      </a: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1980622262"/>
                  </a:ext>
                </a:extLst>
              </a:tr>
              <a:tr h="745386">
                <a:tc>
                  <a:txBody>
                    <a:bodyPr/>
                    <a:lstStyle/>
                    <a:p>
                      <a:pPr algn="l" fontAlgn="ctr"/>
                      <a:r>
                        <a:rPr lang="en-US" sz="1200" b="1" u="none" strike="noStrike" dirty="0">
                          <a:effectLst/>
                        </a:rPr>
                        <a:t>Social Determinants of Cardiovascular Health and Health Disparities Virtual Workshop Series</a:t>
                      </a: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977357966"/>
                  </a:ext>
                </a:extLst>
              </a:tr>
              <a:tr h="693721">
                <a:tc>
                  <a:txBody>
                    <a:bodyPr/>
                    <a:lstStyle/>
                    <a:p>
                      <a:pPr algn="l" fontAlgn="ctr"/>
                      <a:r>
                        <a:rPr lang="en-US" sz="1200" b="1" u="none" strike="noStrike" dirty="0">
                          <a:effectLst/>
                        </a:rPr>
                        <a:t>Vascular Causes of Dementia: Are there Gaps in the Planned or Ongoing Prevention Trials?</a:t>
                      </a: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3890260229"/>
                  </a:ext>
                </a:extLst>
              </a:tr>
              <a:tr h="955354">
                <a:tc>
                  <a:txBody>
                    <a:bodyPr/>
                    <a:lstStyle/>
                    <a:p>
                      <a:pPr algn="l" fontAlgn="ctr"/>
                      <a:r>
                        <a:rPr lang="en-US" sz="1200" b="1" u="none" strike="noStrike" dirty="0">
                          <a:effectLst/>
                        </a:rPr>
                        <a:t>Promoting Cardiovascular Health in the Workplace: A Collaboration of NHLBI, CDC and American Heart Association</a:t>
                      </a: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4000709592"/>
                  </a:ext>
                </a:extLst>
              </a:tr>
              <a:tr h="1068896">
                <a:tc>
                  <a:txBody>
                    <a:bodyPr/>
                    <a:lstStyle/>
                    <a:p>
                      <a:pPr algn="l" fontAlgn="ctr"/>
                      <a:r>
                        <a:rPr lang="en-US" sz="1200" b="1" u="none" strike="noStrike" dirty="0">
                          <a:effectLst/>
                        </a:rPr>
                        <a:t>Does Improved CVD Risk Assessment with Coronary Artery Calcium Screening  and Other Cardiac Biomarkers Change the Benefits to Harms Ratio in Statin Therapy and in the treatment of Hypertension for the Primary Prevention of CVD in Low and Intermediate Risk Individuals</a:t>
                      </a: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2180114485"/>
                  </a:ext>
                </a:extLst>
              </a:tr>
              <a:tr h="222178">
                <a:tc>
                  <a:txBody>
                    <a:bodyPr/>
                    <a:lstStyle/>
                    <a:p>
                      <a:pPr algn="l" fontAlgn="ctr"/>
                      <a:r>
                        <a:rPr lang="en-US" sz="1200" b="1" u="none" strike="noStrike" dirty="0">
                          <a:effectLst/>
                        </a:rPr>
                        <a:t> 2019 NHLBI Trainee Session at AHA</a:t>
                      </a: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264964056"/>
                  </a:ext>
                </a:extLst>
              </a:tr>
              <a:tr h="881866">
                <a:tc>
                  <a:txBody>
                    <a:bodyPr/>
                    <a:lstStyle/>
                    <a:p>
                      <a:pPr algn="l" fontAlgn="ctr"/>
                      <a:r>
                        <a:rPr lang="en-US" sz="1200" b="1" u="none" strike="noStrike" dirty="0">
                          <a:effectLst/>
                        </a:rPr>
                        <a:t> Impact of Contemporary Acute and Chronic Particulate Air Pollution on Vulnerable Populations:  Research Gaps on Mechanisms of Cardiopulmonary and Disease Outcomes and Personal Intervention Strategies</a:t>
                      </a: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2907291124"/>
                  </a:ext>
                </a:extLst>
              </a:tr>
            </a:tbl>
          </a:graphicData>
        </a:graphic>
      </p:graphicFrame>
      <p:graphicFrame>
        <p:nvGraphicFramePr>
          <p:cNvPr id="7" name="Table 6">
            <a:extLst>
              <a:ext uri="{FF2B5EF4-FFF2-40B4-BE49-F238E27FC236}">
                <a16:creationId xmlns:a16="http://schemas.microsoft.com/office/drawing/2014/main" id="{D04E6BCA-F816-41B2-9A84-9C8AD31EBDA4}"/>
              </a:ext>
            </a:extLst>
          </p:cNvPr>
          <p:cNvGraphicFramePr>
            <a:graphicFrameLocks noGrp="1"/>
          </p:cNvGraphicFramePr>
          <p:nvPr>
            <p:extLst>
              <p:ext uri="{D42A27DB-BD31-4B8C-83A1-F6EECF244321}">
                <p14:modId xmlns:p14="http://schemas.microsoft.com/office/powerpoint/2010/main" val="1914347717"/>
              </p:ext>
            </p:extLst>
          </p:nvPr>
        </p:nvGraphicFramePr>
        <p:xfrm>
          <a:off x="6344194" y="1188721"/>
          <a:ext cx="5444152" cy="5524815"/>
        </p:xfrm>
        <a:graphic>
          <a:graphicData uri="http://schemas.openxmlformats.org/drawingml/2006/table">
            <a:tbl>
              <a:tblPr>
                <a:tableStyleId>{5C22544A-7EE6-4342-B048-85BDC9FD1C3A}</a:tableStyleId>
              </a:tblPr>
              <a:tblGrid>
                <a:gridCol w="5444152">
                  <a:extLst>
                    <a:ext uri="{9D8B030D-6E8A-4147-A177-3AD203B41FA5}">
                      <a16:colId xmlns:a16="http://schemas.microsoft.com/office/drawing/2014/main" val="2276696804"/>
                    </a:ext>
                  </a:extLst>
                </a:gridCol>
              </a:tblGrid>
              <a:tr h="208671">
                <a:tc>
                  <a:txBody>
                    <a:bodyPr/>
                    <a:lstStyle/>
                    <a:p>
                      <a:pPr algn="l" fontAlgn="ctr"/>
                      <a:r>
                        <a:rPr lang="en-US" sz="1200" b="1" u="none" strike="noStrike" dirty="0">
                          <a:effectLst/>
                        </a:rPr>
                        <a:t>Digital Clinical Trials: The Future is Now</a:t>
                      </a:r>
                      <a:endParaRPr lang="en-US" sz="1200" b="1" i="0" u="none" strike="noStrike" dirty="0">
                        <a:solidFill>
                          <a:srgbClr val="333333"/>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93884347"/>
                  </a:ext>
                </a:extLst>
              </a:tr>
              <a:tr h="1222217">
                <a:tc>
                  <a:txBody>
                    <a:bodyPr/>
                    <a:lstStyle/>
                    <a:p>
                      <a:pPr algn="l" fontAlgn="ctr"/>
                      <a:r>
                        <a:rPr lang="en-US" sz="1200" b="1" u="none" strike="noStrike" dirty="0">
                          <a:effectLst/>
                        </a:rPr>
                        <a:t>Developing a Multidisciplinary Collaborative Translational Research Agenda for Returning the Results of Genome Sequencing in Biobanks and Learning Health Systems</a:t>
                      </a:r>
                      <a:endParaRPr lang="en-US" sz="1200" b="1" i="0" u="none" strike="noStrike" dirty="0">
                        <a:solidFill>
                          <a:srgbClr val="333333"/>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3092910298"/>
                  </a:ext>
                </a:extLst>
              </a:tr>
              <a:tr h="566393">
                <a:tc>
                  <a:txBody>
                    <a:bodyPr/>
                    <a:lstStyle/>
                    <a:p>
                      <a:pPr algn="l" fontAlgn="ctr"/>
                      <a:r>
                        <a:rPr lang="en-US" sz="1200" b="1" u="none" strike="noStrike" dirty="0">
                          <a:effectLst/>
                        </a:rPr>
                        <a:t>Harnessing the New Frontier of Imaging Genomics for Heart, Lung, Blood and Sleep Disorders</a:t>
                      </a:r>
                      <a:endParaRPr lang="en-US" sz="1200" b="1" i="0" u="none" strike="noStrike" dirty="0">
                        <a:solidFill>
                          <a:srgbClr val="333333"/>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4253148096"/>
                  </a:ext>
                </a:extLst>
              </a:tr>
              <a:tr h="1013546">
                <a:tc>
                  <a:txBody>
                    <a:bodyPr/>
                    <a:lstStyle/>
                    <a:p>
                      <a:pPr algn="l" fontAlgn="ctr"/>
                      <a:r>
                        <a:rPr lang="en-US" sz="1200" b="1" u="none" strike="noStrike" dirty="0">
                          <a:effectLst/>
                        </a:rPr>
                        <a:t>Privacy and Reidentification Risks in the Era of Big Data</a:t>
                      </a:r>
                      <a:endParaRPr lang="en-US" sz="1200" b="1" i="0" u="none" strike="noStrike" dirty="0">
                        <a:solidFill>
                          <a:srgbClr val="333333"/>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683132621"/>
                  </a:ext>
                </a:extLst>
              </a:tr>
              <a:tr h="556456">
                <a:tc>
                  <a:txBody>
                    <a:bodyPr/>
                    <a:lstStyle/>
                    <a:p>
                      <a:pPr algn="l" fontAlgn="ctr"/>
                      <a:r>
                        <a:rPr lang="en-US" sz="1200" b="1" u="none" strike="noStrike" dirty="0">
                          <a:effectLst/>
                        </a:rPr>
                        <a:t>Sleep Deficiency, Circadian Misalignment and Immune Dysfunction (Trans-HL and Trans-NIH)</a:t>
                      </a:r>
                      <a:endParaRPr lang="en-US" sz="1200" b="1" i="0" u="none" strike="noStrike" dirty="0">
                        <a:solidFill>
                          <a:srgbClr val="000000"/>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3694298045"/>
                  </a:ext>
                </a:extLst>
              </a:tr>
              <a:tr h="665760">
                <a:tc>
                  <a:txBody>
                    <a:bodyPr/>
                    <a:lstStyle/>
                    <a:p>
                      <a:pPr algn="l" fontAlgn="ctr"/>
                      <a:r>
                        <a:rPr lang="en-US" sz="1200" b="1" u="none" strike="noStrike" dirty="0">
                          <a:effectLst/>
                        </a:rPr>
                        <a:t>Applying Circadian Biology to Heart, Lung and Blood Therapeutics (Trans-NIH)</a:t>
                      </a:r>
                      <a:endParaRPr lang="en-US" sz="1200" b="1" i="0" u="none" strike="noStrike" dirty="0">
                        <a:solidFill>
                          <a:srgbClr val="000000"/>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1390223593"/>
                  </a:ext>
                </a:extLst>
              </a:tr>
              <a:tr h="735316">
                <a:tc>
                  <a:txBody>
                    <a:bodyPr/>
                    <a:lstStyle/>
                    <a:p>
                      <a:pPr algn="l" fontAlgn="ctr"/>
                      <a:r>
                        <a:rPr lang="en-US" sz="1200" b="1" u="none" strike="noStrike" dirty="0">
                          <a:effectLst/>
                        </a:rPr>
                        <a:t>Reaching the Rural COPD Population: Use of Novel Technologies to Deliver COPD Care Including Pulmonary Rehabilitation</a:t>
                      </a:r>
                      <a:endParaRPr lang="en-US" sz="1200" b="1" i="0" u="none" strike="noStrike" dirty="0">
                        <a:solidFill>
                          <a:srgbClr val="000000"/>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620127280"/>
                  </a:ext>
                </a:extLst>
              </a:tr>
              <a:tr h="556456">
                <a:tc>
                  <a:txBody>
                    <a:bodyPr/>
                    <a:lstStyle/>
                    <a:p>
                      <a:pPr algn="l" fontAlgn="ctr"/>
                      <a:r>
                        <a:rPr lang="en-US" sz="1200" b="1" u="none" strike="noStrike" dirty="0">
                          <a:effectLst/>
                        </a:rPr>
                        <a:t>Advancing the Plan:  Engaging Partner in Ensuring the Implementation of the COPD National Action Plan</a:t>
                      </a:r>
                      <a:endParaRPr lang="en-US" sz="1200" b="1" i="0" u="none" strike="noStrike" dirty="0">
                        <a:solidFill>
                          <a:srgbClr val="000000"/>
                        </a:solidFill>
                        <a:effectLst/>
                        <a:latin typeface="Calibri" panose="020F0502020204030204" pitchFamily="34" charset="0"/>
                      </a:endParaRPr>
                    </a:p>
                  </a:txBody>
                  <a:tcPr marL="8140" marR="8140" marT="8140" marB="0" anchor="ctr"/>
                </a:tc>
                <a:extLst>
                  <a:ext uri="{0D108BD9-81ED-4DB2-BD59-A6C34878D82A}">
                    <a16:rowId xmlns:a16="http://schemas.microsoft.com/office/drawing/2014/main" val="3556379094"/>
                  </a:ext>
                </a:extLst>
              </a:tr>
            </a:tbl>
          </a:graphicData>
        </a:graphic>
      </p:graphicFrame>
    </p:spTree>
    <p:extLst>
      <p:ext uri="{BB962C8B-B14F-4D97-AF65-F5344CB8AC3E}">
        <p14:creationId xmlns:p14="http://schemas.microsoft.com/office/powerpoint/2010/main" val="186196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9BD2C-6BAC-4807-AE8D-162649027E47}"/>
              </a:ext>
            </a:extLst>
          </p:cNvPr>
          <p:cNvSpPr>
            <a:spLocks noGrp="1"/>
          </p:cNvSpPr>
          <p:nvPr>
            <p:ph type="title"/>
          </p:nvPr>
        </p:nvSpPr>
        <p:spPr/>
        <p:txBody>
          <a:bodyPr/>
          <a:lstStyle/>
          <a:p>
            <a:r>
              <a:rPr lang="en-US" b="1" dirty="0"/>
              <a:t>NHLBI Workshops FY2019 </a:t>
            </a:r>
            <a:r>
              <a:rPr lang="en-US" sz="1600" b="1" dirty="0"/>
              <a:t>(continued)</a:t>
            </a:r>
          </a:p>
        </p:txBody>
      </p:sp>
      <p:graphicFrame>
        <p:nvGraphicFramePr>
          <p:cNvPr id="6" name="Table 5">
            <a:extLst>
              <a:ext uri="{FF2B5EF4-FFF2-40B4-BE49-F238E27FC236}">
                <a16:creationId xmlns:a16="http://schemas.microsoft.com/office/drawing/2014/main" id="{E58E9584-86B5-4884-B917-CA8E5033D347}"/>
              </a:ext>
            </a:extLst>
          </p:cNvPr>
          <p:cNvGraphicFramePr>
            <a:graphicFrameLocks noGrp="1"/>
          </p:cNvGraphicFramePr>
          <p:nvPr>
            <p:extLst>
              <p:ext uri="{D42A27DB-BD31-4B8C-83A1-F6EECF244321}">
                <p14:modId xmlns:p14="http://schemas.microsoft.com/office/powerpoint/2010/main" val="2527775040"/>
              </p:ext>
            </p:extLst>
          </p:nvPr>
        </p:nvGraphicFramePr>
        <p:xfrm>
          <a:off x="562274" y="1387401"/>
          <a:ext cx="6143325" cy="2456881"/>
        </p:xfrm>
        <a:graphic>
          <a:graphicData uri="http://schemas.openxmlformats.org/drawingml/2006/table">
            <a:tbl>
              <a:tblPr>
                <a:tableStyleId>{5C22544A-7EE6-4342-B048-85BDC9FD1C3A}</a:tableStyleId>
              </a:tblPr>
              <a:tblGrid>
                <a:gridCol w="6143325">
                  <a:extLst>
                    <a:ext uri="{9D8B030D-6E8A-4147-A177-3AD203B41FA5}">
                      <a16:colId xmlns:a16="http://schemas.microsoft.com/office/drawing/2014/main" val="4020318342"/>
                    </a:ext>
                  </a:extLst>
                </a:gridCol>
              </a:tblGrid>
              <a:tr h="220265">
                <a:tc>
                  <a:txBody>
                    <a:bodyPr/>
                    <a:lstStyle/>
                    <a:p>
                      <a:pPr algn="l" fontAlgn="ctr"/>
                      <a:endParaRPr lang="en-US" sz="1200" b="1" i="0" u="none" strike="noStrike" dirty="0">
                        <a:solidFill>
                          <a:srgbClr val="333333"/>
                        </a:solidFill>
                        <a:effectLst/>
                        <a:latin typeface="Calibri" panose="020F0502020204030204" pitchFamily="34" charset="0"/>
                      </a:endParaRPr>
                    </a:p>
                  </a:txBody>
                  <a:tcPr marL="9070" marR="9070" marT="9070" marB="0" anchor="ctr"/>
                </a:tc>
                <a:extLst>
                  <a:ext uri="{0D108BD9-81ED-4DB2-BD59-A6C34878D82A}">
                    <a16:rowId xmlns:a16="http://schemas.microsoft.com/office/drawing/2014/main" val="2351496176"/>
                  </a:ext>
                </a:extLst>
              </a:tr>
              <a:tr h="220265">
                <a:tc>
                  <a:txBody>
                    <a:bodyPr/>
                    <a:lstStyle/>
                    <a:p>
                      <a:pPr algn="l" fontAlgn="ctr"/>
                      <a:r>
                        <a:rPr lang="en-US" sz="1200" b="1" i="0" u="none" strike="noStrike" dirty="0">
                          <a:solidFill>
                            <a:srgbClr val="333333"/>
                          </a:solidFill>
                          <a:effectLst/>
                          <a:latin typeface="+mn-lt"/>
                        </a:rPr>
                        <a:t>Understanding Circadian Mechanisms of Sudden Cardiac Death (SCD)</a:t>
                      </a:r>
                    </a:p>
                  </a:txBody>
                  <a:tcPr marL="9070" marR="9070" marT="9070" marB="0" anchor="ctr"/>
                </a:tc>
                <a:extLst>
                  <a:ext uri="{0D108BD9-81ED-4DB2-BD59-A6C34878D82A}">
                    <a16:rowId xmlns:a16="http://schemas.microsoft.com/office/drawing/2014/main" val="1980622262"/>
                  </a:ext>
                </a:extLst>
              </a:tr>
              <a:tr h="639980">
                <a:tc>
                  <a:txBody>
                    <a:bodyPr/>
                    <a:lstStyle/>
                    <a:p>
                      <a:pPr algn="l" fontAlgn="ctr"/>
                      <a:endParaRPr lang="en-US" sz="1200" b="1" i="0" u="none" strike="noStrike" dirty="0">
                        <a:solidFill>
                          <a:srgbClr val="333333"/>
                        </a:solidFill>
                        <a:effectLst/>
                        <a:latin typeface="+mn-lt"/>
                      </a:endParaRPr>
                    </a:p>
                    <a:p>
                      <a:pPr algn="l" fontAlgn="ctr"/>
                      <a:r>
                        <a:rPr lang="en-US" sz="1200" b="1" i="0" u="none" strike="noStrike" dirty="0">
                          <a:solidFill>
                            <a:srgbClr val="333333"/>
                          </a:solidFill>
                          <a:effectLst/>
                          <a:latin typeface="+mn-lt"/>
                        </a:rPr>
                        <a:t>Hypertension-related Cardiovascular Disease:  When is the Optimal Time to Intervene?</a:t>
                      </a:r>
                    </a:p>
                    <a:p>
                      <a:pPr algn="l" fontAlgn="ctr"/>
                      <a:endParaRPr lang="en-US" sz="1200" b="1" i="0" u="none" strike="noStrike" dirty="0">
                        <a:solidFill>
                          <a:srgbClr val="333333"/>
                        </a:solidFill>
                        <a:effectLst/>
                        <a:latin typeface="+mn-lt"/>
                      </a:endParaRPr>
                    </a:p>
                  </a:txBody>
                  <a:tcPr marL="9070" marR="9070" marT="9070" marB="0" anchor="ctr"/>
                </a:tc>
                <a:extLst>
                  <a:ext uri="{0D108BD9-81ED-4DB2-BD59-A6C34878D82A}">
                    <a16:rowId xmlns:a16="http://schemas.microsoft.com/office/drawing/2014/main" val="977357966"/>
                  </a:ext>
                </a:extLst>
              </a:tr>
              <a:tr h="220265">
                <a:tc>
                  <a:txBody>
                    <a:bodyPr/>
                    <a:lstStyle/>
                    <a:p>
                      <a:pPr algn="l" fontAlgn="ctr"/>
                      <a:r>
                        <a:rPr lang="en-US" sz="1200" b="1" i="0" u="none" strike="noStrike" dirty="0">
                          <a:solidFill>
                            <a:srgbClr val="333333"/>
                          </a:solidFill>
                          <a:effectLst/>
                          <a:latin typeface="+mn-lt"/>
                        </a:rPr>
                        <a:t>NIMH and NHLBI Heart and Soul Workshop</a:t>
                      </a:r>
                    </a:p>
                  </a:txBody>
                  <a:tcPr marL="9070" marR="9070" marT="9070" marB="0" anchor="ctr"/>
                </a:tc>
                <a:extLst>
                  <a:ext uri="{0D108BD9-81ED-4DB2-BD59-A6C34878D82A}">
                    <a16:rowId xmlns:a16="http://schemas.microsoft.com/office/drawing/2014/main" val="3890260229"/>
                  </a:ext>
                </a:extLst>
              </a:tr>
              <a:tr h="220265">
                <a:tc>
                  <a:txBody>
                    <a:bodyPr/>
                    <a:lstStyle/>
                    <a:p>
                      <a:pPr algn="l" fontAlgn="ctr"/>
                      <a:endParaRPr lang="en-US" sz="1200" b="1" i="0" u="none" strike="noStrike" dirty="0">
                        <a:solidFill>
                          <a:srgbClr val="333333"/>
                        </a:solidFill>
                        <a:effectLst/>
                        <a:latin typeface="+mn-lt"/>
                      </a:endParaRPr>
                    </a:p>
                  </a:txBody>
                  <a:tcPr marL="9070" marR="9070" marT="9070" marB="0" anchor="ctr"/>
                </a:tc>
                <a:extLst>
                  <a:ext uri="{0D108BD9-81ED-4DB2-BD59-A6C34878D82A}">
                    <a16:rowId xmlns:a16="http://schemas.microsoft.com/office/drawing/2014/main" val="4000709592"/>
                  </a:ext>
                </a:extLst>
              </a:tr>
              <a:tr h="220265">
                <a:tc>
                  <a:txBody>
                    <a:bodyPr/>
                    <a:lstStyle/>
                    <a:p>
                      <a:pPr algn="l" fontAlgn="ctr"/>
                      <a:r>
                        <a:rPr lang="en-US" sz="1200" b="1" i="0" u="none" strike="noStrike" dirty="0" err="1">
                          <a:solidFill>
                            <a:srgbClr val="333333"/>
                          </a:solidFill>
                          <a:effectLst/>
                          <a:latin typeface="+mn-lt"/>
                        </a:rPr>
                        <a:t>TOPMed</a:t>
                      </a:r>
                      <a:r>
                        <a:rPr lang="en-US" sz="1200" b="1" i="0" u="none" strike="noStrike" dirty="0">
                          <a:solidFill>
                            <a:srgbClr val="333333"/>
                          </a:solidFill>
                          <a:effectLst/>
                          <a:latin typeface="+mn-lt"/>
                        </a:rPr>
                        <a:t> 2.0  (May 8,9)</a:t>
                      </a:r>
                    </a:p>
                  </a:txBody>
                  <a:tcPr marL="9070" marR="9070" marT="9070" marB="0" anchor="ctr"/>
                </a:tc>
                <a:extLst>
                  <a:ext uri="{0D108BD9-81ED-4DB2-BD59-A6C34878D82A}">
                    <a16:rowId xmlns:a16="http://schemas.microsoft.com/office/drawing/2014/main" val="2180114485"/>
                  </a:ext>
                </a:extLst>
              </a:tr>
              <a:tr h="240136">
                <a:tc>
                  <a:txBody>
                    <a:bodyPr/>
                    <a:lstStyle/>
                    <a:p>
                      <a:pPr algn="l" fontAlgn="ctr"/>
                      <a:endParaRPr lang="en-US" sz="1200" b="1" i="0" u="none" strike="noStrike" dirty="0">
                        <a:solidFill>
                          <a:srgbClr val="333333"/>
                        </a:solidFill>
                        <a:effectLst/>
                        <a:latin typeface="+mn-lt"/>
                      </a:endParaRPr>
                    </a:p>
                  </a:txBody>
                  <a:tcPr marL="9070" marR="9070" marT="9070" marB="0" anchor="ctr"/>
                </a:tc>
                <a:extLst>
                  <a:ext uri="{0D108BD9-81ED-4DB2-BD59-A6C34878D82A}">
                    <a16:rowId xmlns:a16="http://schemas.microsoft.com/office/drawing/2014/main" val="264964056"/>
                  </a:ext>
                </a:extLst>
              </a:tr>
              <a:tr h="220265">
                <a:tc>
                  <a:txBody>
                    <a:bodyPr/>
                    <a:lstStyle/>
                    <a:p>
                      <a:pPr marL="0" marR="0" lvl="0" indent="0" algn="l" defTabSz="457189" rtl="0" eaLnBrk="1" fontAlgn="ctr"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K to R01 – Clinical and Population Sciences (July 11, 12</a:t>
                      </a:r>
                      <a:r>
                        <a:rPr lang="en-US" sz="1200" b="0" kern="1200" dirty="0">
                          <a:solidFill>
                            <a:schemeClr val="dk1"/>
                          </a:solidFill>
                          <a:effectLst/>
                          <a:latin typeface="+mn-lt"/>
                          <a:ea typeface="+mn-ea"/>
                          <a:cs typeface="+mn-cs"/>
                        </a:rPr>
                        <a:t>)</a:t>
                      </a:r>
                    </a:p>
                    <a:p>
                      <a:pPr algn="l" fontAlgn="ctr"/>
                      <a:endParaRPr lang="en-US" sz="1200" b="1" i="0" u="none" strike="noStrike" dirty="0">
                        <a:solidFill>
                          <a:srgbClr val="333333"/>
                        </a:solidFill>
                        <a:effectLst/>
                        <a:latin typeface="+mn-lt"/>
                      </a:endParaRPr>
                    </a:p>
                  </a:txBody>
                  <a:tcPr marL="9070" marR="9070" marT="9070" marB="0" anchor="ctr"/>
                </a:tc>
                <a:extLst>
                  <a:ext uri="{0D108BD9-81ED-4DB2-BD59-A6C34878D82A}">
                    <a16:rowId xmlns:a16="http://schemas.microsoft.com/office/drawing/2014/main" val="2907291124"/>
                  </a:ext>
                </a:extLst>
              </a:tr>
            </a:tbl>
          </a:graphicData>
        </a:graphic>
      </p:graphicFrame>
      <p:sp>
        <p:nvSpPr>
          <p:cNvPr id="4" name="TextBox 3">
            <a:extLst>
              <a:ext uri="{FF2B5EF4-FFF2-40B4-BE49-F238E27FC236}">
                <a16:creationId xmlns:a16="http://schemas.microsoft.com/office/drawing/2014/main" id="{6D6845C1-EB0B-4CA7-83DD-F64FAF1497BB}"/>
              </a:ext>
            </a:extLst>
          </p:cNvPr>
          <p:cNvSpPr txBox="1"/>
          <p:nvPr/>
        </p:nvSpPr>
        <p:spPr>
          <a:xfrm>
            <a:off x="632835" y="4160746"/>
            <a:ext cx="6002202" cy="369332"/>
          </a:xfrm>
          <a:prstGeom prst="rect">
            <a:avLst/>
          </a:prstGeom>
          <a:noFill/>
        </p:spPr>
        <p:txBody>
          <a:bodyPr wrap="square" rtlCol="0">
            <a:spAutoFit/>
          </a:bodyPr>
          <a:lstStyle/>
          <a:p>
            <a:r>
              <a:rPr lang="en-US" dirty="0">
                <a:hlinkClick r:id="rId3"/>
              </a:rPr>
              <a:t>https://www.nhlbi.nih.gov/events</a:t>
            </a:r>
            <a:endParaRPr lang="en-US" dirty="0"/>
          </a:p>
        </p:txBody>
      </p:sp>
    </p:spTree>
    <p:extLst>
      <p:ext uri="{BB962C8B-B14F-4D97-AF65-F5344CB8AC3E}">
        <p14:creationId xmlns:p14="http://schemas.microsoft.com/office/powerpoint/2010/main" val="105748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457E43-8CB3-4CDA-BDB1-43A96AE68100}"/>
              </a:ext>
            </a:extLst>
          </p:cNvPr>
          <p:cNvGraphicFramePr>
            <a:graphicFrameLocks noGrp="1"/>
          </p:cNvGraphicFramePr>
          <p:nvPr>
            <p:ph idx="1"/>
            <p:extLst>
              <p:ext uri="{D42A27DB-BD31-4B8C-83A1-F6EECF244321}">
                <p14:modId xmlns:p14="http://schemas.microsoft.com/office/powerpoint/2010/main" val="3870731267"/>
              </p:ext>
            </p:extLst>
          </p:nvPr>
        </p:nvGraphicFramePr>
        <p:xfrm>
          <a:off x="346354" y="1596034"/>
          <a:ext cx="11146366" cy="3967848"/>
        </p:xfrm>
        <a:graphic>
          <a:graphicData uri="http://schemas.openxmlformats.org/drawingml/2006/table">
            <a:tbl>
              <a:tblPr firstRow="1" bandRow="1">
                <a:tableStyleId>{5C22544A-7EE6-4342-B048-85BDC9FD1C3A}</a:tableStyleId>
              </a:tblPr>
              <a:tblGrid>
                <a:gridCol w="5573183">
                  <a:extLst>
                    <a:ext uri="{9D8B030D-6E8A-4147-A177-3AD203B41FA5}">
                      <a16:colId xmlns:a16="http://schemas.microsoft.com/office/drawing/2014/main" val="2739581921"/>
                    </a:ext>
                  </a:extLst>
                </a:gridCol>
                <a:gridCol w="5573183">
                  <a:extLst>
                    <a:ext uri="{9D8B030D-6E8A-4147-A177-3AD203B41FA5}">
                      <a16:colId xmlns:a16="http://schemas.microsoft.com/office/drawing/2014/main" val="303962764"/>
                    </a:ext>
                  </a:extLst>
                </a:gridCol>
              </a:tblGrid>
              <a:tr h="796610">
                <a:tc>
                  <a:txBody>
                    <a:bodyPr/>
                    <a:lstStyle/>
                    <a:p>
                      <a:pPr algn="ctr"/>
                      <a:endParaRPr lang="en-US" sz="2800" dirty="0"/>
                    </a:p>
                    <a:p>
                      <a:pPr algn="l"/>
                      <a:r>
                        <a:rPr lang="en-US" sz="2800" dirty="0"/>
                        <a:t>Activity</a:t>
                      </a:r>
                    </a:p>
                  </a:txBody>
                  <a:tcPr/>
                </a:tc>
                <a:tc>
                  <a:txBody>
                    <a:bodyPr/>
                    <a:lstStyle/>
                    <a:p>
                      <a:pPr algn="l"/>
                      <a:endParaRPr lang="en-US" sz="2800" dirty="0"/>
                    </a:p>
                    <a:p>
                      <a:pPr algn="l"/>
                      <a:r>
                        <a:rPr lang="en-US" sz="2800" dirty="0"/>
                        <a:t>Date</a:t>
                      </a:r>
                    </a:p>
                  </a:txBody>
                  <a:tcPr/>
                </a:tc>
                <a:extLst>
                  <a:ext uri="{0D108BD9-81ED-4DB2-BD59-A6C34878D82A}">
                    <a16:rowId xmlns:a16="http://schemas.microsoft.com/office/drawing/2014/main" val="3122945286"/>
                  </a:ext>
                </a:extLst>
              </a:tr>
              <a:tr h="755742">
                <a:tc>
                  <a:txBody>
                    <a:bodyPr/>
                    <a:lstStyle/>
                    <a:p>
                      <a:r>
                        <a:rPr lang="en-US" sz="2800" dirty="0"/>
                        <a:t>Solicitations Issued</a:t>
                      </a:r>
                    </a:p>
                  </a:txBody>
                  <a:tcPr/>
                </a:tc>
                <a:tc>
                  <a:txBody>
                    <a:bodyPr/>
                    <a:lstStyle/>
                    <a:p>
                      <a:r>
                        <a:rPr lang="en-US" sz="2800" dirty="0"/>
                        <a:t>November 8, 2018</a:t>
                      </a:r>
                    </a:p>
                  </a:txBody>
                  <a:tcPr/>
                </a:tc>
                <a:extLst>
                  <a:ext uri="{0D108BD9-81ED-4DB2-BD59-A6C34878D82A}">
                    <a16:rowId xmlns:a16="http://schemas.microsoft.com/office/drawing/2014/main" val="3667626131"/>
                  </a:ext>
                </a:extLst>
              </a:tr>
              <a:tr h="755742">
                <a:tc>
                  <a:txBody>
                    <a:bodyPr/>
                    <a:lstStyle/>
                    <a:p>
                      <a:r>
                        <a:rPr lang="en-US" sz="2800" dirty="0"/>
                        <a:t>Proposals Due</a:t>
                      </a:r>
                    </a:p>
                  </a:txBody>
                  <a:tcPr/>
                </a:tc>
                <a:tc>
                  <a:txBody>
                    <a:bodyPr/>
                    <a:lstStyle/>
                    <a:p>
                      <a:r>
                        <a:rPr lang="en-US" sz="2800" dirty="0"/>
                        <a:t>February 15, 2019</a:t>
                      </a:r>
                    </a:p>
                  </a:txBody>
                  <a:tcPr/>
                </a:tc>
                <a:extLst>
                  <a:ext uri="{0D108BD9-81ED-4DB2-BD59-A6C34878D82A}">
                    <a16:rowId xmlns:a16="http://schemas.microsoft.com/office/drawing/2014/main" val="3660274300"/>
                  </a:ext>
                </a:extLst>
              </a:tr>
              <a:tr h="755742">
                <a:tc>
                  <a:txBody>
                    <a:bodyPr/>
                    <a:lstStyle/>
                    <a:p>
                      <a:r>
                        <a:rPr lang="en-US" sz="2800" dirty="0"/>
                        <a:t>Peer Review</a:t>
                      </a:r>
                    </a:p>
                  </a:txBody>
                  <a:tcPr/>
                </a:tc>
                <a:tc>
                  <a:txBody>
                    <a:bodyPr/>
                    <a:lstStyle/>
                    <a:p>
                      <a:r>
                        <a:rPr lang="en-US" sz="2800" dirty="0"/>
                        <a:t>Late May - mid June, 2019</a:t>
                      </a:r>
                    </a:p>
                  </a:txBody>
                  <a:tcPr/>
                </a:tc>
                <a:extLst>
                  <a:ext uri="{0D108BD9-81ED-4DB2-BD59-A6C34878D82A}">
                    <a16:rowId xmlns:a16="http://schemas.microsoft.com/office/drawing/2014/main" val="1467884403"/>
                  </a:ext>
                </a:extLst>
              </a:tr>
              <a:tr h="755742">
                <a:tc>
                  <a:txBody>
                    <a:bodyPr/>
                    <a:lstStyle/>
                    <a:p>
                      <a:r>
                        <a:rPr lang="en-US" sz="2800" dirty="0"/>
                        <a:t>Anticipated Award</a:t>
                      </a:r>
                    </a:p>
                  </a:txBody>
                  <a:tcPr/>
                </a:tc>
                <a:tc>
                  <a:txBody>
                    <a:bodyPr/>
                    <a:lstStyle/>
                    <a:p>
                      <a:r>
                        <a:rPr lang="en-US" sz="2800" dirty="0"/>
                        <a:t>December 19, 2019</a:t>
                      </a:r>
                    </a:p>
                  </a:txBody>
                  <a:tcPr/>
                </a:tc>
                <a:extLst>
                  <a:ext uri="{0D108BD9-81ED-4DB2-BD59-A6C34878D82A}">
                    <a16:rowId xmlns:a16="http://schemas.microsoft.com/office/drawing/2014/main" val="3290540057"/>
                  </a:ext>
                </a:extLst>
              </a:tr>
            </a:tbl>
          </a:graphicData>
        </a:graphic>
      </p:graphicFrame>
      <p:sp>
        <p:nvSpPr>
          <p:cNvPr id="3" name="Title 2">
            <a:extLst>
              <a:ext uri="{FF2B5EF4-FFF2-40B4-BE49-F238E27FC236}">
                <a16:creationId xmlns:a16="http://schemas.microsoft.com/office/drawing/2014/main" id="{0298AB7B-9826-49AB-BCAB-A2FDE036F39C}"/>
              </a:ext>
            </a:extLst>
          </p:cNvPr>
          <p:cNvSpPr>
            <a:spLocks noGrp="1"/>
          </p:cNvSpPr>
          <p:nvPr>
            <p:ph type="title"/>
          </p:nvPr>
        </p:nvSpPr>
        <p:spPr>
          <a:xfrm>
            <a:off x="609600" y="156992"/>
            <a:ext cx="11059583" cy="846137"/>
          </a:xfrm>
        </p:spPr>
        <p:txBody>
          <a:bodyPr/>
          <a:lstStyle/>
          <a:p>
            <a:r>
              <a:rPr lang="en-US" dirty="0"/>
              <a:t>MESA Renewal</a:t>
            </a:r>
          </a:p>
        </p:txBody>
      </p:sp>
    </p:spTree>
    <p:extLst>
      <p:ext uri="{BB962C8B-B14F-4D97-AF65-F5344CB8AC3E}">
        <p14:creationId xmlns:p14="http://schemas.microsoft.com/office/powerpoint/2010/main" val="239792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0EE7D5-4AF6-4237-821D-8CC9720E6952}"/>
              </a:ext>
            </a:extLst>
          </p:cNvPr>
          <p:cNvPicPr>
            <a:picLocks noGrp="1" noChangeAspect="1"/>
          </p:cNvPicPr>
          <p:nvPr>
            <p:ph idx="1"/>
          </p:nvPr>
        </p:nvPicPr>
        <p:blipFill>
          <a:blip r:embed="rId3"/>
          <a:stretch>
            <a:fillRect/>
          </a:stretch>
        </p:blipFill>
        <p:spPr>
          <a:xfrm>
            <a:off x="482151" y="1446213"/>
            <a:ext cx="10266913" cy="4525962"/>
          </a:xfrm>
          <a:prstGeom prst="rect">
            <a:avLst/>
          </a:prstGeom>
        </p:spPr>
      </p:pic>
      <p:sp>
        <p:nvSpPr>
          <p:cNvPr id="3" name="Title 2">
            <a:extLst>
              <a:ext uri="{FF2B5EF4-FFF2-40B4-BE49-F238E27FC236}">
                <a16:creationId xmlns:a16="http://schemas.microsoft.com/office/drawing/2014/main" id="{A02C0320-1CEE-4BF6-BD19-3E909486C78A}"/>
              </a:ext>
            </a:extLst>
          </p:cNvPr>
          <p:cNvSpPr>
            <a:spLocks noGrp="1"/>
          </p:cNvSpPr>
          <p:nvPr>
            <p:ph type="title"/>
          </p:nvPr>
        </p:nvSpPr>
        <p:spPr/>
        <p:txBody>
          <a:bodyPr/>
          <a:lstStyle/>
          <a:p>
            <a:r>
              <a:rPr lang="en-US" dirty="0"/>
              <a:t>NIH Guide Notice  NOT-HL-18-668</a:t>
            </a:r>
          </a:p>
        </p:txBody>
      </p:sp>
    </p:spTree>
    <p:extLst>
      <p:ext uri="{BB962C8B-B14F-4D97-AF65-F5344CB8AC3E}">
        <p14:creationId xmlns:p14="http://schemas.microsoft.com/office/powerpoint/2010/main" val="3821616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3326</TotalTime>
  <Words>1124</Words>
  <Application>Microsoft Office PowerPoint</Application>
  <PresentationFormat>Widescreen</PresentationFormat>
  <Paragraphs>431</Paragraphs>
  <Slides>15</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Arial</vt:lpstr>
      <vt:lpstr>Calibri</vt:lpstr>
      <vt:lpstr>Calibri Light</vt:lpstr>
      <vt:lpstr>Lucida Grande</vt:lpstr>
      <vt:lpstr>Verdana</vt:lpstr>
      <vt:lpstr>Wingdings</vt:lpstr>
      <vt:lpstr>Office Theme</vt:lpstr>
      <vt:lpstr>4_Office Theme</vt:lpstr>
      <vt:lpstr>PowerPoint Presentation</vt:lpstr>
      <vt:lpstr>NHLBI MESA Team</vt:lpstr>
      <vt:lpstr>FY2019 NHLBI Funding Paylines</vt:lpstr>
      <vt:lpstr>FY2018 NHLBI Funding Paylines – Zones of Consideration*</vt:lpstr>
      <vt:lpstr>Funding Opportunity Announcements</vt:lpstr>
      <vt:lpstr>NHLBI Workshops FY2019</vt:lpstr>
      <vt:lpstr>NHLBI Workshops FY2019 (continued)</vt:lpstr>
      <vt:lpstr>MESA Renewal</vt:lpstr>
      <vt:lpstr>NIH Guide Notice  NOT-HL-18-668</vt:lpstr>
      <vt:lpstr>PowerPoint Presentation</vt:lpstr>
      <vt:lpstr>MESA Exam 7 Ancillary Studies Timetable</vt:lpstr>
      <vt:lpstr>MESA Exam 7 Ancillary Studies Timetable</vt:lpstr>
      <vt:lpstr>UVM Biorepository for MESA (and other studies)</vt:lpstr>
      <vt:lpstr>MESA Publications through 2018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Silsbee, Lorraine (NIH/NHLBI) [E]</dc:creator>
  <cp:lastModifiedBy>Silsbee, Lorraine (NIH/NHLBI) [E]</cp:lastModifiedBy>
  <cp:revision>167</cp:revision>
  <dcterms:created xsi:type="dcterms:W3CDTF">2017-03-31T18:17:58Z</dcterms:created>
  <dcterms:modified xsi:type="dcterms:W3CDTF">2019-03-27T15:26:33Z</dcterms:modified>
</cp:coreProperties>
</file>