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0"/>
  </p:notesMasterIdLst>
  <p:sldIdLst>
    <p:sldId id="257" r:id="rId3"/>
    <p:sldId id="260" r:id="rId4"/>
    <p:sldId id="289" r:id="rId5"/>
    <p:sldId id="290" r:id="rId6"/>
    <p:sldId id="285" r:id="rId7"/>
    <p:sldId id="286" r:id="rId8"/>
    <p:sldId id="301" r:id="rId9"/>
    <p:sldId id="303" r:id="rId10"/>
    <p:sldId id="304" r:id="rId11"/>
    <p:sldId id="295" r:id="rId12"/>
    <p:sldId id="300" r:id="rId13"/>
    <p:sldId id="299" r:id="rId14"/>
    <p:sldId id="296" r:id="rId15"/>
    <p:sldId id="297" r:id="rId16"/>
    <p:sldId id="294" r:id="rId17"/>
    <p:sldId id="293" r:id="rId18"/>
    <p:sldId id="30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63" autoAdjust="0"/>
    <p:restoredTop sz="79073" autoAdjust="0"/>
  </p:normalViewPr>
  <p:slideViewPr>
    <p:cSldViewPr snapToGrid="0">
      <p:cViewPr varScale="1">
        <p:scale>
          <a:sx n="28" d="100"/>
          <a:sy n="28" d="100"/>
        </p:scale>
        <p:origin x="370" y="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23223565636148E-2"/>
          <c:y val="4.1986607019524461E-2"/>
          <c:w val="0.94780761229118848"/>
          <c:h val="0.8423587707581891"/>
        </c:manualLayout>
      </c:layout>
      <c:barChart>
        <c:barDir val="col"/>
        <c:grouping val="clustered"/>
        <c:varyColors val="0"/>
        <c:ser>
          <c:idx val="0"/>
          <c:order val="0"/>
          <c:tx>
            <c:strRef>
              <c:f>Sheet1!$B$1</c:f>
              <c:strCache>
                <c:ptCount val="1"/>
                <c:pt idx="0">
                  <c:v>New Pub</c:v>
                </c:pt>
              </c:strCache>
            </c:strRef>
          </c:tx>
          <c:spPr>
            <a:solidFill>
              <a:schemeClr val="accent1"/>
            </a:solidFill>
            <a:ln>
              <a:noFill/>
            </a:ln>
            <a:effectLst/>
          </c:spPr>
          <c:invertIfNegative val="0"/>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Sheet1!$B$2:$B$17</c:f>
              <c:numCache>
                <c:formatCode>General</c:formatCode>
                <c:ptCount val="16"/>
                <c:pt idx="0">
                  <c:v>1</c:v>
                </c:pt>
                <c:pt idx="1">
                  <c:v>1</c:v>
                </c:pt>
                <c:pt idx="2">
                  <c:v>3</c:v>
                </c:pt>
                <c:pt idx="3">
                  <c:v>13</c:v>
                </c:pt>
                <c:pt idx="4">
                  <c:v>33</c:v>
                </c:pt>
                <c:pt idx="5">
                  <c:v>33</c:v>
                </c:pt>
                <c:pt idx="6">
                  <c:v>73</c:v>
                </c:pt>
                <c:pt idx="7">
                  <c:v>83</c:v>
                </c:pt>
                <c:pt idx="8">
                  <c:v>84</c:v>
                </c:pt>
                <c:pt idx="9">
                  <c:v>96</c:v>
                </c:pt>
                <c:pt idx="10">
                  <c:v>97</c:v>
                </c:pt>
                <c:pt idx="11">
                  <c:v>122</c:v>
                </c:pt>
                <c:pt idx="12">
                  <c:v>151</c:v>
                </c:pt>
                <c:pt idx="13">
                  <c:v>173</c:v>
                </c:pt>
                <c:pt idx="14">
                  <c:v>145</c:v>
                </c:pt>
                <c:pt idx="15">
                  <c:v>197</c:v>
                </c:pt>
              </c:numCache>
            </c:numRef>
          </c:val>
          <c:extLst>
            <c:ext xmlns:c16="http://schemas.microsoft.com/office/drawing/2014/chart" uri="{C3380CC4-5D6E-409C-BE32-E72D297353CC}">
              <c16:uniqueId val="{00000000-F61F-4E30-B51F-741F15155030}"/>
            </c:ext>
          </c:extLst>
        </c:ser>
        <c:ser>
          <c:idx val="1"/>
          <c:order val="1"/>
          <c:tx>
            <c:strRef>
              <c:f>Sheet1!$C$1</c:f>
              <c:strCache>
                <c:ptCount val="1"/>
                <c:pt idx="0">
                  <c:v>Cumulative Pub.</c:v>
                </c:pt>
              </c:strCache>
            </c:strRef>
          </c:tx>
          <c:spPr>
            <a:solidFill>
              <a:schemeClr val="accent6"/>
            </a:solidFill>
            <a:ln>
              <a:noFill/>
            </a:ln>
            <a:effectLst/>
          </c:spPr>
          <c:invertIfNegative val="0"/>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Sheet1!$C$2:$C$17</c:f>
              <c:numCache>
                <c:formatCode>General</c:formatCode>
                <c:ptCount val="16"/>
                <c:pt idx="0">
                  <c:v>1</c:v>
                </c:pt>
                <c:pt idx="1">
                  <c:v>2</c:v>
                </c:pt>
                <c:pt idx="2">
                  <c:v>5</c:v>
                </c:pt>
                <c:pt idx="3">
                  <c:v>18</c:v>
                </c:pt>
                <c:pt idx="4">
                  <c:v>51</c:v>
                </c:pt>
                <c:pt idx="5">
                  <c:v>84</c:v>
                </c:pt>
                <c:pt idx="6">
                  <c:v>157</c:v>
                </c:pt>
                <c:pt idx="7">
                  <c:v>240</c:v>
                </c:pt>
                <c:pt idx="8">
                  <c:v>324</c:v>
                </c:pt>
                <c:pt idx="9">
                  <c:v>420</c:v>
                </c:pt>
                <c:pt idx="10">
                  <c:v>517</c:v>
                </c:pt>
                <c:pt idx="11">
                  <c:v>639</c:v>
                </c:pt>
                <c:pt idx="12">
                  <c:v>790</c:v>
                </c:pt>
                <c:pt idx="13">
                  <c:v>963</c:v>
                </c:pt>
                <c:pt idx="14">
                  <c:v>1108</c:v>
                </c:pt>
                <c:pt idx="15">
                  <c:v>1305</c:v>
                </c:pt>
              </c:numCache>
            </c:numRef>
          </c:val>
          <c:extLst xmlns:c15="http://schemas.microsoft.com/office/drawing/2012/chart">
            <c:ext xmlns:c16="http://schemas.microsoft.com/office/drawing/2014/chart" uri="{C3380CC4-5D6E-409C-BE32-E72D297353CC}">
              <c16:uniqueId val="{00000001-F61F-4E30-B51F-741F15155030}"/>
            </c:ext>
          </c:extLst>
        </c:ser>
        <c:dLbls>
          <c:showLegendKey val="0"/>
          <c:showVal val="0"/>
          <c:showCatName val="0"/>
          <c:showSerName val="0"/>
          <c:showPercent val="0"/>
          <c:showBubbleSize val="0"/>
        </c:dLbls>
        <c:gapWidth val="219"/>
        <c:axId val="505629720"/>
        <c:axId val="505637264"/>
        <c:extLst/>
      </c:barChart>
      <c:catAx>
        <c:axId val="505629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5637264"/>
        <c:crosses val="autoZero"/>
        <c:auto val="1"/>
        <c:lblAlgn val="ctr"/>
        <c:lblOffset val="100"/>
        <c:noMultiLvlLbl val="0"/>
      </c:catAx>
      <c:valAx>
        <c:axId val="505637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5629720"/>
        <c:crosses val="autoZero"/>
        <c:crossBetween val="between"/>
      </c:valAx>
      <c:spPr>
        <a:noFill/>
        <a:ln>
          <a:noFill/>
        </a:ln>
        <a:effectLst/>
      </c:spPr>
    </c:plotArea>
    <c:legend>
      <c:legendPos val="r"/>
      <c:layout>
        <c:manualLayout>
          <c:xMode val="edge"/>
          <c:yMode val="edge"/>
          <c:x val="0.30768903118710733"/>
          <c:y val="0.95562271869554349"/>
          <c:w val="0.36412475280916101"/>
          <c:h val="3.728760330313368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FAEBD4-CC46-492E-9B15-AE94748D55BA}" type="datetimeFigureOut">
              <a:rPr lang="en-US" smtClean="0"/>
              <a:t>3/27/2018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1CF5A-B200-41AF-8714-A0E24FD3F0FD}" type="slidenum">
              <a:rPr lang="en-US" smtClean="0"/>
              <a:t>‹#›</a:t>
            </a:fld>
            <a:endParaRPr lang="en-US"/>
          </a:p>
        </p:txBody>
      </p:sp>
    </p:spTree>
    <p:extLst>
      <p:ext uri="{BB962C8B-B14F-4D97-AF65-F5344CB8AC3E}">
        <p14:creationId xmlns:p14="http://schemas.microsoft.com/office/powerpoint/2010/main" val="152313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6D829D-6F50-6945-B415-7FF26FA4187F}" type="slidenum">
              <a:rPr lang="en-US" smtClean="0"/>
              <a:pPr/>
              <a:t>1</a:t>
            </a:fld>
            <a:endParaRPr lang="en-US"/>
          </a:p>
        </p:txBody>
      </p:sp>
    </p:spTree>
    <p:extLst>
      <p:ext uri="{BB962C8B-B14F-4D97-AF65-F5344CB8AC3E}">
        <p14:creationId xmlns:p14="http://schemas.microsoft.com/office/powerpoint/2010/main" val="3338223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1CF5A-B200-41AF-8714-A0E24FD3F0FD}" type="slidenum">
              <a:rPr lang="en-US" smtClean="0"/>
              <a:t>14</a:t>
            </a:fld>
            <a:endParaRPr lang="en-US"/>
          </a:p>
        </p:txBody>
      </p:sp>
    </p:spTree>
    <p:extLst>
      <p:ext uri="{BB962C8B-B14F-4D97-AF65-F5344CB8AC3E}">
        <p14:creationId xmlns:p14="http://schemas.microsoft.com/office/powerpoint/2010/main" val="728480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1CF5A-B200-41AF-8714-A0E24FD3F0FD}" type="slidenum">
              <a:rPr lang="en-US" smtClean="0"/>
              <a:t>16</a:t>
            </a:fld>
            <a:endParaRPr lang="en-US"/>
          </a:p>
        </p:txBody>
      </p:sp>
    </p:spTree>
    <p:extLst>
      <p:ext uri="{BB962C8B-B14F-4D97-AF65-F5344CB8AC3E}">
        <p14:creationId xmlns:p14="http://schemas.microsoft.com/office/powerpoint/2010/main" val="4228342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1CF5A-B200-41AF-8714-A0E24FD3F0FD}" type="slidenum">
              <a:rPr lang="en-US" smtClean="0"/>
              <a:t>17</a:t>
            </a:fld>
            <a:endParaRPr lang="en-US"/>
          </a:p>
        </p:txBody>
      </p:sp>
    </p:spTree>
    <p:extLst>
      <p:ext uri="{BB962C8B-B14F-4D97-AF65-F5344CB8AC3E}">
        <p14:creationId xmlns:p14="http://schemas.microsoft.com/office/powerpoint/2010/main" val="3334088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1CF5A-B200-41AF-8714-A0E24FD3F0FD}" type="slidenum">
              <a:rPr lang="en-US" smtClean="0"/>
              <a:t>3</a:t>
            </a:fld>
            <a:endParaRPr lang="en-US"/>
          </a:p>
        </p:txBody>
      </p:sp>
    </p:spTree>
    <p:extLst>
      <p:ext uri="{BB962C8B-B14F-4D97-AF65-F5344CB8AC3E}">
        <p14:creationId xmlns:p14="http://schemas.microsoft.com/office/powerpoint/2010/main" val="3814510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7E592-6CF1-4C29-AAD3-59A7D0B0D7D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701231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1CF5A-B200-41AF-8714-A0E24FD3F0FD}" type="slidenum">
              <a:rPr lang="en-US" smtClean="0"/>
              <a:t>5</a:t>
            </a:fld>
            <a:endParaRPr lang="en-US"/>
          </a:p>
        </p:txBody>
      </p:sp>
    </p:spTree>
    <p:extLst>
      <p:ext uri="{BB962C8B-B14F-4D97-AF65-F5344CB8AC3E}">
        <p14:creationId xmlns:p14="http://schemas.microsoft.com/office/powerpoint/2010/main" val="1492528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D829D-6F50-6945-B415-7FF26FA4187F}" type="slidenum">
              <a:rPr lang="en-US" smtClean="0"/>
              <a:pPr/>
              <a:t>6</a:t>
            </a:fld>
            <a:endParaRPr lang="en-US"/>
          </a:p>
        </p:txBody>
      </p:sp>
    </p:spTree>
    <p:extLst>
      <p:ext uri="{BB962C8B-B14F-4D97-AF65-F5344CB8AC3E}">
        <p14:creationId xmlns:p14="http://schemas.microsoft.com/office/powerpoint/2010/main" val="1727376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NHLBI Strategic Vision is comprised of a set of research priorities to help identify research gaps and create opportunities for future research progress. To help achieve the Strategic Vision priorities, NHLBI has convened several working groups within the past 6  months to drill down further in the areas you see here.  Many groups are conducting portfolio analyses, and planning workshops with outside experts to help identify gaps and plan ways to approach future research opportunities. The results of these efforts will be reported to Institute leadership to consider ways to best implement recommendations. </a:t>
            </a:r>
          </a:p>
          <a:p>
            <a:r>
              <a:rPr lang="en-US" dirty="0"/>
              <a:t> </a:t>
            </a:r>
          </a:p>
          <a:p>
            <a:endParaRPr lang="en-US" dirty="0"/>
          </a:p>
        </p:txBody>
      </p:sp>
      <p:sp>
        <p:nvSpPr>
          <p:cNvPr id="4" name="Slide Number Placeholder 3"/>
          <p:cNvSpPr>
            <a:spLocks noGrp="1"/>
          </p:cNvSpPr>
          <p:nvPr>
            <p:ph type="sldNum" sz="quarter" idx="10"/>
          </p:nvPr>
        </p:nvSpPr>
        <p:spPr/>
        <p:txBody>
          <a:bodyPr/>
          <a:lstStyle/>
          <a:p>
            <a:fld id="{2DD1CF5A-B200-41AF-8714-A0E24FD3F0FD}" type="slidenum">
              <a:rPr lang="en-US" smtClean="0"/>
              <a:t>7</a:t>
            </a:fld>
            <a:endParaRPr lang="en-US"/>
          </a:p>
        </p:txBody>
      </p:sp>
    </p:spTree>
    <p:extLst>
      <p:ext uri="{BB962C8B-B14F-4D97-AF65-F5344CB8AC3E}">
        <p14:creationId xmlns:p14="http://schemas.microsoft.com/office/powerpoint/2010/main" val="2579638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NHLBI Strategic Vision is comprised of a set of research priorities to help identify research gaps and create opportunities for future research progress. To help achieve the Strategic Vision priorities, NHLBI has convened several working groups within the past 6  months to drill down further in the areas you see here.  Many groups are conducting portfolio analyses, and planning workshops with outside experts to help identify gaps and plan ways to approach future research opportunities. The results of these efforts will be reported to Institute leadership to consider ways to best implement recommendations. </a:t>
            </a:r>
          </a:p>
          <a:p>
            <a:r>
              <a:rPr lang="en-US" dirty="0"/>
              <a:t> </a:t>
            </a:r>
          </a:p>
          <a:p>
            <a:endParaRPr lang="en-US" dirty="0"/>
          </a:p>
        </p:txBody>
      </p:sp>
      <p:sp>
        <p:nvSpPr>
          <p:cNvPr id="4" name="Slide Number Placeholder 3"/>
          <p:cNvSpPr>
            <a:spLocks noGrp="1"/>
          </p:cNvSpPr>
          <p:nvPr>
            <p:ph type="sldNum" sz="quarter" idx="10"/>
          </p:nvPr>
        </p:nvSpPr>
        <p:spPr/>
        <p:txBody>
          <a:bodyPr/>
          <a:lstStyle/>
          <a:p>
            <a:fld id="{2DD1CF5A-B200-41AF-8714-A0E24FD3F0FD}" type="slidenum">
              <a:rPr lang="en-US" smtClean="0"/>
              <a:t>8</a:t>
            </a:fld>
            <a:endParaRPr lang="en-US"/>
          </a:p>
        </p:txBody>
      </p:sp>
    </p:spTree>
    <p:extLst>
      <p:ext uri="{BB962C8B-B14F-4D97-AF65-F5344CB8AC3E}">
        <p14:creationId xmlns:p14="http://schemas.microsoft.com/office/powerpoint/2010/main" val="1363374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NHLBI Strategic Vision is comprised of a set of research priorities to help identify research gaps and create opportunities for future research progress. To help achieve the Strategic Vision priorities, NHLBI has convened several working groups within the past 6  months to drill down further in the areas you see here.  Many groups are conducting portfolio analyses, and planning workshops with outside experts to help identify gaps and plan ways to approach future research opportunities. The results of these efforts will be reported to Institute leadership to consider ways to best implement recommendations. </a:t>
            </a:r>
          </a:p>
          <a:p>
            <a:r>
              <a:rPr lang="en-US" dirty="0"/>
              <a:t> </a:t>
            </a:r>
          </a:p>
          <a:p>
            <a:endParaRPr lang="en-US" dirty="0"/>
          </a:p>
        </p:txBody>
      </p:sp>
      <p:sp>
        <p:nvSpPr>
          <p:cNvPr id="4" name="Slide Number Placeholder 3"/>
          <p:cNvSpPr>
            <a:spLocks noGrp="1"/>
          </p:cNvSpPr>
          <p:nvPr>
            <p:ph type="sldNum" sz="quarter" idx="10"/>
          </p:nvPr>
        </p:nvSpPr>
        <p:spPr/>
        <p:txBody>
          <a:bodyPr/>
          <a:lstStyle/>
          <a:p>
            <a:fld id="{2DD1CF5A-B200-41AF-8714-A0E24FD3F0FD}" type="slidenum">
              <a:rPr lang="en-US" smtClean="0"/>
              <a:t>9</a:t>
            </a:fld>
            <a:endParaRPr lang="en-US"/>
          </a:p>
        </p:txBody>
      </p:sp>
    </p:spTree>
    <p:extLst>
      <p:ext uri="{BB962C8B-B14F-4D97-AF65-F5344CB8AC3E}">
        <p14:creationId xmlns:p14="http://schemas.microsoft.com/office/powerpoint/2010/main" val="4136888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1CF5A-B200-41AF-8714-A0E24FD3F0FD}" type="slidenum">
              <a:rPr lang="en-US" smtClean="0"/>
              <a:t>10</a:t>
            </a:fld>
            <a:endParaRPr lang="en-US"/>
          </a:p>
        </p:txBody>
      </p:sp>
    </p:spTree>
    <p:extLst>
      <p:ext uri="{BB962C8B-B14F-4D97-AF65-F5344CB8AC3E}">
        <p14:creationId xmlns:p14="http://schemas.microsoft.com/office/powerpoint/2010/main" val="2655978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gif"/><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3.gif"/><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116C3E-AE42-47F9-9AD4-33ADE51532B3}"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F4EEE-40CC-4EA1-A3D4-4F60640FE55B}" type="slidenum">
              <a:rPr lang="en-US" smtClean="0"/>
              <a:t>‹#›</a:t>
            </a:fld>
            <a:endParaRPr lang="en-US"/>
          </a:p>
        </p:txBody>
      </p:sp>
    </p:spTree>
    <p:extLst>
      <p:ext uri="{BB962C8B-B14F-4D97-AF65-F5344CB8AC3E}">
        <p14:creationId xmlns:p14="http://schemas.microsoft.com/office/powerpoint/2010/main" val="237176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16C3E-AE42-47F9-9AD4-33ADE51532B3}"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F4EEE-40CC-4EA1-A3D4-4F60640FE55B}" type="slidenum">
              <a:rPr lang="en-US" smtClean="0"/>
              <a:t>‹#›</a:t>
            </a:fld>
            <a:endParaRPr lang="en-US"/>
          </a:p>
        </p:txBody>
      </p:sp>
    </p:spTree>
    <p:extLst>
      <p:ext uri="{BB962C8B-B14F-4D97-AF65-F5344CB8AC3E}">
        <p14:creationId xmlns:p14="http://schemas.microsoft.com/office/powerpoint/2010/main" val="3377105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16C3E-AE42-47F9-9AD4-33ADE51532B3}"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F4EEE-40CC-4EA1-A3D4-4F60640FE55B}" type="slidenum">
              <a:rPr lang="en-US" smtClean="0"/>
              <a:t>‹#›</a:t>
            </a:fld>
            <a:endParaRPr lang="en-US"/>
          </a:p>
        </p:txBody>
      </p:sp>
    </p:spTree>
    <p:extLst>
      <p:ext uri="{BB962C8B-B14F-4D97-AF65-F5344CB8AC3E}">
        <p14:creationId xmlns:p14="http://schemas.microsoft.com/office/powerpoint/2010/main" val="4119319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new title bgd large copy.jpg"/>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1165" y="0"/>
            <a:ext cx="12213167" cy="6858000"/>
          </a:xfrm>
          <a:prstGeom prst="rect">
            <a:avLst/>
          </a:prstGeom>
        </p:spPr>
      </p:pic>
      <p:sp>
        <p:nvSpPr>
          <p:cNvPr id="10" name="Rectangle 45"/>
          <p:cNvSpPr>
            <a:spLocks noChangeArrowheads="1"/>
          </p:cNvSpPr>
          <p:nvPr userDrawn="1"/>
        </p:nvSpPr>
        <p:spPr bwMode="auto">
          <a:xfrm>
            <a:off x="-9331" y="0"/>
            <a:ext cx="12213168" cy="152400"/>
          </a:xfrm>
          <a:prstGeom prst="rect">
            <a:avLst/>
          </a:prstGeom>
          <a:solidFill>
            <a:srgbClr val="CC0000"/>
          </a:solidFill>
          <a:ln w="9525">
            <a:noFill/>
            <a:miter lim="800000"/>
            <a:headEnd/>
            <a:tailEnd/>
          </a:ln>
          <a:effectLst/>
        </p:spPr>
        <p:txBody>
          <a:bodyPr wrap="none" anchor="ctr"/>
          <a:lstStyle/>
          <a:p>
            <a:pPr>
              <a:defRPr/>
            </a:pPr>
            <a:endParaRPr lang="en-US" sz="1800" dirty="0">
              <a:latin typeface="Arial"/>
            </a:endParaRPr>
          </a:p>
        </p:txBody>
      </p:sp>
      <p:sp>
        <p:nvSpPr>
          <p:cNvPr id="11" name="Rectangle 3"/>
          <p:cNvSpPr>
            <a:spLocks noGrp="1" noChangeArrowheads="1"/>
          </p:cNvSpPr>
          <p:nvPr>
            <p:ph type="subTitle" idx="1" hasCustomPrompt="1"/>
          </p:nvPr>
        </p:nvSpPr>
        <p:spPr>
          <a:xfrm>
            <a:off x="1525059" y="381000"/>
            <a:ext cx="9099551" cy="1822450"/>
          </a:xfrm>
          <a:prstGeom prst="rect">
            <a:avLst/>
          </a:prstGeom>
        </p:spPr>
        <p:txBody>
          <a:bodyPr anchor="ctr"/>
          <a:lstStyle>
            <a:lvl1pPr algn="ctr">
              <a:buFontTx/>
              <a:buNone/>
              <a:defRPr sz="3200" baseline="0">
                <a:solidFill>
                  <a:schemeClr val="bg1"/>
                </a:solidFill>
              </a:defRPr>
            </a:lvl1pPr>
          </a:lstStyle>
          <a:p>
            <a:r>
              <a:rPr lang="en-US" dirty="0"/>
              <a:t>Click to add title</a:t>
            </a: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52204" y="6224522"/>
            <a:ext cx="2525504" cy="441614"/>
          </a:xfrm>
          <a:prstGeom prst="rect">
            <a:avLst/>
          </a:prstGeom>
        </p:spPr>
      </p:pic>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0931" y="6006583"/>
            <a:ext cx="924388" cy="699537"/>
          </a:xfrm>
          <a:prstGeom prst="rect">
            <a:avLst/>
          </a:prstGeom>
        </p:spPr>
      </p:pic>
    </p:spTree>
    <p:extLst>
      <p:ext uri="{BB962C8B-B14F-4D97-AF65-F5344CB8AC3E}">
        <p14:creationId xmlns:p14="http://schemas.microsoft.com/office/powerpoint/2010/main" val="3928519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new title bgd large copy.jpg"/>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1165" y="0"/>
            <a:ext cx="12213167" cy="6858000"/>
          </a:xfrm>
          <a:prstGeom prst="rect">
            <a:avLst/>
          </a:prstGeom>
        </p:spPr>
      </p:pic>
      <p:sp>
        <p:nvSpPr>
          <p:cNvPr id="10" name="Rectangle 45"/>
          <p:cNvSpPr>
            <a:spLocks noChangeArrowheads="1"/>
          </p:cNvSpPr>
          <p:nvPr userDrawn="1"/>
        </p:nvSpPr>
        <p:spPr bwMode="auto">
          <a:xfrm>
            <a:off x="-9331" y="0"/>
            <a:ext cx="12213168" cy="152400"/>
          </a:xfrm>
          <a:prstGeom prst="rect">
            <a:avLst/>
          </a:prstGeom>
          <a:solidFill>
            <a:srgbClr val="CC0000"/>
          </a:solidFill>
          <a:ln w="9525">
            <a:noFill/>
            <a:miter lim="800000"/>
            <a:headEnd/>
            <a:tailEnd/>
          </a:ln>
          <a:effectLst/>
        </p:spPr>
        <p:txBody>
          <a:bodyPr wrap="none" anchor="ctr"/>
          <a:lstStyle/>
          <a:p>
            <a:pPr defTabSz="457189">
              <a:defRPr/>
            </a:pPr>
            <a:endParaRPr lang="en-US" sz="1800" dirty="0">
              <a:solidFill>
                <a:prstClr val="black"/>
              </a:solidFill>
            </a:endParaRPr>
          </a:p>
        </p:txBody>
      </p:sp>
      <p:sp>
        <p:nvSpPr>
          <p:cNvPr id="11" name="Rectangle 3"/>
          <p:cNvSpPr>
            <a:spLocks noGrp="1" noChangeArrowheads="1"/>
          </p:cNvSpPr>
          <p:nvPr>
            <p:ph type="subTitle" idx="1" hasCustomPrompt="1"/>
          </p:nvPr>
        </p:nvSpPr>
        <p:spPr>
          <a:xfrm>
            <a:off x="1525059" y="381000"/>
            <a:ext cx="9099551" cy="1822450"/>
          </a:xfrm>
          <a:prstGeom prst="rect">
            <a:avLst/>
          </a:prstGeom>
        </p:spPr>
        <p:txBody>
          <a:bodyPr anchor="ctr"/>
          <a:lstStyle>
            <a:lvl1pPr algn="ctr">
              <a:buFontTx/>
              <a:buNone/>
              <a:defRPr sz="3200" baseline="0">
                <a:solidFill>
                  <a:schemeClr val="bg1"/>
                </a:solidFill>
              </a:defRPr>
            </a:lvl1pPr>
          </a:lstStyle>
          <a:p>
            <a:r>
              <a:rPr lang="en-US" dirty="0"/>
              <a:t>Click to add title</a:t>
            </a: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52204" y="6224522"/>
            <a:ext cx="2525504" cy="441614"/>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0931" y="6006583"/>
            <a:ext cx="924388" cy="699537"/>
          </a:xfrm>
          <a:prstGeom prst="rect">
            <a:avLst/>
          </a:prstGeom>
        </p:spPr>
      </p:pic>
    </p:spTree>
    <p:extLst>
      <p:ext uri="{BB962C8B-B14F-4D97-AF65-F5344CB8AC3E}">
        <p14:creationId xmlns:p14="http://schemas.microsoft.com/office/powerpoint/2010/main" val="1455596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575A5D"/>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28"/>
          <p:cNvSpPr>
            <a:spLocks noGrp="1" noChangeArrowheads="1"/>
          </p:cNvSpPr>
          <p:nvPr>
            <p:ph type="sldNum" sz="quarter" idx="4"/>
          </p:nvPr>
        </p:nvSpPr>
        <p:spPr bwMode="auto">
          <a:xfrm>
            <a:off x="643467" y="6384925"/>
            <a:ext cx="778933" cy="37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charset="0"/>
                <a:ea typeface="ＭＳ Ｐゴシック" pitchFamily="48" charset="-128"/>
                <a:cs typeface="+mn-cs"/>
              </a:defRPr>
            </a:lvl1pPr>
          </a:lstStyle>
          <a:p>
            <a:pPr>
              <a:defRPr/>
            </a:pPr>
            <a:fld id="{49C0EE74-1F2C-4D2D-91EC-B282DFC749DA}" type="slidenum">
              <a:rPr lang="en-US" smtClean="0">
                <a:solidFill>
                  <a:prstClr val="black"/>
                </a:solidFill>
              </a:rPr>
              <a:pPr>
                <a:defRPr/>
              </a:pPr>
              <a:t>‹#›</a:t>
            </a:fld>
            <a:endParaRPr lang="en-US">
              <a:solidFill>
                <a:prstClr val="black"/>
              </a:solidFill>
            </a:endParaRPr>
          </a:p>
        </p:txBody>
      </p:sp>
      <p:sp>
        <p:nvSpPr>
          <p:cNvPr id="9" name="Rectangle 36"/>
          <p:cNvSpPr>
            <a:spLocks noGrp="1" noChangeArrowheads="1"/>
          </p:cNvSpPr>
          <p:nvPr>
            <p:ph type="title" hasCustomPrompt="1"/>
          </p:nvPr>
        </p:nvSpPr>
        <p:spPr bwMode="auto">
          <a:xfrm>
            <a:off x="562275" y="144466"/>
            <a:ext cx="11059583" cy="846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add title</a:t>
            </a:r>
          </a:p>
        </p:txBody>
      </p:sp>
    </p:spTree>
    <p:extLst>
      <p:ext uri="{BB962C8B-B14F-4D97-AF65-F5344CB8AC3E}">
        <p14:creationId xmlns:p14="http://schemas.microsoft.com/office/powerpoint/2010/main" val="603366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9C0EE74-1F2C-4D2D-91EC-B282DFC749DA}" type="slidenum">
              <a:rPr lang="en-US" smtClean="0">
                <a:solidFill>
                  <a:prstClr val="black"/>
                </a:solidFill>
              </a:rPr>
              <a:pPr>
                <a:defRPr/>
              </a:pPr>
              <a:t>‹#›</a:t>
            </a:fld>
            <a:endParaRPr lang="en-US">
              <a:solidFill>
                <a:prstClr val="black"/>
              </a:solidFill>
            </a:endParaRPr>
          </a:p>
        </p:txBody>
      </p:sp>
      <p:sp>
        <p:nvSpPr>
          <p:cNvPr id="4" name="Title 3"/>
          <p:cNvSpPr>
            <a:spLocks noGrp="1"/>
          </p:cNvSpPr>
          <p:nvPr>
            <p:ph type="title" hasCustomPrompt="1"/>
          </p:nvPr>
        </p:nvSpPr>
        <p:spPr>
          <a:xfrm>
            <a:off x="563033" y="144466"/>
            <a:ext cx="11059584" cy="846137"/>
          </a:xfrm>
        </p:spPr>
        <p:txBody>
          <a:bodyPr/>
          <a:lstStyle/>
          <a:p>
            <a:r>
              <a:rPr lang="en-US" dirty="0"/>
              <a:t>Click to add title</a:t>
            </a:r>
          </a:p>
        </p:txBody>
      </p:sp>
      <p:sp>
        <p:nvSpPr>
          <p:cNvPr id="6" name="Picture Placeholder 5"/>
          <p:cNvSpPr>
            <a:spLocks noGrp="1"/>
          </p:cNvSpPr>
          <p:nvPr>
            <p:ph type="pic" sz="quarter" idx="11"/>
          </p:nvPr>
        </p:nvSpPr>
        <p:spPr>
          <a:xfrm>
            <a:off x="643469" y="1357313"/>
            <a:ext cx="10979151" cy="4367212"/>
          </a:xfrm>
        </p:spPr>
        <p:txBody>
          <a:bodyPr/>
          <a:lstStyle>
            <a:lvl1pPr>
              <a:buFontTx/>
              <a:buNone/>
              <a:defRPr/>
            </a:lvl1pPr>
          </a:lstStyle>
          <a:p>
            <a:endParaRPr lang="en-US" dirty="0"/>
          </a:p>
        </p:txBody>
      </p:sp>
      <p:sp>
        <p:nvSpPr>
          <p:cNvPr id="8" name="Text Placeholder 7"/>
          <p:cNvSpPr>
            <a:spLocks noGrp="1"/>
          </p:cNvSpPr>
          <p:nvPr>
            <p:ph type="body" sz="quarter" idx="12"/>
          </p:nvPr>
        </p:nvSpPr>
        <p:spPr>
          <a:xfrm>
            <a:off x="643469" y="5854703"/>
            <a:ext cx="10979151" cy="295275"/>
          </a:xfrm>
        </p:spPr>
        <p:txBody>
          <a:bodyPr>
            <a:noAutofit/>
          </a:bodyPr>
          <a:lstStyle>
            <a:lvl1pPr>
              <a:buFontTx/>
              <a:buNone/>
              <a:defRPr sz="1400"/>
            </a:lvl1pPr>
            <a:lvl2pPr>
              <a:defRPr sz="1400"/>
            </a:lvl2pPr>
            <a:lvl3pPr>
              <a:defRPr sz="1400"/>
            </a:lvl3pPr>
            <a:lvl4pPr>
              <a:defRPr sz="1400"/>
            </a:lvl4pPr>
            <a:lvl5pPr>
              <a:defRPr sz="1400"/>
            </a:lvl5pPr>
          </a:lstStyle>
          <a:p>
            <a:pPr lvl="0"/>
            <a:endParaRPr lang="en-US" dirty="0"/>
          </a:p>
        </p:txBody>
      </p:sp>
    </p:spTree>
    <p:extLst>
      <p:ext uri="{BB962C8B-B14F-4D97-AF65-F5344CB8AC3E}">
        <p14:creationId xmlns:p14="http://schemas.microsoft.com/office/powerpoint/2010/main" val="920378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pPr>
              <a:defRPr/>
            </a:pPr>
            <a:fld id="{2A4F199F-5620-4BF4-87B3-75C3427C29E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60869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8"/>
          <p:cNvSpPr>
            <a:spLocks noGrp="1" noChangeArrowheads="1"/>
          </p:cNvSpPr>
          <p:nvPr>
            <p:ph type="sldNum" sz="quarter" idx="10"/>
          </p:nvPr>
        </p:nvSpPr>
        <p:spPr>
          <a:ln/>
        </p:spPr>
        <p:txBody>
          <a:bodyPr/>
          <a:lstStyle>
            <a:lvl1pPr>
              <a:defRPr/>
            </a:lvl1pPr>
          </a:lstStyle>
          <a:p>
            <a:pPr>
              <a:defRPr/>
            </a:pPr>
            <a:fld id="{704163BB-A9E4-45FA-A154-B7168CE6860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84950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1613" y="196347"/>
            <a:ext cx="10972800" cy="72573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8"/>
          <p:cNvSpPr>
            <a:spLocks noGrp="1" noChangeArrowheads="1"/>
          </p:cNvSpPr>
          <p:nvPr>
            <p:ph type="sldNum" sz="quarter" idx="10"/>
          </p:nvPr>
        </p:nvSpPr>
        <p:spPr>
          <a:ln/>
        </p:spPr>
        <p:txBody>
          <a:bodyPr/>
          <a:lstStyle>
            <a:lvl1pPr>
              <a:defRPr/>
            </a:lvl1pPr>
          </a:lstStyle>
          <a:p>
            <a:pPr>
              <a:defRPr/>
            </a:pPr>
            <a:fld id="{50330698-E3C1-4D28-AAE8-F64A5063BE0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36683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28"/>
          <p:cNvSpPr>
            <a:spLocks noGrp="1" noChangeArrowheads="1"/>
          </p:cNvSpPr>
          <p:nvPr>
            <p:ph type="sldNum" sz="quarter" idx="10"/>
          </p:nvPr>
        </p:nvSpPr>
        <p:spPr>
          <a:ln/>
        </p:spPr>
        <p:txBody>
          <a:bodyPr/>
          <a:lstStyle>
            <a:lvl1pPr>
              <a:defRPr/>
            </a:lvl1pPr>
          </a:lstStyle>
          <a:p>
            <a:pPr>
              <a:defRPr/>
            </a:pPr>
            <a:fld id="{87A42AFF-E73B-487B-9783-10FFC85EF67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67073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16C3E-AE42-47F9-9AD4-33ADE51532B3}"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F4EEE-40CC-4EA1-A3D4-4F60640FE55B}" type="slidenum">
              <a:rPr lang="en-US" smtClean="0"/>
              <a:t>‹#›</a:t>
            </a:fld>
            <a:endParaRPr lang="en-US"/>
          </a:p>
        </p:txBody>
      </p:sp>
    </p:spTree>
    <p:extLst>
      <p:ext uri="{BB962C8B-B14F-4D97-AF65-F5344CB8AC3E}">
        <p14:creationId xmlns:p14="http://schemas.microsoft.com/office/powerpoint/2010/main" val="209119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pPr>
              <a:defRPr/>
            </a:pPr>
            <a:fld id="{F06DED65-1D12-479A-8F23-EE0EEE44FA4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22352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252642"/>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252643"/>
            <a:ext cx="6815667" cy="4873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2566177"/>
            <a:ext cx="4011084" cy="3559986"/>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0C82D15B-4040-4AA2-96A9-33723CFC896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61984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a:xfrm>
            <a:off x="643467" y="6384925"/>
            <a:ext cx="778933" cy="374650"/>
          </a:xfrm>
        </p:spPr>
        <p:txBody>
          <a:bodyPr/>
          <a:lstStyle/>
          <a:p>
            <a:pPr>
              <a:defRPr/>
            </a:pPr>
            <a:fld id="{49C0EE74-1F2C-4D2D-91EC-B282DFC749DA}" type="slidenum">
              <a:rPr lang="en-US" smtClean="0">
                <a:solidFill>
                  <a:prstClr val="black"/>
                </a:solidFill>
              </a:rPr>
              <a:pPr>
                <a:defRPr/>
              </a:pPr>
              <a:t>‹#›</a:t>
            </a:fld>
            <a:endParaRPr lang="en-US">
              <a:solidFill>
                <a:prstClr val="black"/>
              </a:solidFill>
            </a:endParaRPr>
          </a:p>
        </p:txBody>
      </p:sp>
      <p:pic>
        <p:nvPicPr>
          <p:cNvPr id="10" name="Picture 9" descr="new bgd lrg copy.jpg"/>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12192000" cy="6858000"/>
          </a:xfrm>
          <a:prstGeom prst="rect">
            <a:avLst/>
          </a:prstGeom>
        </p:spPr>
      </p:pic>
      <p:pic>
        <p:nvPicPr>
          <p:cNvPr id="12" name="Picture 15" descr="DHHS Logo"/>
          <p:cNvPicPr>
            <a:picLocks noChangeAspect="1" noChangeArrowheads="1"/>
          </p:cNvPicPr>
          <p:nvPr userDrawn="1"/>
        </p:nvPicPr>
        <p:blipFill>
          <a:blip r:embed="rId4"/>
          <a:srcRect/>
          <a:stretch>
            <a:fillRect/>
          </a:stretch>
        </p:blipFill>
        <p:spPr bwMode="auto">
          <a:xfrm>
            <a:off x="4225769" y="3958755"/>
            <a:ext cx="1117539" cy="838156"/>
          </a:xfrm>
          <a:prstGeom prst="rect">
            <a:avLst/>
          </a:prstGeom>
          <a:noFill/>
          <a:ln w="9525">
            <a:noFill/>
            <a:miter lim="800000"/>
            <a:headEnd/>
            <a:tailEnd/>
          </a:ln>
        </p:spPr>
      </p:pic>
      <p:sp>
        <p:nvSpPr>
          <p:cNvPr id="14" name="Rectangle 45"/>
          <p:cNvSpPr>
            <a:spLocks noChangeArrowheads="1"/>
          </p:cNvSpPr>
          <p:nvPr userDrawn="1"/>
        </p:nvSpPr>
        <p:spPr bwMode="auto">
          <a:xfrm>
            <a:off x="0" y="0"/>
            <a:ext cx="12192000" cy="152400"/>
          </a:xfrm>
          <a:prstGeom prst="rect">
            <a:avLst/>
          </a:prstGeom>
          <a:solidFill>
            <a:srgbClr val="CC0000"/>
          </a:solidFill>
          <a:ln w="9525">
            <a:noFill/>
            <a:miter lim="800000"/>
            <a:headEnd/>
            <a:tailEnd/>
          </a:ln>
          <a:effectLst/>
        </p:spPr>
        <p:txBody>
          <a:bodyPr wrap="none" anchor="ctr"/>
          <a:lstStyle/>
          <a:p>
            <a:pPr defTabSz="457189">
              <a:defRPr/>
            </a:pPr>
            <a:endParaRPr lang="en-US" sz="1800" dirty="0">
              <a:solidFill>
                <a:prstClr val="black"/>
              </a:solidFill>
            </a:endParaRPr>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59095" y="4098036"/>
            <a:ext cx="3200207" cy="559594"/>
          </a:xfrm>
          <a:prstGeom prst="rect">
            <a:avLst/>
          </a:prstGeom>
        </p:spPr>
      </p:pic>
    </p:spTree>
    <p:extLst>
      <p:ext uri="{BB962C8B-B14F-4D97-AF65-F5344CB8AC3E}">
        <p14:creationId xmlns:p14="http://schemas.microsoft.com/office/powerpoint/2010/main" val="3793618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116C3E-AE42-47F9-9AD4-33ADE51532B3}"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F4EEE-40CC-4EA1-A3D4-4F60640FE55B}" type="slidenum">
              <a:rPr lang="en-US" smtClean="0"/>
              <a:t>‹#›</a:t>
            </a:fld>
            <a:endParaRPr lang="en-US"/>
          </a:p>
        </p:txBody>
      </p:sp>
    </p:spTree>
    <p:extLst>
      <p:ext uri="{BB962C8B-B14F-4D97-AF65-F5344CB8AC3E}">
        <p14:creationId xmlns:p14="http://schemas.microsoft.com/office/powerpoint/2010/main" val="874094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116C3E-AE42-47F9-9AD4-33ADE51532B3}"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4F4EEE-40CC-4EA1-A3D4-4F60640FE55B}" type="slidenum">
              <a:rPr lang="en-US" smtClean="0"/>
              <a:t>‹#›</a:t>
            </a:fld>
            <a:endParaRPr lang="en-US"/>
          </a:p>
        </p:txBody>
      </p:sp>
    </p:spTree>
    <p:extLst>
      <p:ext uri="{BB962C8B-B14F-4D97-AF65-F5344CB8AC3E}">
        <p14:creationId xmlns:p14="http://schemas.microsoft.com/office/powerpoint/2010/main" val="318497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116C3E-AE42-47F9-9AD4-33ADE51532B3}" type="datetimeFigureOut">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4F4EEE-40CC-4EA1-A3D4-4F60640FE55B}" type="slidenum">
              <a:rPr lang="en-US" smtClean="0"/>
              <a:t>‹#›</a:t>
            </a:fld>
            <a:endParaRPr lang="en-US"/>
          </a:p>
        </p:txBody>
      </p:sp>
    </p:spTree>
    <p:extLst>
      <p:ext uri="{BB962C8B-B14F-4D97-AF65-F5344CB8AC3E}">
        <p14:creationId xmlns:p14="http://schemas.microsoft.com/office/powerpoint/2010/main" val="1048243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116C3E-AE42-47F9-9AD4-33ADE51532B3}" type="datetimeFigureOut">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4F4EEE-40CC-4EA1-A3D4-4F60640FE55B}" type="slidenum">
              <a:rPr lang="en-US" smtClean="0"/>
              <a:t>‹#›</a:t>
            </a:fld>
            <a:endParaRPr lang="en-US"/>
          </a:p>
        </p:txBody>
      </p:sp>
    </p:spTree>
    <p:extLst>
      <p:ext uri="{BB962C8B-B14F-4D97-AF65-F5344CB8AC3E}">
        <p14:creationId xmlns:p14="http://schemas.microsoft.com/office/powerpoint/2010/main" val="422635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16C3E-AE42-47F9-9AD4-33ADE51532B3}" type="datetimeFigureOut">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4F4EEE-40CC-4EA1-A3D4-4F60640FE55B}" type="slidenum">
              <a:rPr lang="en-US" smtClean="0"/>
              <a:t>‹#›</a:t>
            </a:fld>
            <a:endParaRPr lang="en-US"/>
          </a:p>
        </p:txBody>
      </p:sp>
    </p:spTree>
    <p:extLst>
      <p:ext uri="{BB962C8B-B14F-4D97-AF65-F5344CB8AC3E}">
        <p14:creationId xmlns:p14="http://schemas.microsoft.com/office/powerpoint/2010/main" val="353408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116C3E-AE42-47F9-9AD4-33ADE51532B3}"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4F4EEE-40CC-4EA1-A3D4-4F60640FE55B}" type="slidenum">
              <a:rPr lang="en-US" smtClean="0"/>
              <a:t>‹#›</a:t>
            </a:fld>
            <a:endParaRPr lang="en-US"/>
          </a:p>
        </p:txBody>
      </p:sp>
    </p:spTree>
    <p:extLst>
      <p:ext uri="{BB962C8B-B14F-4D97-AF65-F5344CB8AC3E}">
        <p14:creationId xmlns:p14="http://schemas.microsoft.com/office/powerpoint/2010/main" val="1323320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116C3E-AE42-47F9-9AD4-33ADE51532B3}"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4F4EEE-40CC-4EA1-A3D4-4F60640FE55B}" type="slidenum">
              <a:rPr lang="en-US" smtClean="0"/>
              <a:t>‹#›</a:t>
            </a:fld>
            <a:endParaRPr lang="en-US"/>
          </a:p>
        </p:txBody>
      </p:sp>
    </p:spTree>
    <p:extLst>
      <p:ext uri="{BB962C8B-B14F-4D97-AF65-F5344CB8AC3E}">
        <p14:creationId xmlns:p14="http://schemas.microsoft.com/office/powerpoint/2010/main" val="2191048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microsoft.com/office/2007/relationships/hdphoto" Target="../media/hdphoto2.wdp"/><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16C3E-AE42-47F9-9AD4-33ADE51532B3}" type="datetimeFigureOut">
              <a:rPr lang="en-US" smtClean="0"/>
              <a:t>3/27/2018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4F4EEE-40CC-4EA1-A3D4-4F60640FE55B}" type="slidenum">
              <a:rPr lang="en-US" smtClean="0"/>
              <a:t>‹#›</a:t>
            </a:fld>
            <a:endParaRPr lang="en-US"/>
          </a:p>
        </p:txBody>
      </p:sp>
    </p:spTree>
    <p:extLst>
      <p:ext uri="{BB962C8B-B14F-4D97-AF65-F5344CB8AC3E}">
        <p14:creationId xmlns:p14="http://schemas.microsoft.com/office/powerpoint/2010/main" val="1040386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45521"/>
            <a:ext cx="10972800" cy="4525963"/>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p:txBody>
      </p:sp>
      <p:sp>
        <p:nvSpPr>
          <p:cNvPr id="7" name="Rectangle 28"/>
          <p:cNvSpPr>
            <a:spLocks noGrp="1" noChangeArrowheads="1"/>
          </p:cNvSpPr>
          <p:nvPr>
            <p:ph type="sldNum" sz="quarter" idx="4"/>
          </p:nvPr>
        </p:nvSpPr>
        <p:spPr bwMode="auto">
          <a:xfrm>
            <a:off x="643467" y="6384925"/>
            <a:ext cx="778933" cy="37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charset="0"/>
                <a:ea typeface="ＭＳ Ｐゴシック" pitchFamily="48" charset="-128"/>
                <a:cs typeface="+mn-cs"/>
              </a:defRPr>
            </a:lvl1pPr>
          </a:lstStyle>
          <a:p>
            <a:pPr defTabSz="457189">
              <a:defRPr/>
            </a:pPr>
            <a:fld id="{49C0EE74-1F2C-4D2D-91EC-B282DFC749DA}" type="slidenum">
              <a:rPr lang="en-US" smtClean="0">
                <a:solidFill>
                  <a:prstClr val="black"/>
                </a:solidFill>
              </a:rPr>
              <a:pPr defTabSz="457189">
                <a:defRPr/>
              </a:pPr>
              <a:t>‹#›</a:t>
            </a:fld>
            <a:endParaRPr lang="en-US">
              <a:solidFill>
                <a:prstClr val="black"/>
              </a:solidFill>
            </a:endParaRPr>
          </a:p>
        </p:txBody>
      </p:sp>
      <p:pic>
        <p:nvPicPr>
          <p:cNvPr id="9" name="Picture 30"/>
          <p:cNvPicPr>
            <a:picLocks noChangeAspect="1" noChangeArrowheads="1"/>
          </p:cNvPicPr>
          <p:nvPr userDrawn="1"/>
        </p:nvPicPr>
        <p:blipFill>
          <a:blip r:embed="rId12">
            <a:extLst>
              <a:ext uri="{BEBA8EAE-BF5A-486C-A8C5-ECC9F3942E4B}">
                <a14:imgProps xmlns:a14="http://schemas.microsoft.com/office/drawing/2010/main">
                  <a14:imgLayer r:embed="rId13">
                    <a14:imgEffect>
                      <a14:saturation sat="0"/>
                    </a14:imgEffect>
                  </a14:imgLayer>
                </a14:imgProps>
              </a:ext>
            </a:extLst>
          </a:blip>
          <a:srcRect/>
          <a:stretch>
            <a:fillRect/>
          </a:stretch>
        </p:blipFill>
        <p:spPr bwMode="auto">
          <a:xfrm>
            <a:off x="0" y="101603"/>
            <a:ext cx="12192000" cy="981075"/>
          </a:xfrm>
          <a:prstGeom prst="rect">
            <a:avLst/>
          </a:prstGeom>
          <a:noFill/>
          <a:ln w="9525">
            <a:noFill/>
            <a:miter lim="800000"/>
            <a:headEnd/>
            <a:tailEnd/>
          </a:ln>
        </p:spPr>
      </p:pic>
      <p:sp>
        <p:nvSpPr>
          <p:cNvPr id="10" name="Rectangle 32"/>
          <p:cNvSpPr>
            <a:spLocks noChangeArrowheads="1"/>
          </p:cNvSpPr>
          <p:nvPr userDrawn="1"/>
        </p:nvSpPr>
        <p:spPr bwMode="auto">
          <a:xfrm>
            <a:off x="0" y="3"/>
            <a:ext cx="12192000" cy="104775"/>
          </a:xfrm>
          <a:prstGeom prst="rect">
            <a:avLst/>
          </a:prstGeom>
          <a:solidFill>
            <a:srgbClr val="CC0000"/>
          </a:solidFill>
          <a:ln w="9525">
            <a:noFill/>
            <a:miter lim="800000"/>
            <a:headEnd/>
            <a:tailEnd/>
          </a:ln>
          <a:effectLst/>
        </p:spPr>
        <p:txBody>
          <a:bodyPr wrap="none" anchor="ctr"/>
          <a:lstStyle/>
          <a:p>
            <a:pPr defTabSz="457189">
              <a:defRPr/>
            </a:pPr>
            <a:endParaRPr lang="en-US" sz="1800">
              <a:solidFill>
                <a:prstClr val="black"/>
              </a:solidFill>
              <a:ea typeface="ＭＳ Ｐゴシック" pitchFamily="48" charset="-128"/>
            </a:endParaRPr>
          </a:p>
        </p:txBody>
      </p:sp>
      <p:sp>
        <p:nvSpPr>
          <p:cNvPr id="11" name="Line 33"/>
          <p:cNvSpPr>
            <a:spLocks noChangeShapeType="1"/>
          </p:cNvSpPr>
          <p:nvPr userDrawn="1"/>
        </p:nvSpPr>
        <p:spPr bwMode="auto">
          <a:xfrm flipH="1">
            <a:off x="711200" y="6311900"/>
            <a:ext cx="8348133" cy="0"/>
          </a:xfrm>
          <a:prstGeom prst="line">
            <a:avLst/>
          </a:prstGeom>
          <a:ln>
            <a:solidFill>
              <a:srgbClr val="C0143C"/>
            </a:solidFill>
            <a:headEnd/>
            <a:tailEnd/>
          </a:ln>
        </p:spPr>
        <p:style>
          <a:lnRef idx="1">
            <a:schemeClr val="accent2"/>
          </a:lnRef>
          <a:fillRef idx="0">
            <a:schemeClr val="accent2"/>
          </a:fillRef>
          <a:effectRef idx="0">
            <a:schemeClr val="accent2"/>
          </a:effectRef>
          <a:fontRef idx="minor">
            <a:schemeClr val="tx1"/>
          </a:fontRef>
        </p:style>
        <p:txBody>
          <a:bodyPr/>
          <a:lstStyle/>
          <a:p>
            <a:pPr defTabSz="457189">
              <a:defRPr/>
            </a:pPr>
            <a:endParaRPr lang="en-US" sz="1800">
              <a:solidFill>
                <a:prstClr val="black"/>
              </a:solidFill>
            </a:endParaRPr>
          </a:p>
        </p:txBody>
      </p:sp>
      <p:sp>
        <p:nvSpPr>
          <p:cNvPr id="18" name="Rectangle 36"/>
          <p:cNvSpPr>
            <a:spLocks noGrp="1" noChangeArrowheads="1"/>
          </p:cNvSpPr>
          <p:nvPr>
            <p:ph type="title"/>
          </p:nvPr>
        </p:nvSpPr>
        <p:spPr bwMode="auto">
          <a:xfrm>
            <a:off x="562275" y="144466"/>
            <a:ext cx="11059583" cy="846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add title</a:t>
            </a:r>
          </a:p>
        </p:txBody>
      </p:sp>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208969" y="6093522"/>
            <a:ext cx="2497720" cy="436756"/>
          </a:xfrm>
          <a:prstGeom prst="rect">
            <a:avLst/>
          </a:prstGeom>
        </p:spPr>
      </p:pic>
    </p:spTree>
    <p:extLst>
      <p:ext uri="{BB962C8B-B14F-4D97-AF65-F5344CB8AC3E}">
        <p14:creationId xmlns:p14="http://schemas.microsoft.com/office/powerpoint/2010/main" val="33631782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p:txStyles>
    <p:titleStyle>
      <a:lvl1pPr algn="l" defTabSz="457189" rtl="0" eaLnBrk="1" latinLnBrk="0" hangingPunct="1">
        <a:spcBef>
          <a:spcPct val="0"/>
        </a:spcBef>
        <a:buNone/>
        <a:defRPr sz="3200" b="0" i="0" kern="1200">
          <a:solidFill>
            <a:schemeClr val="bg1"/>
          </a:solidFill>
          <a:latin typeface="Arial"/>
          <a:ea typeface="+mj-ea"/>
          <a:cs typeface="Arial"/>
        </a:defRPr>
      </a:lvl1pPr>
    </p:titleStyle>
    <p:bodyStyle>
      <a:lvl1pPr marL="341305" indent="-341305" algn="l" defTabSz="457189" rtl="0" eaLnBrk="1" latinLnBrk="0" hangingPunct="1">
        <a:spcBef>
          <a:spcPct val="20000"/>
        </a:spcBef>
        <a:buClr>
          <a:srgbClr val="C0143C"/>
        </a:buClr>
        <a:buFont typeface="Wingdings" charset="2"/>
        <a:buChar char="§"/>
        <a:defRPr sz="3000" b="0" i="0" kern="1200">
          <a:solidFill>
            <a:schemeClr val="tx1"/>
          </a:solidFill>
          <a:latin typeface="Arial"/>
          <a:ea typeface="+mn-ea"/>
          <a:cs typeface="Arial"/>
        </a:defRPr>
      </a:lvl1pPr>
      <a:lvl2pPr marL="742932" indent="-285744" algn="l" defTabSz="457189" rtl="0" eaLnBrk="1" latinLnBrk="0" hangingPunct="1">
        <a:spcBef>
          <a:spcPct val="20000"/>
        </a:spcBef>
        <a:buClr>
          <a:srgbClr val="575A5D"/>
        </a:buClr>
        <a:buFont typeface="Wingdings" charset="2"/>
        <a:buChar char="§"/>
        <a:defRPr sz="2600" b="0" i="0" kern="1200">
          <a:solidFill>
            <a:schemeClr val="tx1"/>
          </a:solidFill>
          <a:latin typeface="Arial"/>
          <a:ea typeface="+mn-ea"/>
          <a:cs typeface="Arial"/>
        </a:defRPr>
      </a:lvl2pPr>
      <a:lvl3pPr marL="1142971" indent="-228594" algn="l" defTabSz="457189" rtl="0" eaLnBrk="1" latinLnBrk="0" hangingPunct="1">
        <a:spcBef>
          <a:spcPct val="20000"/>
        </a:spcBef>
        <a:buFont typeface="Lucida Grande"/>
        <a:buChar char="-"/>
        <a:defRPr sz="2400" b="0" i="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2000" b="0" i="0" kern="1200">
          <a:solidFill>
            <a:schemeClr val="tx1"/>
          </a:solidFill>
          <a:latin typeface="Arial"/>
          <a:ea typeface="+mn-ea"/>
          <a:cs typeface="Arial"/>
        </a:defRPr>
      </a:lvl4pPr>
      <a:lvl5pPr marL="2057349" indent="-228594" algn="l" defTabSz="457189" rtl="0" eaLnBrk="1" latinLnBrk="0" hangingPunct="1">
        <a:spcBef>
          <a:spcPct val="20000"/>
        </a:spcBef>
        <a:buFont typeface="Arial"/>
        <a:buChar char="»"/>
        <a:defRPr sz="2000" b="0" i="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s://www.nhlbi.nih.gov/grants-and-training/training-and-career-development/nhlbi-research-supplement-application-guidelines" TargetMode="Externa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www.nhlbi.nih.gov/research/funding/general/current-operating-guidelines"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www.nhlbi.nih.gov/research/funding/general/current-operating-guidelines"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hyperlink" Target="https://www.nhlbi.nih.gov/about/strategic-vis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a:spLocks noGrp="1"/>
          </p:cNvSpPr>
          <p:nvPr>
            <p:ph type="subTitle" idx="1"/>
          </p:nvPr>
        </p:nvSpPr>
        <p:spPr>
          <a:xfrm>
            <a:off x="2685843" y="381000"/>
            <a:ext cx="6824663" cy="1822451"/>
          </a:xfrm>
        </p:spPr>
        <p:txBody>
          <a:bodyPr/>
          <a:lstStyle/>
          <a:p>
            <a:r>
              <a:rPr lang="en-US" dirty="0"/>
              <a:t>MESA Project Office Report</a:t>
            </a:r>
          </a:p>
        </p:txBody>
      </p:sp>
      <p:sp>
        <p:nvSpPr>
          <p:cNvPr id="6" name="Text Box 3"/>
          <p:cNvSpPr txBox="1">
            <a:spLocks noChangeArrowheads="1"/>
          </p:cNvSpPr>
          <p:nvPr/>
        </p:nvSpPr>
        <p:spPr bwMode="auto">
          <a:xfrm>
            <a:off x="1112108" y="2681417"/>
            <a:ext cx="9947189" cy="2985433"/>
          </a:xfrm>
          <a:prstGeom prst="rect">
            <a:avLst/>
          </a:prstGeom>
          <a:noFill/>
          <a:ln w="9525">
            <a:noFill/>
            <a:miter lim="800000"/>
            <a:headEnd/>
            <a:tailEnd/>
          </a:ln>
        </p:spPr>
        <p:txBody>
          <a:bodyPr wrap="square">
            <a:spAutoFit/>
          </a:bodyPr>
          <a:lstStyle/>
          <a:p>
            <a:pPr algn="ctr">
              <a:spcBef>
                <a:spcPct val="50000"/>
              </a:spcBef>
            </a:pPr>
            <a:r>
              <a:rPr lang="en-US" sz="2800" dirty="0">
                <a:solidFill>
                  <a:srgbClr val="C0143C"/>
                </a:solidFill>
                <a:latin typeface="Arial" panose="020B0604020202020204" pitchFamily="34" charset="0"/>
                <a:cs typeface="Arial" panose="020B0604020202020204" pitchFamily="34" charset="0"/>
              </a:rPr>
              <a:t>Lorraine Silsbee, M.H.S.</a:t>
            </a:r>
          </a:p>
          <a:p>
            <a:pPr algn="ctr"/>
            <a:r>
              <a:rPr lang="en-US" sz="2000" dirty="0">
                <a:latin typeface="Arial" panose="020B0604020202020204" pitchFamily="34" charset="0"/>
                <a:cs typeface="Arial" panose="020B0604020202020204" pitchFamily="34" charset="0"/>
              </a:rPr>
              <a:t>MESA Project Officer</a:t>
            </a:r>
          </a:p>
          <a:p>
            <a:pPr algn="ctr"/>
            <a:r>
              <a:rPr lang="en-US" sz="2000" dirty="0">
                <a:latin typeface="Arial" panose="020B0604020202020204" pitchFamily="34" charset="0"/>
                <a:cs typeface="Arial" panose="020B0604020202020204" pitchFamily="34" charset="0"/>
              </a:rPr>
              <a:t>Epidemiology Branch</a:t>
            </a:r>
          </a:p>
          <a:p>
            <a:pPr algn="ctr"/>
            <a:r>
              <a:rPr lang="en-US" sz="2000" dirty="0">
                <a:latin typeface="Arial" panose="020B0604020202020204" pitchFamily="34" charset="0"/>
                <a:cs typeface="Arial" panose="020B0604020202020204" pitchFamily="34" charset="0"/>
              </a:rPr>
              <a:t>Division of Cardiovascular Sciences</a:t>
            </a:r>
          </a:p>
          <a:p>
            <a:pPr algn="ctr"/>
            <a:r>
              <a:rPr lang="en-US" sz="2000" dirty="0">
                <a:latin typeface="Arial" panose="020B0604020202020204" pitchFamily="34" charset="0"/>
                <a:cs typeface="Arial" panose="020B0604020202020204" pitchFamily="34" charset="0"/>
              </a:rPr>
              <a:t>National Heart, Lung, and Blood Institute</a:t>
            </a:r>
          </a:p>
          <a:p>
            <a:pPr algn="ctr"/>
            <a:endParaRPr lang="en-US" sz="2000" dirty="0">
              <a:latin typeface="Arial" panose="020B0604020202020204" pitchFamily="34" charset="0"/>
              <a:cs typeface="Arial" panose="020B0604020202020204" pitchFamily="34" charset="0"/>
            </a:endParaRPr>
          </a:p>
          <a:p>
            <a:pPr algn="ctr">
              <a:spcBef>
                <a:spcPct val="50000"/>
              </a:spcBef>
            </a:pPr>
            <a:r>
              <a:rPr lang="en-US" sz="2000" dirty="0">
                <a:solidFill>
                  <a:srgbClr val="C0143C"/>
                </a:solidFill>
                <a:latin typeface="Arial" panose="020B0604020202020204" pitchFamily="34" charset="0"/>
                <a:cs typeface="Arial" panose="020B0604020202020204" pitchFamily="34" charset="0"/>
              </a:rPr>
              <a:t>MESA Steering Committee Meeting</a:t>
            </a:r>
          </a:p>
          <a:p>
            <a:pPr algn="ctr">
              <a:spcBef>
                <a:spcPct val="50000"/>
              </a:spcBef>
            </a:pPr>
            <a:r>
              <a:rPr lang="en-US" sz="2000" dirty="0">
                <a:latin typeface="Arial" panose="020B0604020202020204" pitchFamily="34" charset="0"/>
                <a:cs typeface="Arial" panose="020B0604020202020204" pitchFamily="34" charset="0"/>
              </a:rPr>
              <a:t>March 28, 2018</a:t>
            </a:r>
          </a:p>
        </p:txBody>
      </p:sp>
    </p:spTree>
    <p:extLst>
      <p:ext uri="{BB962C8B-B14F-4D97-AF65-F5344CB8AC3E}">
        <p14:creationId xmlns:p14="http://schemas.microsoft.com/office/powerpoint/2010/main" val="3789317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D31C38-761A-4A47-8E4C-70A2DB9221B6}"/>
              </a:ext>
            </a:extLst>
          </p:cNvPr>
          <p:cNvSpPr>
            <a:spLocks noGrp="1"/>
          </p:cNvSpPr>
          <p:nvPr>
            <p:ph idx="1"/>
          </p:nvPr>
        </p:nvSpPr>
        <p:spPr/>
        <p:txBody>
          <a:bodyPr/>
          <a:lstStyle/>
          <a:p>
            <a:pPr>
              <a:defRPr/>
            </a:pPr>
            <a:r>
              <a:rPr lang="en-US" sz="3200" dirty="0"/>
              <a:t>Increase diversity in the research workforce</a:t>
            </a:r>
          </a:p>
          <a:p>
            <a:pPr>
              <a:defRPr/>
            </a:pPr>
            <a:r>
              <a:rPr lang="en-US" sz="3200" dirty="0"/>
              <a:t>Improve training opportunities</a:t>
            </a:r>
          </a:p>
          <a:p>
            <a:pPr>
              <a:defRPr/>
            </a:pPr>
            <a:r>
              <a:rPr lang="en-US" sz="3200" dirty="0"/>
              <a:t>Expand the quality of the educational and training environment</a:t>
            </a:r>
          </a:p>
          <a:p>
            <a:pPr>
              <a:defRPr/>
            </a:pPr>
            <a:r>
              <a:rPr lang="en-US" sz="3200" dirty="0"/>
              <a:t>Balance and broaden the perspective in setting research priorities</a:t>
            </a:r>
          </a:p>
          <a:p>
            <a:pPr>
              <a:defRPr/>
            </a:pPr>
            <a:r>
              <a:rPr lang="en-US" sz="3200" dirty="0"/>
              <a:t>Increase recruitment of human subjects from diverse backgrounds into clinical research programs</a:t>
            </a:r>
          </a:p>
          <a:p>
            <a:endParaRPr lang="en-US" dirty="0"/>
          </a:p>
        </p:txBody>
      </p:sp>
      <p:sp>
        <p:nvSpPr>
          <p:cNvPr id="3" name="Title 2">
            <a:extLst>
              <a:ext uri="{FF2B5EF4-FFF2-40B4-BE49-F238E27FC236}">
                <a16:creationId xmlns:a16="http://schemas.microsoft.com/office/drawing/2014/main" id="{CA9967B8-297C-45D6-AE9B-BD668933ED4E}"/>
              </a:ext>
            </a:extLst>
          </p:cNvPr>
          <p:cNvSpPr>
            <a:spLocks noGrp="1"/>
          </p:cNvSpPr>
          <p:nvPr>
            <p:ph type="title"/>
          </p:nvPr>
        </p:nvSpPr>
        <p:spPr/>
        <p:txBody>
          <a:bodyPr/>
          <a:lstStyle/>
          <a:p>
            <a:r>
              <a:rPr lang="en-US" dirty="0"/>
              <a:t>NHLBI Diversity Supplements - Purpose</a:t>
            </a:r>
          </a:p>
        </p:txBody>
      </p:sp>
    </p:spTree>
    <p:extLst>
      <p:ext uri="{BB962C8B-B14F-4D97-AF65-F5344CB8AC3E}">
        <p14:creationId xmlns:p14="http://schemas.microsoft.com/office/powerpoint/2010/main" val="3052882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964E17C-EF9A-45A0-8584-7BD487E389B8}"/>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sz="4000" dirty="0"/>
              <a:t>Diversity Supplements Support Available for:</a:t>
            </a:r>
          </a:p>
        </p:txBody>
      </p:sp>
      <p:sp>
        <p:nvSpPr>
          <p:cNvPr id="10243" name="Rectangle 3">
            <a:extLst>
              <a:ext uri="{FF2B5EF4-FFF2-40B4-BE49-F238E27FC236}">
                <a16:creationId xmlns:a16="http://schemas.microsoft.com/office/drawing/2014/main" id="{A5251B6A-81F9-4F83-8C94-53585B292DE7}"/>
              </a:ext>
            </a:extLst>
          </p:cNvPr>
          <p:cNvSpPr>
            <a:spLocks noGrp="1" noChangeArrowheads="1"/>
          </p:cNvSpPr>
          <p:nvPr>
            <p:ph type="body" idx="1"/>
          </p:nvPr>
        </p:nvSpPr>
        <p:spPr>
          <a:xfrm>
            <a:off x="609600" y="1285104"/>
            <a:ext cx="10972800" cy="4646140"/>
          </a:xfrm>
          <a:noFill/>
          <a:extLst>
            <a:ext uri="{909E8E84-426E-40DD-AFC4-6F175D3DCCD1}">
              <a14:hiddenFill xmlns:a14="http://schemas.microsoft.com/office/drawing/2010/main">
                <a:solidFill>
                  <a:srgbClr val="FFFFFF"/>
                </a:solidFill>
              </a14:hiddenFill>
            </a:ext>
          </a:extLst>
        </p:spPr>
        <p:txBody>
          <a:bodyPr>
            <a:noAutofit/>
          </a:bodyPr>
          <a:lstStyle/>
          <a:p>
            <a:r>
              <a:rPr lang="en-US" altLang="en-US" sz="2300" dirty="0">
                <a:effectLst/>
              </a:rPr>
              <a:t>High school students</a:t>
            </a:r>
            <a:br>
              <a:rPr lang="en-US" altLang="en-US" sz="2300" dirty="0">
                <a:effectLst/>
              </a:rPr>
            </a:br>
            <a:endParaRPr lang="en-US" altLang="en-US" sz="2300" dirty="0">
              <a:effectLst/>
            </a:endParaRPr>
          </a:p>
          <a:p>
            <a:r>
              <a:rPr lang="en-US" altLang="en-US" sz="2300" dirty="0">
                <a:effectLst/>
              </a:rPr>
              <a:t>Undergraduate students</a:t>
            </a:r>
            <a:br>
              <a:rPr lang="en-US" altLang="en-US" sz="2300" dirty="0">
                <a:effectLst/>
              </a:rPr>
            </a:br>
            <a:endParaRPr lang="en-US" altLang="en-US" sz="2300" dirty="0">
              <a:effectLst/>
            </a:endParaRPr>
          </a:p>
          <a:p>
            <a:r>
              <a:rPr lang="en-US" altLang="en-US" sz="2300" dirty="0">
                <a:effectLst/>
              </a:rPr>
              <a:t>Post baccalaureate/Post master’s</a:t>
            </a:r>
            <a:br>
              <a:rPr lang="en-US" altLang="en-US" sz="2300" dirty="0">
                <a:effectLst/>
              </a:rPr>
            </a:br>
            <a:endParaRPr lang="en-US" altLang="en-US" sz="2300" dirty="0">
              <a:effectLst/>
            </a:endParaRPr>
          </a:p>
          <a:p>
            <a:r>
              <a:rPr lang="en-US" altLang="en-US" sz="2300" dirty="0">
                <a:effectLst/>
              </a:rPr>
              <a:t>Graduate Students </a:t>
            </a:r>
            <a:br>
              <a:rPr lang="en-US" altLang="en-US" sz="2300" dirty="0">
                <a:effectLst/>
              </a:rPr>
            </a:br>
            <a:endParaRPr lang="en-US" altLang="en-US" sz="2300" dirty="0">
              <a:effectLst/>
            </a:endParaRPr>
          </a:p>
          <a:p>
            <a:r>
              <a:rPr lang="en-US" altLang="en-US" sz="2300" dirty="0">
                <a:effectLst/>
              </a:rPr>
              <a:t>Medical Students</a:t>
            </a:r>
            <a:br>
              <a:rPr lang="en-US" altLang="en-US" sz="2300" dirty="0">
                <a:effectLst/>
              </a:rPr>
            </a:br>
            <a:endParaRPr lang="en-US" altLang="en-US" sz="2300" dirty="0">
              <a:effectLst/>
            </a:endParaRPr>
          </a:p>
          <a:p>
            <a:r>
              <a:rPr lang="en-US" altLang="en-US" sz="2300" dirty="0">
                <a:effectLst/>
              </a:rPr>
              <a:t>Post-doctoral level individuals</a:t>
            </a:r>
            <a:br>
              <a:rPr lang="en-US" altLang="en-US" sz="2300" dirty="0">
                <a:effectLst/>
              </a:rPr>
            </a:br>
            <a:endParaRPr lang="en-US" altLang="en-US" sz="2300" dirty="0">
              <a:effectLst/>
            </a:endParaRPr>
          </a:p>
          <a:p>
            <a:r>
              <a:rPr lang="en-US" altLang="en-US" sz="2300" dirty="0">
                <a:effectLst/>
              </a:rPr>
              <a:t>Junior faculty (within  24 months of appointment)</a:t>
            </a:r>
          </a:p>
        </p:txBody>
      </p:sp>
    </p:spTree>
    <p:extLst>
      <p:ext uri="{BB962C8B-B14F-4D97-AF65-F5344CB8AC3E}">
        <p14:creationId xmlns:p14="http://schemas.microsoft.com/office/powerpoint/2010/main" val="1117650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B064D-EF72-487D-B407-2716BAFBB4FB}"/>
              </a:ext>
            </a:extLst>
          </p:cNvPr>
          <p:cNvSpPr>
            <a:spLocks noGrp="1"/>
          </p:cNvSpPr>
          <p:nvPr>
            <p:ph type="title"/>
          </p:nvPr>
        </p:nvSpPr>
        <p:spPr/>
        <p:txBody>
          <a:bodyPr/>
          <a:lstStyle/>
          <a:p>
            <a:pPr eaLnBrk="1" hangingPunct="1">
              <a:defRPr/>
            </a:pPr>
            <a:r>
              <a:rPr lang="en-US" sz="4000" dirty="0"/>
              <a:t>Diversity Supplements - Eligibility</a:t>
            </a:r>
          </a:p>
        </p:txBody>
      </p:sp>
      <p:sp>
        <p:nvSpPr>
          <p:cNvPr id="3" name="Content Placeholder 2">
            <a:extLst>
              <a:ext uri="{FF2B5EF4-FFF2-40B4-BE49-F238E27FC236}">
                <a16:creationId xmlns:a16="http://schemas.microsoft.com/office/drawing/2014/main" id="{F17F4A34-549C-45FC-981F-5C202B1805B9}"/>
              </a:ext>
            </a:extLst>
          </p:cNvPr>
          <p:cNvSpPr>
            <a:spLocks noGrp="1"/>
          </p:cNvSpPr>
          <p:nvPr>
            <p:ph idx="1"/>
          </p:nvPr>
        </p:nvSpPr>
        <p:spPr/>
        <p:txBody>
          <a:bodyPr/>
          <a:lstStyle/>
          <a:p>
            <a:pPr eaLnBrk="1" hangingPunct="1">
              <a:defRPr/>
            </a:pPr>
            <a:r>
              <a:rPr lang="en-US" sz="2800" dirty="0"/>
              <a:t>Principal investigators with currently eligible NHLBI supported grants/contracts may apply on behalf of the candidate</a:t>
            </a:r>
          </a:p>
          <a:p>
            <a:pPr eaLnBrk="1" hangingPunct="1">
              <a:defRPr/>
            </a:pPr>
            <a:endParaRPr lang="en-US" sz="2800" dirty="0"/>
          </a:p>
          <a:p>
            <a:pPr eaLnBrk="1" hangingPunct="1">
              <a:defRPr/>
            </a:pPr>
            <a:r>
              <a:rPr lang="en-US" sz="2800" dirty="0"/>
              <a:t>Candidates must be US citizens or noncitizen nationals or permanent residents of the US</a:t>
            </a:r>
          </a:p>
          <a:p>
            <a:pPr eaLnBrk="1" hangingPunct="1">
              <a:defRPr/>
            </a:pPr>
            <a:endParaRPr lang="en-US" sz="2800" dirty="0"/>
          </a:p>
          <a:p>
            <a:pPr eaLnBrk="1" hangingPunct="1">
              <a:defRPr/>
            </a:pPr>
            <a:r>
              <a:rPr lang="en-US" sz="2800" dirty="0"/>
              <a:t>Individual must be from an underrepresented group in biomedical research</a:t>
            </a:r>
          </a:p>
          <a:p>
            <a:pPr eaLnBrk="1" hangingPunct="1">
              <a:defRPr/>
            </a:pPr>
            <a:endParaRPr lang="en-US" dirty="0"/>
          </a:p>
        </p:txBody>
      </p:sp>
    </p:spTree>
    <p:extLst>
      <p:ext uri="{BB962C8B-B14F-4D97-AF65-F5344CB8AC3E}">
        <p14:creationId xmlns:p14="http://schemas.microsoft.com/office/powerpoint/2010/main" val="414220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0C4856-7961-47ED-A9A5-7D939612A277}"/>
              </a:ext>
            </a:extLst>
          </p:cNvPr>
          <p:cNvSpPr>
            <a:spLocks noGrp="1"/>
          </p:cNvSpPr>
          <p:nvPr>
            <p:ph idx="1"/>
          </p:nvPr>
        </p:nvSpPr>
        <p:spPr/>
        <p:txBody>
          <a:bodyPr/>
          <a:lstStyle/>
          <a:p>
            <a:pPr>
              <a:lnSpc>
                <a:spcPct val="80000"/>
              </a:lnSpc>
              <a:buNone/>
              <a:defRPr/>
            </a:pPr>
            <a:endParaRPr lang="en-US" b="1" dirty="0"/>
          </a:p>
          <a:p>
            <a:pPr>
              <a:lnSpc>
                <a:spcPct val="80000"/>
              </a:lnSpc>
              <a:defRPr/>
            </a:pPr>
            <a:r>
              <a:rPr lang="en-US" dirty="0"/>
              <a:t>Logical extension of “parent” grant or contract  (</a:t>
            </a:r>
            <a:r>
              <a:rPr lang="en-US" sz="3200" dirty="0"/>
              <a:t>complements</a:t>
            </a:r>
            <a:r>
              <a:rPr lang="en-US" dirty="0"/>
              <a:t> but does not duplicate aims)</a:t>
            </a:r>
          </a:p>
          <a:p>
            <a:pPr>
              <a:lnSpc>
                <a:spcPct val="80000"/>
              </a:lnSpc>
              <a:buNone/>
              <a:defRPr/>
            </a:pPr>
            <a:endParaRPr lang="en-US" dirty="0"/>
          </a:p>
          <a:p>
            <a:pPr>
              <a:lnSpc>
                <a:spcPct val="80000"/>
              </a:lnSpc>
              <a:defRPr/>
            </a:pPr>
            <a:r>
              <a:rPr lang="en-US" dirty="0"/>
              <a:t>Mentoring</a:t>
            </a:r>
          </a:p>
          <a:p>
            <a:pPr>
              <a:lnSpc>
                <a:spcPct val="80000"/>
              </a:lnSpc>
              <a:buNone/>
              <a:defRPr/>
            </a:pPr>
            <a:endParaRPr lang="en-US" dirty="0"/>
          </a:p>
          <a:p>
            <a:pPr>
              <a:lnSpc>
                <a:spcPct val="80000"/>
              </a:lnSpc>
              <a:defRPr/>
            </a:pPr>
            <a:r>
              <a:rPr lang="en-US" dirty="0"/>
              <a:t>Some support for supplies/travel</a:t>
            </a:r>
            <a:endParaRPr lang="en-US" sz="2000" dirty="0"/>
          </a:p>
          <a:p>
            <a:endParaRPr lang="en-US" dirty="0"/>
          </a:p>
        </p:txBody>
      </p:sp>
      <p:sp>
        <p:nvSpPr>
          <p:cNvPr id="3" name="Title 2">
            <a:extLst>
              <a:ext uri="{FF2B5EF4-FFF2-40B4-BE49-F238E27FC236}">
                <a16:creationId xmlns:a16="http://schemas.microsoft.com/office/drawing/2014/main" id="{BE1127DA-AEFA-4C22-8EB3-7055C8AB741C}"/>
              </a:ext>
            </a:extLst>
          </p:cNvPr>
          <p:cNvSpPr>
            <a:spLocks noGrp="1"/>
          </p:cNvSpPr>
          <p:nvPr>
            <p:ph type="title"/>
          </p:nvPr>
        </p:nvSpPr>
        <p:spPr/>
        <p:txBody>
          <a:bodyPr/>
          <a:lstStyle/>
          <a:p>
            <a:r>
              <a:rPr lang="en-US" dirty="0"/>
              <a:t>NHLBI Diversity Supplements – Key Features</a:t>
            </a:r>
          </a:p>
        </p:txBody>
      </p:sp>
    </p:spTree>
    <p:extLst>
      <p:ext uri="{BB962C8B-B14F-4D97-AF65-F5344CB8AC3E}">
        <p14:creationId xmlns:p14="http://schemas.microsoft.com/office/powerpoint/2010/main" val="3212194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7EF2F63-5467-46FF-8EB8-6454389903CA}"/>
              </a:ext>
            </a:extLst>
          </p:cNvPr>
          <p:cNvPicPr>
            <a:picLocks noGrp="1" noChangeAspect="1"/>
          </p:cNvPicPr>
          <p:nvPr>
            <p:ph idx="1"/>
          </p:nvPr>
        </p:nvPicPr>
        <p:blipFill>
          <a:blip r:embed="rId3"/>
          <a:stretch>
            <a:fillRect/>
          </a:stretch>
        </p:blipFill>
        <p:spPr>
          <a:xfrm>
            <a:off x="4942702" y="1247583"/>
            <a:ext cx="6870987" cy="4881367"/>
          </a:xfrm>
          <a:prstGeom prst="rect">
            <a:avLst/>
          </a:prstGeom>
        </p:spPr>
      </p:pic>
      <p:sp>
        <p:nvSpPr>
          <p:cNvPr id="3" name="Title 2">
            <a:extLst>
              <a:ext uri="{FF2B5EF4-FFF2-40B4-BE49-F238E27FC236}">
                <a16:creationId xmlns:a16="http://schemas.microsoft.com/office/drawing/2014/main" id="{3A19E469-7576-4E0A-BE24-F50238C9B59C}"/>
              </a:ext>
            </a:extLst>
          </p:cNvPr>
          <p:cNvSpPr>
            <a:spLocks noGrp="1"/>
          </p:cNvSpPr>
          <p:nvPr>
            <p:ph type="title"/>
          </p:nvPr>
        </p:nvSpPr>
        <p:spPr/>
        <p:txBody>
          <a:bodyPr/>
          <a:lstStyle/>
          <a:p>
            <a:r>
              <a:rPr lang="en-US" dirty="0"/>
              <a:t>NHLBI Diversity Supplement Guidelines</a:t>
            </a:r>
          </a:p>
        </p:txBody>
      </p:sp>
      <p:sp>
        <p:nvSpPr>
          <p:cNvPr id="5" name="Rectangle 4">
            <a:extLst>
              <a:ext uri="{FF2B5EF4-FFF2-40B4-BE49-F238E27FC236}">
                <a16:creationId xmlns:a16="http://schemas.microsoft.com/office/drawing/2014/main" id="{7F35C649-A080-416E-BC4C-411CCD5C6D39}"/>
              </a:ext>
            </a:extLst>
          </p:cNvPr>
          <p:cNvSpPr/>
          <p:nvPr/>
        </p:nvSpPr>
        <p:spPr>
          <a:xfrm>
            <a:off x="0" y="1958725"/>
            <a:ext cx="5416378" cy="830997"/>
          </a:xfrm>
          <a:prstGeom prst="rect">
            <a:avLst/>
          </a:prstGeom>
        </p:spPr>
        <p:txBody>
          <a:bodyPr wrap="square">
            <a:spAutoFit/>
          </a:bodyPr>
          <a:lstStyle/>
          <a:p>
            <a:r>
              <a:rPr lang="en-US" sz="1600" dirty="0">
                <a:hlinkClick r:id="rId4"/>
              </a:rPr>
              <a:t>https://www.nhlbi.nih.gov/grants-and-training/training-and-career-development/nhlbi-research-supplement-application-guidelines</a:t>
            </a:r>
            <a:endParaRPr lang="en-US" sz="1600" dirty="0"/>
          </a:p>
        </p:txBody>
      </p:sp>
      <p:sp>
        <p:nvSpPr>
          <p:cNvPr id="6" name="TextBox 5">
            <a:extLst>
              <a:ext uri="{FF2B5EF4-FFF2-40B4-BE49-F238E27FC236}">
                <a16:creationId xmlns:a16="http://schemas.microsoft.com/office/drawing/2014/main" id="{A4FF4B4F-F496-4459-A21E-93F3BB0E02E2}"/>
              </a:ext>
            </a:extLst>
          </p:cNvPr>
          <p:cNvSpPr txBox="1"/>
          <p:nvPr/>
        </p:nvSpPr>
        <p:spPr>
          <a:xfrm>
            <a:off x="0" y="3757844"/>
            <a:ext cx="4559643" cy="2031325"/>
          </a:xfrm>
          <a:prstGeom prst="rect">
            <a:avLst/>
          </a:prstGeom>
          <a:noFill/>
        </p:spPr>
        <p:txBody>
          <a:bodyPr wrap="square" rtlCol="0">
            <a:spAutoFit/>
          </a:bodyPr>
          <a:lstStyle/>
          <a:p>
            <a:r>
              <a:rPr lang="en-US" dirty="0"/>
              <a:t>Notes: </a:t>
            </a:r>
          </a:p>
          <a:p>
            <a:pPr marL="285750" indent="-285750">
              <a:buFont typeface="Arial" panose="020B0604020202020204" pitchFamily="34" charset="0"/>
              <a:buChar char="•"/>
            </a:pPr>
            <a:r>
              <a:rPr lang="en-US" dirty="0"/>
              <a:t>The Diversity Supplement Program is Institute specific.  Check with the Institute that supports your research.</a:t>
            </a:r>
            <a:br>
              <a:rPr lang="en-US" dirty="0"/>
            </a:br>
            <a:r>
              <a:rPr lang="en-US" dirty="0"/>
              <a:t> </a:t>
            </a:r>
          </a:p>
          <a:p>
            <a:pPr marL="285750" indent="-285750">
              <a:buFont typeface="Arial" panose="020B0604020202020204" pitchFamily="34" charset="0"/>
              <a:buChar char="•"/>
            </a:pPr>
            <a:r>
              <a:rPr lang="en-US" dirty="0"/>
              <a:t>Supplement cannot exceed the end date of your grant/contract.</a:t>
            </a:r>
          </a:p>
        </p:txBody>
      </p:sp>
      <p:sp>
        <p:nvSpPr>
          <p:cNvPr id="7" name="TextBox 6">
            <a:extLst>
              <a:ext uri="{FF2B5EF4-FFF2-40B4-BE49-F238E27FC236}">
                <a16:creationId xmlns:a16="http://schemas.microsoft.com/office/drawing/2014/main" id="{924DC6AB-D85B-4D8F-A23D-BA2270C5BDBD}"/>
              </a:ext>
            </a:extLst>
          </p:cNvPr>
          <p:cNvSpPr txBox="1"/>
          <p:nvPr/>
        </p:nvSpPr>
        <p:spPr>
          <a:xfrm>
            <a:off x="0" y="1589393"/>
            <a:ext cx="4796480" cy="369332"/>
          </a:xfrm>
          <a:prstGeom prst="rect">
            <a:avLst/>
          </a:prstGeom>
          <a:noFill/>
        </p:spPr>
        <p:txBody>
          <a:bodyPr wrap="square" rtlCol="0">
            <a:spAutoFit/>
          </a:bodyPr>
          <a:lstStyle/>
          <a:p>
            <a:r>
              <a:rPr lang="en-US" dirty="0"/>
              <a:t>NHLBI Guidelines:</a:t>
            </a:r>
          </a:p>
        </p:txBody>
      </p:sp>
    </p:spTree>
    <p:extLst>
      <p:ext uri="{BB962C8B-B14F-4D97-AF65-F5344CB8AC3E}">
        <p14:creationId xmlns:p14="http://schemas.microsoft.com/office/powerpoint/2010/main" val="3741834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811571-0D09-4D7B-ACA7-3D96F69BDFB8}"/>
              </a:ext>
            </a:extLst>
          </p:cNvPr>
          <p:cNvSpPr>
            <a:spLocks noGrp="1"/>
          </p:cNvSpPr>
          <p:nvPr>
            <p:ph type="title"/>
          </p:nvPr>
        </p:nvSpPr>
        <p:spPr>
          <a:xfrm>
            <a:off x="809410" y="119752"/>
            <a:ext cx="11059583" cy="846137"/>
          </a:xfrm>
        </p:spPr>
        <p:txBody>
          <a:bodyPr/>
          <a:lstStyle/>
          <a:p>
            <a:r>
              <a:rPr lang="en-US" sz="3600" dirty="0"/>
              <a:t>MESA Publications through 2017</a:t>
            </a:r>
          </a:p>
        </p:txBody>
      </p:sp>
      <p:graphicFrame>
        <p:nvGraphicFramePr>
          <p:cNvPr id="6" name="Chart 5">
            <a:extLst>
              <a:ext uri="{FF2B5EF4-FFF2-40B4-BE49-F238E27FC236}">
                <a16:creationId xmlns:a16="http://schemas.microsoft.com/office/drawing/2014/main" id="{07F29D33-3DEF-4A7E-872B-3EB6CA07E8E8}"/>
              </a:ext>
            </a:extLst>
          </p:cNvPr>
          <p:cNvGraphicFramePr/>
          <p:nvPr>
            <p:extLst>
              <p:ext uri="{D42A27DB-BD31-4B8C-83A1-F6EECF244321}">
                <p14:modId xmlns:p14="http://schemas.microsoft.com/office/powerpoint/2010/main" val="347139428"/>
              </p:ext>
            </p:extLst>
          </p:nvPr>
        </p:nvGraphicFramePr>
        <p:xfrm>
          <a:off x="145610" y="1247449"/>
          <a:ext cx="9132620" cy="56105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5607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hart">
            <a:extLst>
              <a:ext uri="{FF2B5EF4-FFF2-40B4-BE49-F238E27FC236}">
                <a16:creationId xmlns:a16="http://schemas.microsoft.com/office/drawing/2014/main" id="{596F0442-A412-4A01-94D4-D49488B07749}"/>
              </a:ext>
            </a:extLst>
          </p:cNvPr>
          <p:cNvPicPr>
            <a:picLocks noChangeAspect="1"/>
          </p:cNvPicPr>
          <p:nvPr/>
        </p:nvPicPr>
        <p:blipFill rotWithShape="1">
          <a:blip r:embed="rId3"/>
          <a:srcRect l="5207" t="17808" r="5155" b="18186"/>
          <a:stretch/>
        </p:blipFill>
        <p:spPr>
          <a:xfrm>
            <a:off x="3428502" y="1066953"/>
            <a:ext cx="5517789" cy="50989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A66164C2-8BE7-41A5-9CB7-5B2FAF3B6AF1}"/>
              </a:ext>
            </a:extLst>
          </p:cNvPr>
          <p:cNvSpPr txBox="1"/>
          <p:nvPr/>
        </p:nvSpPr>
        <p:spPr>
          <a:xfrm>
            <a:off x="271848" y="284207"/>
            <a:ext cx="12010768" cy="769441"/>
          </a:xfrm>
          <a:prstGeom prst="rect">
            <a:avLst/>
          </a:prstGeom>
          <a:noFill/>
        </p:spPr>
        <p:txBody>
          <a:bodyPr wrap="square" rtlCol="0">
            <a:spAutoFit/>
          </a:bodyPr>
          <a:lstStyle/>
          <a:p>
            <a:pPr algn="ctr"/>
            <a:r>
              <a:rPr lang="en-US" sz="4400" dirty="0">
                <a:solidFill>
                  <a:schemeClr val="bg1"/>
                </a:solidFill>
              </a:rPr>
              <a:t>Breadth of MESA</a:t>
            </a:r>
          </a:p>
        </p:txBody>
      </p:sp>
    </p:spTree>
    <p:extLst>
      <p:ext uri="{BB962C8B-B14F-4D97-AF65-F5344CB8AC3E}">
        <p14:creationId xmlns:p14="http://schemas.microsoft.com/office/powerpoint/2010/main" val="577777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26465F-DE22-45FE-9231-40AA37E20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1" cy="8471401"/>
          </a:xfrm>
          <a:prstGeom prst="rect">
            <a:avLst/>
          </a:prstGeom>
        </p:spPr>
      </p:pic>
    </p:spTree>
    <p:extLst>
      <p:ext uri="{BB962C8B-B14F-4D97-AF65-F5344CB8AC3E}">
        <p14:creationId xmlns:p14="http://schemas.microsoft.com/office/powerpoint/2010/main" val="195096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Project Office</a:t>
            </a:r>
          </a:p>
          <a:p>
            <a:pPr lvl="1"/>
            <a:r>
              <a:rPr lang="en-US" dirty="0"/>
              <a:t>Lorraine Silsbee, M.H.S. – Project Officer</a:t>
            </a:r>
          </a:p>
          <a:p>
            <a:pPr lvl="1"/>
            <a:r>
              <a:rPr lang="en-US" dirty="0"/>
              <a:t>Pothur Srinivas, Ph.D. – Project Scientist, Acting Branch Chief</a:t>
            </a:r>
          </a:p>
          <a:p>
            <a:pPr lvl="1"/>
            <a:r>
              <a:rPr lang="en-US" dirty="0"/>
              <a:t>George  Papanicolaou, Ph.D. – Research Geneticist</a:t>
            </a:r>
          </a:p>
          <a:p>
            <a:pPr lvl="1"/>
            <a:r>
              <a:rPr lang="en-US" dirty="0"/>
              <a:t>Colin Wu - Biostatistician</a:t>
            </a:r>
          </a:p>
          <a:p>
            <a:pPr lvl="1"/>
            <a:r>
              <a:rPr lang="en-US" dirty="0"/>
              <a:t>Jean Olson, M.D. – Scientific Consultant</a:t>
            </a:r>
          </a:p>
          <a:p>
            <a:pPr marL="457189" lvl="1" indent="0">
              <a:buNone/>
            </a:pPr>
            <a:endParaRPr lang="en-US" dirty="0"/>
          </a:p>
          <a:p>
            <a:r>
              <a:rPr lang="en-US" dirty="0"/>
              <a:t>Contracting Office</a:t>
            </a:r>
          </a:p>
          <a:p>
            <a:pPr lvl="1"/>
            <a:r>
              <a:rPr lang="en-US" dirty="0"/>
              <a:t>Mark Brady – Contracting Officer</a:t>
            </a:r>
          </a:p>
          <a:p>
            <a:pPr lvl="1"/>
            <a:r>
              <a:rPr lang="en-US" dirty="0"/>
              <a:t>Cornelius Moore – Contracting Officer</a:t>
            </a:r>
          </a:p>
        </p:txBody>
      </p:sp>
      <p:sp>
        <p:nvSpPr>
          <p:cNvPr id="3" name="Title 2"/>
          <p:cNvSpPr>
            <a:spLocks noGrp="1"/>
          </p:cNvSpPr>
          <p:nvPr>
            <p:ph type="title"/>
          </p:nvPr>
        </p:nvSpPr>
        <p:spPr/>
        <p:txBody>
          <a:bodyPr/>
          <a:lstStyle/>
          <a:p>
            <a:r>
              <a:rPr lang="en-US" dirty="0"/>
              <a:t>NHLBI MESA Team</a:t>
            </a:r>
          </a:p>
        </p:txBody>
      </p:sp>
    </p:spTree>
    <p:extLst>
      <p:ext uri="{BB962C8B-B14F-4D97-AF65-F5344CB8AC3E}">
        <p14:creationId xmlns:p14="http://schemas.microsoft.com/office/powerpoint/2010/main" val="626218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825" y="1136822"/>
            <a:ext cx="8134350" cy="4831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51848" y="2323071"/>
            <a:ext cx="2045046" cy="307777"/>
          </a:xfrm>
          <a:prstGeom prst="rect">
            <a:avLst/>
          </a:prstGeom>
          <a:noFill/>
        </p:spPr>
        <p:txBody>
          <a:bodyPr wrap="square" rtlCol="0">
            <a:spAutoFit/>
          </a:bodyPr>
          <a:lstStyle/>
          <a:p>
            <a:pPr algn="ctr"/>
            <a:r>
              <a:rPr lang="en-US" sz="1400" b="1" i="1" dirty="0"/>
              <a:t>Gary Gibbons, MD</a:t>
            </a:r>
          </a:p>
        </p:txBody>
      </p:sp>
      <p:sp>
        <p:nvSpPr>
          <p:cNvPr id="4" name="TextBox 3"/>
          <p:cNvSpPr txBox="1"/>
          <p:nvPr/>
        </p:nvSpPr>
        <p:spPr>
          <a:xfrm>
            <a:off x="1907059" y="3674076"/>
            <a:ext cx="2520778" cy="307777"/>
          </a:xfrm>
          <a:prstGeom prst="rect">
            <a:avLst/>
          </a:prstGeom>
          <a:noFill/>
        </p:spPr>
        <p:txBody>
          <a:bodyPr wrap="square" rtlCol="0">
            <a:spAutoFit/>
          </a:bodyPr>
          <a:lstStyle/>
          <a:p>
            <a:pPr algn="ctr"/>
            <a:r>
              <a:rPr lang="en-US" sz="1400" b="1" i="1" dirty="0"/>
              <a:t>Robert </a:t>
            </a:r>
            <a:r>
              <a:rPr lang="en-US" sz="1400" b="1" i="1" dirty="0" err="1"/>
              <a:t>Balaban</a:t>
            </a:r>
            <a:r>
              <a:rPr lang="en-US" sz="1400" b="1" i="1" dirty="0"/>
              <a:t>, PhD</a:t>
            </a:r>
          </a:p>
        </p:txBody>
      </p:sp>
      <p:sp>
        <p:nvSpPr>
          <p:cNvPr id="5" name="Title 1"/>
          <p:cNvSpPr txBox="1">
            <a:spLocks/>
          </p:cNvSpPr>
          <p:nvPr/>
        </p:nvSpPr>
        <p:spPr>
          <a:xfrm>
            <a:off x="4061655" y="246022"/>
            <a:ext cx="8294687" cy="846137"/>
          </a:xfrm>
          <a:prstGeom prst="rect">
            <a:avLst/>
          </a:prstGeom>
        </p:spPr>
        <p:txBody>
          <a:bodyPr/>
          <a:lstStyle>
            <a:lvl1pPr algn="l" defTabSz="457200" rtl="0" eaLnBrk="1" latinLnBrk="0" hangingPunct="1">
              <a:spcBef>
                <a:spcPct val="0"/>
              </a:spcBef>
              <a:buNone/>
              <a:defRPr sz="3200" b="0" i="0" kern="1200">
                <a:solidFill>
                  <a:schemeClr val="bg1"/>
                </a:solidFill>
                <a:latin typeface="Arial"/>
                <a:ea typeface="+mj-ea"/>
                <a:cs typeface="Arial"/>
              </a:defRPr>
            </a:lvl1pPr>
          </a:lstStyle>
          <a:p>
            <a:r>
              <a:rPr lang="en-US" b="1" dirty="0"/>
              <a:t>NHLBI Organization</a:t>
            </a:r>
          </a:p>
        </p:txBody>
      </p:sp>
      <p:sp>
        <p:nvSpPr>
          <p:cNvPr id="6" name="TextBox 5"/>
          <p:cNvSpPr txBox="1"/>
          <p:nvPr/>
        </p:nvSpPr>
        <p:spPr>
          <a:xfrm>
            <a:off x="3791459" y="3674076"/>
            <a:ext cx="2520778" cy="307777"/>
          </a:xfrm>
          <a:prstGeom prst="rect">
            <a:avLst/>
          </a:prstGeom>
          <a:noFill/>
        </p:spPr>
        <p:txBody>
          <a:bodyPr wrap="square" rtlCol="0">
            <a:spAutoFit/>
          </a:bodyPr>
          <a:lstStyle/>
          <a:p>
            <a:pPr algn="ctr"/>
            <a:r>
              <a:rPr lang="en-US" sz="1400" b="1" i="1" dirty="0"/>
              <a:t>Keith Hoots, PhD</a:t>
            </a:r>
          </a:p>
        </p:txBody>
      </p:sp>
      <p:sp>
        <p:nvSpPr>
          <p:cNvPr id="7" name="TextBox 6"/>
          <p:cNvSpPr txBox="1"/>
          <p:nvPr/>
        </p:nvSpPr>
        <p:spPr>
          <a:xfrm>
            <a:off x="5688221" y="3674076"/>
            <a:ext cx="2520778" cy="307777"/>
          </a:xfrm>
          <a:prstGeom prst="rect">
            <a:avLst/>
          </a:prstGeom>
          <a:noFill/>
        </p:spPr>
        <p:txBody>
          <a:bodyPr wrap="square" rtlCol="0">
            <a:spAutoFit/>
          </a:bodyPr>
          <a:lstStyle/>
          <a:p>
            <a:pPr algn="ctr"/>
            <a:r>
              <a:rPr lang="en-US" sz="1400" b="1" i="1" dirty="0"/>
              <a:t>Jim Kiley, PhD</a:t>
            </a:r>
          </a:p>
        </p:txBody>
      </p:sp>
      <p:sp>
        <p:nvSpPr>
          <p:cNvPr id="8" name="TextBox 7"/>
          <p:cNvSpPr txBox="1"/>
          <p:nvPr/>
        </p:nvSpPr>
        <p:spPr>
          <a:xfrm>
            <a:off x="7387719" y="3674076"/>
            <a:ext cx="3122113" cy="307777"/>
          </a:xfrm>
          <a:prstGeom prst="rect">
            <a:avLst/>
          </a:prstGeom>
          <a:noFill/>
        </p:spPr>
        <p:txBody>
          <a:bodyPr wrap="square" rtlCol="0">
            <a:spAutoFit/>
          </a:bodyPr>
          <a:lstStyle/>
          <a:p>
            <a:pPr algn="ctr"/>
            <a:r>
              <a:rPr lang="en-US" sz="1400" b="1" i="1" dirty="0"/>
              <a:t>David Goff, MD, PhD</a:t>
            </a:r>
          </a:p>
        </p:txBody>
      </p:sp>
      <p:sp>
        <p:nvSpPr>
          <p:cNvPr id="9" name="TextBox 8"/>
          <p:cNvSpPr txBox="1"/>
          <p:nvPr/>
        </p:nvSpPr>
        <p:spPr>
          <a:xfrm>
            <a:off x="1945705" y="5387542"/>
            <a:ext cx="2520778" cy="307777"/>
          </a:xfrm>
          <a:prstGeom prst="rect">
            <a:avLst/>
          </a:prstGeom>
          <a:noFill/>
        </p:spPr>
        <p:txBody>
          <a:bodyPr wrap="square" rtlCol="0">
            <a:spAutoFit/>
          </a:bodyPr>
          <a:lstStyle/>
          <a:p>
            <a:pPr algn="ctr"/>
            <a:r>
              <a:rPr lang="en-US" sz="1400" b="1" i="1" dirty="0"/>
              <a:t>Laura Moen, PhD</a:t>
            </a:r>
          </a:p>
        </p:txBody>
      </p:sp>
      <p:sp>
        <p:nvSpPr>
          <p:cNvPr id="10" name="TextBox 9"/>
          <p:cNvSpPr txBox="1"/>
          <p:nvPr/>
        </p:nvSpPr>
        <p:spPr>
          <a:xfrm>
            <a:off x="3733994" y="5635833"/>
            <a:ext cx="2786455" cy="307777"/>
          </a:xfrm>
          <a:prstGeom prst="rect">
            <a:avLst/>
          </a:prstGeom>
          <a:noFill/>
        </p:spPr>
        <p:txBody>
          <a:bodyPr wrap="square" rtlCol="0">
            <a:spAutoFit/>
          </a:bodyPr>
          <a:lstStyle/>
          <a:p>
            <a:pPr algn="ctr"/>
            <a:r>
              <a:rPr lang="en-US" sz="1400" b="1" i="1" dirty="0"/>
              <a:t>Lenora Johnson, </a:t>
            </a:r>
            <a:r>
              <a:rPr lang="en-US" sz="1400" b="1" i="1" dirty="0" err="1"/>
              <a:t>DrPH</a:t>
            </a:r>
            <a:r>
              <a:rPr lang="en-US" sz="1400" b="1" i="1" dirty="0"/>
              <a:t>, MPH</a:t>
            </a:r>
          </a:p>
        </p:txBody>
      </p:sp>
      <p:sp>
        <p:nvSpPr>
          <p:cNvPr id="11" name="TextBox 10"/>
          <p:cNvSpPr txBox="1"/>
          <p:nvPr/>
        </p:nvSpPr>
        <p:spPr>
          <a:xfrm>
            <a:off x="5387528" y="5399931"/>
            <a:ext cx="3122113" cy="307777"/>
          </a:xfrm>
          <a:prstGeom prst="rect">
            <a:avLst/>
          </a:prstGeom>
          <a:noFill/>
        </p:spPr>
        <p:txBody>
          <a:bodyPr wrap="square" rtlCol="0">
            <a:spAutoFit/>
          </a:bodyPr>
          <a:lstStyle/>
          <a:p>
            <a:pPr algn="ctr"/>
            <a:r>
              <a:rPr lang="en-US" sz="1400" b="1" i="1" dirty="0"/>
              <a:t>George Mensah, MD</a:t>
            </a:r>
          </a:p>
        </p:txBody>
      </p:sp>
      <p:sp>
        <p:nvSpPr>
          <p:cNvPr id="12" name="TextBox 11"/>
          <p:cNvSpPr txBox="1"/>
          <p:nvPr/>
        </p:nvSpPr>
        <p:spPr>
          <a:xfrm>
            <a:off x="7261675" y="4880916"/>
            <a:ext cx="3122113" cy="307777"/>
          </a:xfrm>
          <a:prstGeom prst="rect">
            <a:avLst/>
          </a:prstGeom>
          <a:noFill/>
        </p:spPr>
        <p:txBody>
          <a:bodyPr wrap="square" rtlCol="0">
            <a:spAutoFit/>
          </a:bodyPr>
          <a:lstStyle/>
          <a:p>
            <a:pPr algn="ctr"/>
            <a:r>
              <a:rPr lang="en-US" sz="1400" b="1" i="1" dirty="0"/>
              <a:t>Kathleen O’Sullivan</a:t>
            </a:r>
          </a:p>
        </p:txBody>
      </p:sp>
      <p:sp>
        <p:nvSpPr>
          <p:cNvPr id="3" name="Oval 2">
            <a:extLst>
              <a:ext uri="{FF2B5EF4-FFF2-40B4-BE49-F238E27FC236}">
                <a16:creationId xmlns:a16="http://schemas.microsoft.com/office/drawing/2014/main" id="{00DB9C7A-FE3F-409A-8F7A-4431B72D8EFC}"/>
              </a:ext>
            </a:extLst>
          </p:cNvPr>
          <p:cNvSpPr/>
          <p:nvPr/>
        </p:nvSpPr>
        <p:spPr>
          <a:xfrm>
            <a:off x="7572621" y="2341359"/>
            <a:ext cx="2712320" cy="1956321"/>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7696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A076FD-B445-48CA-92BC-C76B14D32059}"/>
              </a:ext>
            </a:extLst>
          </p:cNvPr>
          <p:cNvSpPr/>
          <p:nvPr/>
        </p:nvSpPr>
        <p:spPr>
          <a:xfrm>
            <a:off x="1905001" y="6051000"/>
            <a:ext cx="8543925" cy="57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917367" y="162770"/>
            <a:ext cx="8229600" cy="921841"/>
          </a:xfrm>
        </p:spPr>
        <p:txBody>
          <a:bodyPr/>
          <a:lstStyle/>
          <a:p>
            <a:pPr>
              <a:defRPr/>
            </a:pPr>
            <a:r>
              <a:rPr lang="en-US" b="1" dirty="0"/>
              <a:t>DCVS Organization</a:t>
            </a:r>
          </a:p>
        </p:txBody>
      </p:sp>
      <p:cxnSp>
        <p:nvCxnSpPr>
          <p:cNvPr id="17" name="Straight Connector 16"/>
          <p:cNvCxnSpPr/>
          <p:nvPr/>
        </p:nvCxnSpPr>
        <p:spPr>
          <a:xfrm rot="5400000">
            <a:off x="4876006" y="2438400"/>
            <a:ext cx="1829594" cy="794"/>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71800" y="3429000"/>
            <a:ext cx="5638800" cy="1588"/>
          </a:xfrm>
          <a:prstGeom prst="line">
            <a:avLst/>
          </a:prstGeom>
          <a:ln w="28575" cmpd="sng">
            <a:solidFill>
              <a:schemeClr val="accent2">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2743994" y="3656806"/>
            <a:ext cx="457200" cy="1588"/>
          </a:xfrm>
          <a:prstGeom prst="line">
            <a:avLst/>
          </a:prstGeom>
          <a:ln w="1905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5410994" y="3504406"/>
            <a:ext cx="762000" cy="1588"/>
          </a:xfrm>
          <a:prstGeom prst="line">
            <a:avLst/>
          </a:prstGeom>
          <a:ln w="1905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a:off x="8458994" y="3581400"/>
            <a:ext cx="304006" cy="794"/>
          </a:xfrm>
          <a:prstGeom prst="line">
            <a:avLst/>
          </a:prstGeom>
          <a:ln w="19050" cmpd="sng">
            <a:solidFill>
              <a:schemeClr val="accent1"/>
            </a:solidFill>
          </a:ln>
        </p:spPr>
        <p:style>
          <a:lnRef idx="2">
            <a:schemeClr val="accent1"/>
          </a:lnRef>
          <a:fillRef idx="0">
            <a:schemeClr val="accent1"/>
          </a:fillRef>
          <a:effectRef idx="1">
            <a:schemeClr val="accent1"/>
          </a:effectRef>
          <a:fontRef idx="minor">
            <a:schemeClr val="tx1"/>
          </a:fontRef>
        </p:style>
      </p:cxnSp>
      <p:sp>
        <p:nvSpPr>
          <p:cNvPr id="11267" name="Rectangle 4"/>
          <p:cNvSpPr>
            <a:spLocks noChangeArrowheads="1"/>
          </p:cNvSpPr>
          <p:nvPr/>
        </p:nvSpPr>
        <p:spPr bwMode="auto">
          <a:xfrm>
            <a:off x="4038600" y="1295401"/>
            <a:ext cx="3505200" cy="430887"/>
          </a:xfrm>
          <a:prstGeom prst="rect">
            <a:avLst/>
          </a:prstGeom>
          <a:solidFill>
            <a:schemeClr val="bg1"/>
          </a:solidFill>
          <a:ln w="28575">
            <a:solidFill>
              <a:schemeClr val="accent1">
                <a:lumMod val="75000"/>
              </a:schemeClr>
            </a:solidFill>
            <a:miter lim="800000"/>
            <a:headEnd/>
            <a:tailEnd/>
          </a:ln>
          <a:effectLst>
            <a:outerShdw blurRad="50800" dist="38100" dir="8100000" algn="tr" rotWithShape="0">
              <a:prstClr val="black">
                <a:alpha val="40000"/>
              </a:prstClr>
            </a:outerShdw>
          </a:effectLst>
          <a:scene3d>
            <a:camera prst="orthographicFront"/>
            <a:lightRig rig="threePt" dir="t"/>
          </a:scene3d>
          <a:sp3d>
            <a:bevelB w="165100" prst="coolSlant"/>
          </a:sp3d>
        </p:spPr>
        <p:txBody>
          <a:bodyPr wrap="square">
            <a:spAutoFit/>
          </a:bodyPr>
          <a:lstStyle/>
          <a:p>
            <a:pPr algn="ctr" defTabSz="457200"/>
            <a:r>
              <a:rPr lang="en-US" sz="1100" b="1" dirty="0">
                <a:solidFill>
                  <a:prstClr val="black"/>
                </a:solidFill>
                <a:latin typeface="Lucida Sans Unicode" pitchFamily="34" charset="0"/>
              </a:rPr>
              <a:t>Office of the Directo</a:t>
            </a:r>
            <a:r>
              <a:rPr lang="en-US" sz="1100" dirty="0">
                <a:solidFill>
                  <a:prstClr val="black"/>
                </a:solidFill>
                <a:latin typeface="Lucida Sans Unicode" pitchFamily="34" charset="0"/>
              </a:rPr>
              <a:t>r</a:t>
            </a:r>
          </a:p>
          <a:p>
            <a:pPr algn="ctr" defTabSz="457200"/>
            <a:r>
              <a:rPr lang="en-US" sz="1100" dirty="0">
                <a:solidFill>
                  <a:prstClr val="black"/>
                </a:solidFill>
                <a:latin typeface="Lucida Sans Unicode" pitchFamily="34" charset="0"/>
              </a:rPr>
              <a:t>David Goff, MD, PhD, Director</a:t>
            </a:r>
          </a:p>
        </p:txBody>
      </p:sp>
      <p:cxnSp>
        <p:nvCxnSpPr>
          <p:cNvPr id="62" name="Straight Connector 61"/>
          <p:cNvCxnSpPr/>
          <p:nvPr/>
        </p:nvCxnSpPr>
        <p:spPr>
          <a:xfrm rot="5400000">
            <a:off x="3920833" y="2247900"/>
            <a:ext cx="229394" cy="794"/>
          </a:xfrm>
          <a:prstGeom prst="line">
            <a:avLst/>
          </a:prstGeom>
          <a:ln w="28575"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a:off x="6934994" y="2209006"/>
            <a:ext cx="151606" cy="794"/>
          </a:xfrm>
          <a:prstGeom prst="line">
            <a:avLst/>
          </a:prstGeom>
          <a:ln w="28575"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5400000">
            <a:off x="9029700" y="2247900"/>
            <a:ext cx="228600" cy="1588"/>
          </a:xfrm>
          <a:prstGeom prst="line">
            <a:avLst/>
          </a:prstGeom>
          <a:ln w="28575"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4038600" y="2138082"/>
            <a:ext cx="5109882" cy="0"/>
          </a:xfrm>
          <a:prstGeom prst="line">
            <a:avLst/>
          </a:prstGeom>
          <a:ln w="28575" cmpd="sng">
            <a:solidFill>
              <a:schemeClr val="accent2">
                <a:lumMod val="50000"/>
              </a:schemeClr>
            </a:solidFill>
            <a:prstDash val="solid"/>
          </a:ln>
        </p:spPr>
        <p:style>
          <a:lnRef idx="2">
            <a:schemeClr val="accent1"/>
          </a:lnRef>
          <a:fillRef idx="0">
            <a:schemeClr val="accent1"/>
          </a:fillRef>
          <a:effectRef idx="1">
            <a:schemeClr val="accent1"/>
          </a:effectRef>
          <a:fontRef idx="minor">
            <a:schemeClr val="tx1"/>
          </a:fontRef>
        </p:style>
      </p:cxnSp>
      <p:sp>
        <p:nvSpPr>
          <p:cNvPr id="11271" name="Rectangle 10"/>
          <p:cNvSpPr>
            <a:spLocks noChangeArrowheads="1"/>
          </p:cNvSpPr>
          <p:nvPr/>
        </p:nvSpPr>
        <p:spPr bwMode="auto">
          <a:xfrm>
            <a:off x="8229600" y="2286001"/>
            <a:ext cx="1828800" cy="769441"/>
          </a:xfrm>
          <a:prstGeom prst="rect">
            <a:avLst/>
          </a:prstGeom>
          <a:solidFill>
            <a:schemeClr val="bg1"/>
          </a:solidFill>
          <a:ln w="19050">
            <a:solidFill>
              <a:schemeClr val="accent1">
                <a:lumMod val="75000"/>
              </a:schemeClr>
            </a:solidFill>
            <a:miter lim="800000"/>
            <a:headEnd/>
            <a:tailEnd/>
          </a:ln>
        </p:spPr>
        <p:txBody>
          <a:bodyPr wrap="square">
            <a:spAutoFit/>
          </a:bodyPr>
          <a:lstStyle/>
          <a:p>
            <a:pPr algn="ctr" defTabSz="457200"/>
            <a:r>
              <a:rPr lang="en-US" sz="1100" b="1" dirty="0">
                <a:solidFill>
                  <a:prstClr val="black"/>
                </a:solidFill>
                <a:latin typeface="Lucida Sans Unicode" pitchFamily="34" charset="0"/>
              </a:rPr>
              <a:t>Office of Biostatistics Research  </a:t>
            </a:r>
          </a:p>
          <a:p>
            <a:pPr algn="ctr" defTabSz="457200"/>
            <a:r>
              <a:rPr lang="en-US" sz="1100" dirty="0">
                <a:solidFill>
                  <a:prstClr val="black"/>
                </a:solidFill>
                <a:latin typeface="Lucida Sans Unicode" pitchFamily="34" charset="0"/>
              </a:rPr>
              <a:t>Nancy Geller, PhD Director</a:t>
            </a:r>
          </a:p>
        </p:txBody>
      </p:sp>
      <p:cxnSp>
        <p:nvCxnSpPr>
          <p:cNvPr id="77" name="Straight Connector 76"/>
          <p:cNvCxnSpPr/>
          <p:nvPr/>
        </p:nvCxnSpPr>
        <p:spPr>
          <a:xfrm>
            <a:off x="4724400" y="4800600"/>
            <a:ext cx="2057400" cy="1588"/>
          </a:xfrm>
          <a:prstGeom prst="line">
            <a:avLst/>
          </a:prstGeom>
          <a:ln w="127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
        <p:nvSpPr>
          <p:cNvPr id="89" name="Rectangle 3"/>
          <p:cNvSpPr>
            <a:spLocks noChangeArrowheads="1"/>
          </p:cNvSpPr>
          <p:nvPr/>
        </p:nvSpPr>
        <p:spPr bwMode="auto">
          <a:xfrm>
            <a:off x="4800600" y="3352800"/>
            <a:ext cx="2057400" cy="261610"/>
          </a:xfrm>
          <a:prstGeom prst="rect">
            <a:avLst/>
          </a:prstGeom>
          <a:solidFill>
            <a:schemeClr val="bg1"/>
          </a:solidFill>
          <a:ln w="19050">
            <a:noFill/>
            <a:miter lim="800000"/>
            <a:headEnd/>
            <a:tailEnd/>
          </a:ln>
        </p:spPr>
        <p:txBody>
          <a:bodyPr wrap="square">
            <a:spAutoFit/>
          </a:bodyPr>
          <a:lstStyle/>
          <a:p>
            <a:pPr algn="ctr" defTabSz="457200"/>
            <a:r>
              <a:rPr lang="en-US" sz="1100" dirty="0">
                <a:solidFill>
                  <a:prstClr val="black"/>
                </a:solidFill>
                <a:latin typeface="Lucida Sans Unicode" pitchFamily="34" charset="0"/>
              </a:rPr>
              <a:t>Scientific Program Offices</a:t>
            </a:r>
          </a:p>
        </p:txBody>
      </p:sp>
      <p:sp>
        <p:nvSpPr>
          <p:cNvPr id="11268" name="Rectangle 3"/>
          <p:cNvSpPr>
            <a:spLocks noChangeArrowheads="1"/>
          </p:cNvSpPr>
          <p:nvPr/>
        </p:nvSpPr>
        <p:spPr bwMode="auto">
          <a:xfrm>
            <a:off x="5943600" y="2286001"/>
            <a:ext cx="2133600" cy="769441"/>
          </a:xfrm>
          <a:prstGeom prst="rect">
            <a:avLst/>
          </a:prstGeom>
          <a:solidFill>
            <a:schemeClr val="bg1"/>
          </a:solidFill>
          <a:ln w="19050">
            <a:solidFill>
              <a:schemeClr val="accent1">
                <a:lumMod val="75000"/>
              </a:schemeClr>
            </a:solidFill>
            <a:miter lim="800000"/>
            <a:headEnd/>
            <a:tailEnd/>
          </a:ln>
        </p:spPr>
        <p:txBody>
          <a:bodyPr wrap="square">
            <a:spAutoFit/>
          </a:bodyPr>
          <a:lstStyle/>
          <a:p>
            <a:pPr algn="ctr" defTabSz="457200"/>
            <a:r>
              <a:rPr lang="en-US" sz="1100" b="1" dirty="0">
                <a:solidFill>
                  <a:prstClr val="black"/>
                </a:solidFill>
                <a:latin typeface="Lucida Sans Unicode" pitchFamily="34" charset="0"/>
              </a:rPr>
              <a:t>Office of Research Training and Career Development </a:t>
            </a:r>
          </a:p>
          <a:p>
            <a:pPr algn="ctr" defTabSz="457200"/>
            <a:r>
              <a:rPr lang="en-US" sz="1100" dirty="0">
                <a:solidFill>
                  <a:prstClr val="black"/>
                </a:solidFill>
                <a:latin typeface="Lucida Sans Unicode" pitchFamily="34" charset="0"/>
              </a:rPr>
              <a:t>Jane Scott, ScD</a:t>
            </a:r>
          </a:p>
          <a:p>
            <a:pPr algn="ctr" defTabSz="457200"/>
            <a:r>
              <a:rPr lang="en-US" sz="1100" dirty="0">
                <a:solidFill>
                  <a:prstClr val="black"/>
                </a:solidFill>
                <a:latin typeface="Lucida Sans Unicode" pitchFamily="34" charset="0"/>
              </a:rPr>
              <a:t>Director</a:t>
            </a:r>
          </a:p>
        </p:txBody>
      </p:sp>
      <p:cxnSp>
        <p:nvCxnSpPr>
          <p:cNvPr id="58" name="Straight Connector 57"/>
          <p:cNvCxnSpPr/>
          <p:nvPr/>
        </p:nvCxnSpPr>
        <p:spPr>
          <a:xfrm rot="5400000">
            <a:off x="7544594" y="5028406"/>
            <a:ext cx="457200" cy="1588"/>
          </a:xfrm>
          <a:prstGeom prst="line">
            <a:avLst/>
          </a:prstGeom>
          <a:ln w="127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5400000">
            <a:off x="3201194" y="5028406"/>
            <a:ext cx="457200" cy="1588"/>
          </a:xfrm>
          <a:prstGeom prst="line">
            <a:avLst/>
          </a:prstGeom>
          <a:ln w="127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5400000">
            <a:off x="2134394" y="5028406"/>
            <a:ext cx="457200" cy="1588"/>
          </a:xfrm>
          <a:prstGeom prst="line">
            <a:avLst/>
          </a:prstGeom>
          <a:ln w="127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2362200" y="4800600"/>
            <a:ext cx="1066800" cy="1588"/>
          </a:xfrm>
          <a:prstGeom prst="line">
            <a:avLst/>
          </a:prstGeom>
          <a:ln w="127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
        <p:nvSpPr>
          <p:cNvPr id="70" name="Rectangle 12"/>
          <p:cNvSpPr>
            <a:spLocks noChangeArrowheads="1"/>
          </p:cNvSpPr>
          <p:nvPr/>
        </p:nvSpPr>
        <p:spPr bwMode="auto">
          <a:xfrm>
            <a:off x="1905000" y="4953000"/>
            <a:ext cx="914400" cy="1077218"/>
          </a:xfrm>
          <a:prstGeom prst="rect">
            <a:avLst/>
          </a:prstGeom>
          <a:solidFill>
            <a:schemeClr val="bg1"/>
          </a:solidFill>
          <a:ln w="12700">
            <a:solidFill>
              <a:schemeClr val="accent1">
                <a:lumMod val="75000"/>
              </a:schemeClr>
            </a:solidFill>
            <a:miter lim="800000"/>
            <a:headEnd/>
            <a:tailEnd/>
          </a:ln>
        </p:spPr>
        <p:txBody>
          <a:bodyPr wrap="square">
            <a:spAutoFit/>
          </a:bodyPr>
          <a:lstStyle/>
          <a:p>
            <a:pPr algn="ctr" defTabSz="457200"/>
            <a:r>
              <a:rPr lang="en-US" sz="800" b="1" dirty="0">
                <a:solidFill>
                  <a:prstClr val="black"/>
                </a:solidFill>
                <a:latin typeface="Lucida Sans Unicode" pitchFamily="34" charset="0"/>
              </a:rPr>
              <a:t>Vascular Biology and Hypertension  Branch</a:t>
            </a:r>
          </a:p>
          <a:p>
            <a:pPr algn="ctr" defTabSz="457200"/>
            <a:endParaRPr lang="en-US" sz="800" dirty="0">
              <a:solidFill>
                <a:prstClr val="black"/>
              </a:solidFill>
              <a:latin typeface="Lucida Sans Unicode" pitchFamily="34" charset="0"/>
            </a:endParaRPr>
          </a:p>
          <a:p>
            <a:pPr algn="ctr" defTabSz="457200"/>
            <a:r>
              <a:rPr lang="en-US" sz="800" dirty="0">
                <a:solidFill>
                  <a:prstClr val="black"/>
                </a:solidFill>
                <a:latin typeface="Lucida Sans Unicode" pitchFamily="34" charset="0"/>
              </a:rPr>
              <a:t>Zorina Galis, PhD</a:t>
            </a:r>
          </a:p>
          <a:p>
            <a:pPr algn="ctr" defTabSz="457200"/>
            <a:r>
              <a:rPr lang="en-US" sz="800" dirty="0">
                <a:solidFill>
                  <a:prstClr val="black"/>
                </a:solidFill>
                <a:latin typeface="Lucida Sans Unicode" pitchFamily="34" charset="0"/>
              </a:rPr>
              <a:t>Chief</a:t>
            </a:r>
          </a:p>
        </p:txBody>
      </p:sp>
      <p:sp>
        <p:nvSpPr>
          <p:cNvPr id="71" name="Rectangle 12"/>
          <p:cNvSpPr>
            <a:spLocks noChangeArrowheads="1"/>
          </p:cNvSpPr>
          <p:nvPr/>
        </p:nvSpPr>
        <p:spPr bwMode="auto">
          <a:xfrm>
            <a:off x="2895600" y="4953000"/>
            <a:ext cx="990600" cy="1077218"/>
          </a:xfrm>
          <a:prstGeom prst="rect">
            <a:avLst/>
          </a:prstGeom>
          <a:solidFill>
            <a:schemeClr val="bg1"/>
          </a:solidFill>
          <a:ln w="12700">
            <a:solidFill>
              <a:schemeClr val="accent1">
                <a:lumMod val="75000"/>
              </a:schemeClr>
            </a:solidFill>
            <a:miter lim="800000"/>
            <a:headEnd/>
            <a:tailEnd/>
          </a:ln>
        </p:spPr>
        <p:txBody>
          <a:bodyPr wrap="square">
            <a:spAutoFit/>
          </a:bodyPr>
          <a:lstStyle/>
          <a:p>
            <a:pPr algn="ctr" defTabSz="457200"/>
            <a:r>
              <a:rPr lang="en-US" sz="800" b="1" dirty="0">
                <a:solidFill>
                  <a:prstClr val="black"/>
                </a:solidFill>
                <a:latin typeface="Lucida Sans Unicode" pitchFamily="34" charset="0"/>
              </a:rPr>
              <a:t>Advanced Technologies and Surgery Branch</a:t>
            </a:r>
          </a:p>
          <a:p>
            <a:pPr algn="ctr" defTabSz="457200"/>
            <a:endParaRPr lang="en-US" sz="800" dirty="0">
              <a:solidFill>
                <a:prstClr val="black"/>
              </a:solidFill>
              <a:latin typeface="Lucida Sans Unicode" pitchFamily="34" charset="0"/>
            </a:endParaRPr>
          </a:p>
          <a:p>
            <a:pPr algn="ctr" defTabSz="457200"/>
            <a:r>
              <a:rPr lang="en-US" sz="800" dirty="0">
                <a:solidFill>
                  <a:prstClr val="black"/>
                </a:solidFill>
                <a:latin typeface="Lucida Sans Unicode" pitchFamily="34" charset="0"/>
              </a:rPr>
              <a:t>Marissa Miller, DVM</a:t>
            </a:r>
          </a:p>
          <a:p>
            <a:pPr algn="ctr" defTabSz="457200"/>
            <a:r>
              <a:rPr lang="en-US" sz="800" dirty="0">
                <a:solidFill>
                  <a:prstClr val="black"/>
                </a:solidFill>
                <a:latin typeface="Lucida Sans Unicode" pitchFamily="34" charset="0"/>
              </a:rPr>
              <a:t>Chief</a:t>
            </a:r>
          </a:p>
        </p:txBody>
      </p:sp>
      <p:cxnSp>
        <p:nvCxnSpPr>
          <p:cNvPr id="83" name="Straight Connector 82"/>
          <p:cNvCxnSpPr/>
          <p:nvPr/>
        </p:nvCxnSpPr>
        <p:spPr>
          <a:xfrm rot="5400000">
            <a:off x="6553994" y="5028406"/>
            <a:ext cx="457200" cy="1588"/>
          </a:xfrm>
          <a:prstGeom prst="line">
            <a:avLst/>
          </a:prstGeom>
          <a:ln w="127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5400000">
            <a:off x="5600700" y="4991100"/>
            <a:ext cx="381000" cy="1588"/>
          </a:xfrm>
          <a:prstGeom prst="line">
            <a:avLst/>
          </a:prstGeom>
          <a:ln w="127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5400000">
            <a:off x="4496594" y="5028406"/>
            <a:ext cx="457200" cy="1588"/>
          </a:xfrm>
          <a:prstGeom prst="line">
            <a:avLst/>
          </a:prstGeom>
          <a:ln w="127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rot="5400000">
            <a:off x="9203673" y="4952206"/>
            <a:ext cx="304800" cy="1588"/>
          </a:xfrm>
          <a:prstGeom prst="line">
            <a:avLst/>
          </a:prstGeom>
          <a:ln w="127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rot="5400000">
            <a:off x="8420894" y="4609306"/>
            <a:ext cx="381000" cy="1588"/>
          </a:xfrm>
          <a:prstGeom prst="line">
            <a:avLst/>
          </a:prstGeom>
          <a:ln w="1905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5400000">
            <a:off x="5639594" y="4647406"/>
            <a:ext cx="304800" cy="1588"/>
          </a:xfrm>
          <a:prstGeom prst="line">
            <a:avLst/>
          </a:prstGeom>
          <a:ln w="1905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
        <p:nvSpPr>
          <p:cNvPr id="52" name="Rectangle 12"/>
          <p:cNvSpPr>
            <a:spLocks noChangeArrowheads="1"/>
          </p:cNvSpPr>
          <p:nvPr/>
        </p:nvSpPr>
        <p:spPr bwMode="auto">
          <a:xfrm>
            <a:off x="8763001" y="4947009"/>
            <a:ext cx="1295399" cy="1323439"/>
          </a:xfrm>
          <a:prstGeom prst="rect">
            <a:avLst/>
          </a:prstGeom>
          <a:solidFill>
            <a:schemeClr val="bg1"/>
          </a:solidFill>
          <a:ln w="12700">
            <a:solidFill>
              <a:schemeClr val="accent1">
                <a:lumMod val="75000"/>
              </a:schemeClr>
            </a:solidFill>
            <a:miter lim="800000"/>
            <a:headEnd/>
            <a:tailEnd/>
          </a:ln>
        </p:spPr>
        <p:txBody>
          <a:bodyPr wrap="square">
            <a:spAutoFit/>
          </a:bodyPr>
          <a:lstStyle/>
          <a:p>
            <a:pPr algn="ctr" defTabSz="457200"/>
            <a:r>
              <a:rPr lang="en-US" sz="800" b="1" dirty="0">
                <a:solidFill>
                  <a:prstClr val="black"/>
                </a:solidFill>
                <a:latin typeface="Lucida Sans Unicode" pitchFamily="34" charset="0"/>
              </a:rPr>
              <a:t>Epidemiology Branch</a:t>
            </a:r>
          </a:p>
          <a:p>
            <a:pPr algn="ctr" defTabSz="457200"/>
            <a:endParaRPr lang="en-US" sz="800" dirty="0">
              <a:solidFill>
                <a:prstClr val="black"/>
              </a:solidFill>
              <a:latin typeface="Lucida Sans Unicode" pitchFamily="34" charset="0"/>
            </a:endParaRPr>
          </a:p>
          <a:p>
            <a:pPr algn="ctr" defTabSz="457200"/>
            <a:r>
              <a:rPr lang="en-US" sz="800" dirty="0">
                <a:solidFill>
                  <a:prstClr val="black"/>
                </a:solidFill>
                <a:latin typeface="Lucida Sans Unicode" pitchFamily="34" charset="0"/>
              </a:rPr>
              <a:t>Pothur Srinivas, PhD</a:t>
            </a:r>
          </a:p>
          <a:p>
            <a:pPr algn="ctr" defTabSz="457200"/>
            <a:r>
              <a:rPr lang="en-US" sz="800" dirty="0">
                <a:solidFill>
                  <a:prstClr val="black"/>
                </a:solidFill>
                <a:latin typeface="Lucida Sans Unicode" pitchFamily="34" charset="0"/>
              </a:rPr>
              <a:t>Acting Chief</a:t>
            </a:r>
          </a:p>
          <a:p>
            <a:pPr algn="ctr" defTabSz="457200"/>
            <a:endParaRPr lang="en-US" sz="800" dirty="0">
              <a:solidFill>
                <a:prstClr val="black"/>
              </a:solidFill>
              <a:latin typeface="Lucida Sans Unicode" pitchFamily="34" charset="0"/>
            </a:endParaRPr>
          </a:p>
          <a:p>
            <a:pPr algn="ctr" defTabSz="457200"/>
            <a:r>
              <a:rPr lang="en-US" sz="800" dirty="0">
                <a:solidFill>
                  <a:prstClr val="black"/>
                </a:solidFill>
                <a:latin typeface="Lucida Sans Unicode" pitchFamily="34" charset="0"/>
              </a:rPr>
              <a:t>Sean Coady, MS</a:t>
            </a:r>
          </a:p>
          <a:p>
            <a:pPr algn="ctr" defTabSz="457200"/>
            <a:r>
              <a:rPr lang="en-US" sz="800" dirty="0">
                <a:solidFill>
                  <a:prstClr val="black"/>
                </a:solidFill>
                <a:latin typeface="Lucida Sans Unicode" pitchFamily="34" charset="0"/>
              </a:rPr>
              <a:t>Acting Deputy Chief</a:t>
            </a:r>
          </a:p>
          <a:p>
            <a:pPr algn="ctr" defTabSz="457200"/>
            <a:endParaRPr lang="en-US" sz="800" dirty="0">
              <a:solidFill>
                <a:prstClr val="black"/>
              </a:solidFill>
              <a:latin typeface="Lucida Sans Unicode" pitchFamily="34" charset="0"/>
            </a:endParaRPr>
          </a:p>
          <a:p>
            <a:pPr algn="ctr" defTabSz="457200"/>
            <a:r>
              <a:rPr lang="en-US" sz="800" dirty="0">
                <a:solidFill>
                  <a:prstClr val="black"/>
                </a:solidFill>
                <a:latin typeface="Lucida Sans Unicode" pitchFamily="34" charset="0"/>
              </a:rPr>
              <a:t>Jared Reis, PhD</a:t>
            </a:r>
          </a:p>
          <a:p>
            <a:pPr algn="ctr" defTabSz="457200"/>
            <a:r>
              <a:rPr lang="en-US" sz="800" dirty="0">
                <a:solidFill>
                  <a:prstClr val="black"/>
                </a:solidFill>
                <a:latin typeface="Lucida Sans Unicode" pitchFamily="34" charset="0"/>
              </a:rPr>
              <a:t>Acting Deputy Chief</a:t>
            </a:r>
          </a:p>
        </p:txBody>
      </p:sp>
      <p:cxnSp>
        <p:nvCxnSpPr>
          <p:cNvPr id="68" name="Straight Connector 67"/>
          <p:cNvCxnSpPr/>
          <p:nvPr/>
        </p:nvCxnSpPr>
        <p:spPr>
          <a:xfrm>
            <a:off x="7772401" y="4800600"/>
            <a:ext cx="1586345" cy="1588"/>
          </a:xfrm>
          <a:prstGeom prst="line">
            <a:avLst/>
          </a:prstGeom>
          <a:ln w="127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
        <p:nvSpPr>
          <p:cNvPr id="72" name="Rectangle 12"/>
          <p:cNvSpPr>
            <a:spLocks noChangeArrowheads="1"/>
          </p:cNvSpPr>
          <p:nvPr/>
        </p:nvSpPr>
        <p:spPr bwMode="auto">
          <a:xfrm>
            <a:off x="4191000" y="4953000"/>
            <a:ext cx="1143000" cy="1077218"/>
          </a:xfrm>
          <a:prstGeom prst="rect">
            <a:avLst/>
          </a:prstGeom>
          <a:solidFill>
            <a:schemeClr val="bg1"/>
          </a:solidFill>
          <a:ln w="12700">
            <a:solidFill>
              <a:schemeClr val="accent1">
                <a:lumMod val="75000"/>
              </a:schemeClr>
            </a:solidFill>
            <a:miter lim="800000"/>
            <a:headEnd/>
            <a:tailEnd/>
          </a:ln>
        </p:spPr>
        <p:txBody>
          <a:bodyPr wrap="square">
            <a:spAutoFit/>
          </a:bodyPr>
          <a:lstStyle/>
          <a:p>
            <a:pPr algn="ctr" defTabSz="457200"/>
            <a:r>
              <a:rPr lang="en-US" sz="800" b="1" dirty="0">
                <a:solidFill>
                  <a:prstClr val="black"/>
                </a:solidFill>
                <a:latin typeface="Lucida Sans Unicode" pitchFamily="34" charset="0"/>
              </a:rPr>
              <a:t>Atherothrombosis and Coronary </a:t>
            </a:r>
          </a:p>
          <a:p>
            <a:pPr algn="ctr" defTabSz="457200"/>
            <a:r>
              <a:rPr lang="en-US" sz="800" b="1" dirty="0">
                <a:solidFill>
                  <a:prstClr val="black"/>
                </a:solidFill>
                <a:latin typeface="Lucida Sans Unicode" pitchFamily="34" charset="0"/>
              </a:rPr>
              <a:t>Artery Disease Branch</a:t>
            </a:r>
          </a:p>
          <a:p>
            <a:pPr algn="ctr" defTabSz="457200"/>
            <a:endParaRPr lang="en-US" sz="800" dirty="0">
              <a:solidFill>
                <a:prstClr val="black"/>
              </a:solidFill>
              <a:latin typeface="Lucida Sans Unicode" pitchFamily="34" charset="0"/>
            </a:endParaRPr>
          </a:p>
          <a:p>
            <a:pPr algn="ctr" defTabSz="457200"/>
            <a:r>
              <a:rPr lang="en-US" sz="800" dirty="0">
                <a:solidFill>
                  <a:prstClr val="black"/>
                </a:solidFill>
                <a:latin typeface="Lucida Sans Unicode" pitchFamily="34" charset="0"/>
              </a:rPr>
              <a:t>Yves Rosenberg, MD, MPH</a:t>
            </a:r>
          </a:p>
          <a:p>
            <a:pPr algn="ctr" defTabSz="457200"/>
            <a:r>
              <a:rPr lang="en-US" sz="800" dirty="0">
                <a:solidFill>
                  <a:prstClr val="black"/>
                </a:solidFill>
                <a:latin typeface="Lucida Sans Unicode" pitchFamily="34" charset="0"/>
              </a:rPr>
              <a:t>Chief</a:t>
            </a:r>
          </a:p>
        </p:txBody>
      </p:sp>
      <p:sp>
        <p:nvSpPr>
          <p:cNvPr id="74" name="Rectangle 12"/>
          <p:cNvSpPr>
            <a:spLocks noChangeArrowheads="1"/>
          </p:cNvSpPr>
          <p:nvPr/>
        </p:nvSpPr>
        <p:spPr bwMode="auto">
          <a:xfrm>
            <a:off x="6324600" y="4953000"/>
            <a:ext cx="838200" cy="1077218"/>
          </a:xfrm>
          <a:prstGeom prst="rect">
            <a:avLst/>
          </a:prstGeom>
          <a:solidFill>
            <a:schemeClr val="bg1"/>
          </a:solidFill>
          <a:ln w="12700">
            <a:solidFill>
              <a:schemeClr val="accent1">
                <a:lumMod val="75000"/>
              </a:schemeClr>
            </a:solidFill>
            <a:miter lim="800000"/>
            <a:headEnd/>
            <a:tailEnd/>
          </a:ln>
        </p:spPr>
        <p:txBody>
          <a:bodyPr wrap="square">
            <a:spAutoFit/>
          </a:bodyPr>
          <a:lstStyle/>
          <a:p>
            <a:pPr algn="ctr" defTabSz="457200"/>
            <a:r>
              <a:rPr lang="en-US" sz="800" b="1" dirty="0">
                <a:solidFill>
                  <a:prstClr val="black"/>
                </a:solidFill>
                <a:latin typeface="Lucida Sans Unicode" pitchFamily="34" charset="0"/>
              </a:rPr>
              <a:t>Heart Failure and Arrhythmias Branch</a:t>
            </a:r>
          </a:p>
          <a:p>
            <a:pPr algn="ctr" defTabSz="457200"/>
            <a:endParaRPr lang="en-US" sz="800" dirty="0">
              <a:solidFill>
                <a:prstClr val="black"/>
              </a:solidFill>
              <a:latin typeface="Lucida Sans Unicode" pitchFamily="34" charset="0"/>
            </a:endParaRPr>
          </a:p>
          <a:p>
            <a:pPr algn="ctr" defTabSz="457200"/>
            <a:r>
              <a:rPr lang="en-US" sz="800" dirty="0">
                <a:solidFill>
                  <a:prstClr val="black"/>
                </a:solidFill>
                <a:latin typeface="Lucida Sans Unicode" pitchFamily="34" charset="0"/>
              </a:rPr>
              <a:t>Renee Wong, PhD</a:t>
            </a:r>
          </a:p>
          <a:p>
            <a:pPr algn="ctr" defTabSz="457200"/>
            <a:r>
              <a:rPr lang="en-US" sz="800" dirty="0">
                <a:solidFill>
                  <a:prstClr val="black"/>
                </a:solidFill>
                <a:latin typeface="Lucida Sans Unicode" pitchFamily="34" charset="0"/>
              </a:rPr>
              <a:t>Acting Chief</a:t>
            </a:r>
          </a:p>
        </p:txBody>
      </p:sp>
      <p:sp>
        <p:nvSpPr>
          <p:cNvPr id="73" name="Rectangle 12"/>
          <p:cNvSpPr>
            <a:spLocks noChangeArrowheads="1"/>
          </p:cNvSpPr>
          <p:nvPr/>
        </p:nvSpPr>
        <p:spPr bwMode="auto">
          <a:xfrm>
            <a:off x="5410200" y="4953001"/>
            <a:ext cx="838200" cy="1323439"/>
          </a:xfrm>
          <a:prstGeom prst="rect">
            <a:avLst/>
          </a:prstGeom>
          <a:solidFill>
            <a:schemeClr val="bg1"/>
          </a:solidFill>
          <a:ln w="12700">
            <a:solidFill>
              <a:schemeClr val="accent1">
                <a:lumMod val="75000"/>
              </a:schemeClr>
            </a:solidFill>
            <a:miter lim="800000"/>
            <a:headEnd/>
            <a:tailEnd/>
          </a:ln>
        </p:spPr>
        <p:txBody>
          <a:bodyPr wrap="square">
            <a:spAutoFit/>
          </a:bodyPr>
          <a:lstStyle/>
          <a:p>
            <a:pPr algn="ctr" defTabSz="457200"/>
            <a:r>
              <a:rPr lang="en-US" sz="800" b="1" dirty="0">
                <a:solidFill>
                  <a:prstClr val="black"/>
                </a:solidFill>
                <a:latin typeface="Lucida Sans Unicode" pitchFamily="34" charset="0"/>
              </a:rPr>
              <a:t>Heart Development and Structural Diseases Branch</a:t>
            </a:r>
          </a:p>
          <a:p>
            <a:pPr algn="ctr" defTabSz="457200"/>
            <a:endParaRPr lang="en-US" sz="800" dirty="0">
              <a:solidFill>
                <a:prstClr val="black"/>
              </a:solidFill>
              <a:latin typeface="Lucida Sans Unicode" pitchFamily="34" charset="0"/>
            </a:endParaRPr>
          </a:p>
          <a:p>
            <a:pPr algn="ctr" defTabSz="457200"/>
            <a:r>
              <a:rPr lang="en-US" sz="800" dirty="0">
                <a:solidFill>
                  <a:prstClr val="black"/>
                </a:solidFill>
                <a:latin typeface="Lucida Sans Unicode" pitchFamily="34" charset="0"/>
              </a:rPr>
              <a:t>Jonathan Kaltman, MD</a:t>
            </a:r>
          </a:p>
          <a:p>
            <a:pPr algn="ctr" defTabSz="457200"/>
            <a:r>
              <a:rPr lang="en-US" sz="800" dirty="0">
                <a:solidFill>
                  <a:prstClr val="black"/>
                </a:solidFill>
                <a:latin typeface="Lucida Sans Unicode" pitchFamily="34" charset="0"/>
              </a:rPr>
              <a:t>Chief</a:t>
            </a:r>
          </a:p>
        </p:txBody>
      </p:sp>
      <p:sp>
        <p:nvSpPr>
          <p:cNvPr id="11273" name="Rectangle 12"/>
          <p:cNvSpPr>
            <a:spLocks noChangeArrowheads="1"/>
          </p:cNvSpPr>
          <p:nvPr/>
        </p:nvSpPr>
        <p:spPr bwMode="auto">
          <a:xfrm>
            <a:off x="7467600" y="3733801"/>
            <a:ext cx="2362200" cy="769441"/>
          </a:xfrm>
          <a:prstGeom prst="rect">
            <a:avLst/>
          </a:prstGeom>
          <a:solidFill>
            <a:schemeClr val="bg1"/>
          </a:solidFill>
          <a:ln w="19050">
            <a:solidFill>
              <a:schemeClr val="accent1">
                <a:lumMod val="75000"/>
              </a:schemeClr>
            </a:solidFill>
            <a:miter lim="800000"/>
            <a:headEnd/>
            <a:tailEnd/>
          </a:ln>
        </p:spPr>
        <p:txBody>
          <a:bodyPr wrap="square">
            <a:spAutoFit/>
          </a:bodyPr>
          <a:lstStyle/>
          <a:p>
            <a:pPr algn="ctr" defTabSz="457200"/>
            <a:r>
              <a:rPr lang="en-US" sz="1100" b="1" dirty="0">
                <a:solidFill>
                  <a:prstClr val="black"/>
                </a:solidFill>
                <a:latin typeface="Lucida Sans Unicode" pitchFamily="34" charset="0"/>
              </a:rPr>
              <a:t>Prevention and </a:t>
            </a:r>
          </a:p>
          <a:p>
            <a:pPr algn="ctr" defTabSz="457200"/>
            <a:r>
              <a:rPr lang="en-US" sz="1100" b="1" dirty="0">
                <a:solidFill>
                  <a:prstClr val="black"/>
                </a:solidFill>
                <a:latin typeface="Lucida Sans Unicode" pitchFamily="34" charset="0"/>
              </a:rPr>
              <a:t>Population Sciences </a:t>
            </a:r>
          </a:p>
          <a:p>
            <a:pPr algn="ctr" defTabSz="457200"/>
            <a:r>
              <a:rPr lang="en-US" sz="1100" dirty="0">
                <a:solidFill>
                  <a:prstClr val="black"/>
                </a:solidFill>
                <a:latin typeface="Lucida Sans Unicode" pitchFamily="34" charset="0"/>
              </a:rPr>
              <a:t>Gina Wei, MD, MPH</a:t>
            </a:r>
          </a:p>
          <a:p>
            <a:pPr algn="ctr" defTabSz="457200"/>
            <a:r>
              <a:rPr lang="en-US" sz="1100" dirty="0">
                <a:solidFill>
                  <a:prstClr val="black"/>
                </a:solidFill>
                <a:latin typeface="Lucida Sans Unicode" pitchFamily="34" charset="0"/>
              </a:rPr>
              <a:t>Director</a:t>
            </a:r>
          </a:p>
        </p:txBody>
      </p:sp>
      <p:sp>
        <p:nvSpPr>
          <p:cNvPr id="11272" name="Rectangle 11"/>
          <p:cNvSpPr>
            <a:spLocks noChangeArrowheads="1"/>
          </p:cNvSpPr>
          <p:nvPr/>
        </p:nvSpPr>
        <p:spPr bwMode="auto">
          <a:xfrm>
            <a:off x="1905000" y="3733801"/>
            <a:ext cx="2286000" cy="769441"/>
          </a:xfrm>
          <a:prstGeom prst="rect">
            <a:avLst/>
          </a:prstGeom>
          <a:solidFill>
            <a:schemeClr val="bg1"/>
          </a:solidFill>
          <a:ln w="19050">
            <a:solidFill>
              <a:schemeClr val="accent1">
                <a:lumMod val="75000"/>
              </a:schemeClr>
            </a:solidFill>
            <a:miter lim="800000"/>
            <a:headEnd/>
            <a:tailEnd/>
          </a:ln>
        </p:spPr>
        <p:txBody>
          <a:bodyPr wrap="square">
            <a:spAutoFit/>
          </a:bodyPr>
          <a:lstStyle/>
          <a:p>
            <a:pPr algn="ctr" defTabSz="457200"/>
            <a:r>
              <a:rPr lang="en-US" sz="1100" b="1" dirty="0">
                <a:solidFill>
                  <a:prstClr val="black"/>
                </a:solidFill>
                <a:latin typeface="Lucida Sans Unicode" pitchFamily="34" charset="0"/>
              </a:rPr>
              <a:t>Basic and Early </a:t>
            </a:r>
          </a:p>
          <a:p>
            <a:pPr algn="ctr" defTabSz="457200"/>
            <a:r>
              <a:rPr lang="en-US" sz="1100" b="1" dirty="0">
                <a:solidFill>
                  <a:prstClr val="black"/>
                </a:solidFill>
                <a:latin typeface="Lucida Sans Unicode" pitchFamily="34" charset="0"/>
              </a:rPr>
              <a:t>Translational Research</a:t>
            </a:r>
          </a:p>
          <a:p>
            <a:pPr algn="ctr" defTabSz="457200"/>
            <a:r>
              <a:rPr lang="en-US" sz="1100" dirty="0">
                <a:solidFill>
                  <a:prstClr val="black"/>
                </a:solidFill>
                <a:latin typeface="Lucida Sans Unicode" pitchFamily="34" charset="0"/>
              </a:rPr>
              <a:t>Denis Buxton, PhD         Director</a:t>
            </a:r>
          </a:p>
        </p:txBody>
      </p:sp>
      <p:sp>
        <p:nvSpPr>
          <p:cNvPr id="11269" name="Rectangle 5"/>
          <p:cNvSpPr>
            <a:spLocks noChangeArrowheads="1"/>
          </p:cNvSpPr>
          <p:nvPr/>
        </p:nvSpPr>
        <p:spPr bwMode="auto">
          <a:xfrm>
            <a:off x="4724400" y="3733801"/>
            <a:ext cx="2362200" cy="769441"/>
          </a:xfrm>
          <a:prstGeom prst="rect">
            <a:avLst/>
          </a:prstGeom>
          <a:solidFill>
            <a:schemeClr val="bg1"/>
          </a:solidFill>
          <a:ln w="19050">
            <a:solidFill>
              <a:schemeClr val="accent1">
                <a:lumMod val="75000"/>
              </a:schemeClr>
            </a:solidFill>
            <a:miter lim="800000"/>
            <a:headEnd/>
            <a:tailEnd/>
          </a:ln>
        </p:spPr>
        <p:txBody>
          <a:bodyPr wrap="square">
            <a:spAutoFit/>
          </a:bodyPr>
          <a:lstStyle/>
          <a:p>
            <a:pPr algn="ctr" defTabSz="457200"/>
            <a:r>
              <a:rPr lang="en-US" sz="1100" b="1" dirty="0">
                <a:solidFill>
                  <a:prstClr val="black"/>
                </a:solidFill>
                <a:latin typeface="Lucida Sans Unicode" pitchFamily="34" charset="0"/>
              </a:rPr>
              <a:t>Adult and Pediatric </a:t>
            </a:r>
          </a:p>
          <a:p>
            <a:pPr algn="ctr" defTabSz="457200"/>
            <a:r>
              <a:rPr lang="en-US" sz="1100" b="1" dirty="0">
                <a:solidFill>
                  <a:prstClr val="black"/>
                </a:solidFill>
                <a:latin typeface="Lucida Sans Unicode" pitchFamily="34" charset="0"/>
              </a:rPr>
              <a:t>Cardiac Research</a:t>
            </a:r>
            <a:r>
              <a:rPr lang="en-US" sz="1100" dirty="0">
                <a:solidFill>
                  <a:prstClr val="black"/>
                </a:solidFill>
                <a:latin typeface="Lucida Sans Unicode" pitchFamily="34" charset="0"/>
              </a:rPr>
              <a:t> </a:t>
            </a:r>
          </a:p>
          <a:p>
            <a:pPr algn="ctr" defTabSz="457200"/>
            <a:r>
              <a:rPr lang="en-US" sz="1100" dirty="0">
                <a:solidFill>
                  <a:prstClr val="black"/>
                </a:solidFill>
                <a:latin typeface="Lucida Sans Unicode" pitchFamily="34" charset="0"/>
              </a:rPr>
              <a:t>Gail Pearson, MD, ScD </a:t>
            </a:r>
          </a:p>
          <a:p>
            <a:pPr algn="ctr" defTabSz="457200"/>
            <a:r>
              <a:rPr lang="en-US" sz="1100" dirty="0">
                <a:solidFill>
                  <a:prstClr val="black"/>
                </a:solidFill>
                <a:latin typeface="Lucida Sans Unicode" pitchFamily="34" charset="0"/>
              </a:rPr>
              <a:t>Director</a:t>
            </a:r>
          </a:p>
        </p:txBody>
      </p:sp>
      <p:sp>
        <p:nvSpPr>
          <p:cNvPr id="76" name="Rectangle 12"/>
          <p:cNvSpPr>
            <a:spLocks noChangeArrowheads="1"/>
          </p:cNvSpPr>
          <p:nvPr/>
        </p:nvSpPr>
        <p:spPr bwMode="auto">
          <a:xfrm>
            <a:off x="7574967" y="4953000"/>
            <a:ext cx="914400" cy="1815882"/>
          </a:xfrm>
          <a:prstGeom prst="rect">
            <a:avLst/>
          </a:prstGeom>
          <a:solidFill>
            <a:schemeClr val="bg1"/>
          </a:solidFill>
          <a:ln w="12700">
            <a:solidFill>
              <a:schemeClr val="accent1">
                <a:lumMod val="75000"/>
              </a:schemeClr>
            </a:solidFill>
            <a:miter lim="800000"/>
            <a:headEnd/>
            <a:tailEnd/>
          </a:ln>
        </p:spPr>
        <p:txBody>
          <a:bodyPr wrap="square">
            <a:spAutoFit/>
          </a:bodyPr>
          <a:lstStyle/>
          <a:p>
            <a:pPr algn="ctr" defTabSz="457200"/>
            <a:r>
              <a:rPr lang="en-US" sz="800" b="1" dirty="0">
                <a:solidFill>
                  <a:prstClr val="black"/>
                </a:solidFill>
                <a:latin typeface="Lucida Sans Unicode" pitchFamily="34" charset="0"/>
              </a:rPr>
              <a:t>Clinical Applications and Prevention Branch</a:t>
            </a:r>
          </a:p>
          <a:p>
            <a:pPr algn="ctr" defTabSz="457200"/>
            <a:endParaRPr lang="en-US" sz="800" dirty="0">
              <a:solidFill>
                <a:prstClr val="black"/>
              </a:solidFill>
              <a:latin typeface="Lucida Sans Unicode" pitchFamily="34" charset="0"/>
            </a:endParaRPr>
          </a:p>
          <a:p>
            <a:pPr algn="ctr"/>
            <a:r>
              <a:rPr lang="en-US" sz="800" dirty="0">
                <a:solidFill>
                  <a:prstClr val="black"/>
                </a:solidFill>
                <a:latin typeface="Lucida Sans Unicode" pitchFamily="34" charset="0"/>
              </a:rPr>
              <a:t>Larry Fine, MD, </a:t>
            </a:r>
            <a:r>
              <a:rPr lang="en-US" sz="800" dirty="0" err="1">
                <a:solidFill>
                  <a:prstClr val="black"/>
                </a:solidFill>
                <a:latin typeface="Lucida Sans Unicode" pitchFamily="34" charset="0"/>
              </a:rPr>
              <a:t>DrPH</a:t>
            </a:r>
            <a:endParaRPr lang="en-US" sz="800" dirty="0">
              <a:solidFill>
                <a:prstClr val="black"/>
              </a:solidFill>
              <a:latin typeface="Lucida Sans Unicode" pitchFamily="34" charset="0"/>
            </a:endParaRPr>
          </a:p>
          <a:p>
            <a:pPr algn="ctr" defTabSz="457200"/>
            <a:r>
              <a:rPr lang="en-US" sz="800" dirty="0">
                <a:solidFill>
                  <a:prstClr val="black"/>
                </a:solidFill>
                <a:latin typeface="Lucida Sans Unicode" pitchFamily="34" charset="0"/>
              </a:rPr>
              <a:t>Chief</a:t>
            </a:r>
          </a:p>
          <a:p>
            <a:pPr algn="ctr" defTabSz="457200"/>
            <a:endParaRPr lang="en-US" sz="800" dirty="0">
              <a:solidFill>
                <a:prstClr val="black"/>
              </a:solidFill>
              <a:latin typeface="Lucida Sans Unicode" pitchFamily="34" charset="0"/>
            </a:endParaRPr>
          </a:p>
          <a:p>
            <a:pPr algn="ctr" defTabSz="457200"/>
            <a:r>
              <a:rPr lang="en-US" sz="800" dirty="0">
                <a:solidFill>
                  <a:prstClr val="black"/>
                </a:solidFill>
                <a:latin typeface="Lucida Sans Unicode" pitchFamily="34" charset="0"/>
              </a:rPr>
              <a:t>Charlotte Pratt, PhD</a:t>
            </a:r>
          </a:p>
          <a:p>
            <a:pPr algn="ctr" defTabSz="457200"/>
            <a:r>
              <a:rPr lang="en-US" sz="800" dirty="0">
                <a:solidFill>
                  <a:prstClr val="black"/>
                </a:solidFill>
                <a:latin typeface="Lucida Sans Unicode" pitchFamily="34" charset="0"/>
              </a:rPr>
              <a:t>Acting Deputy Chief</a:t>
            </a:r>
          </a:p>
        </p:txBody>
      </p:sp>
      <p:sp>
        <p:nvSpPr>
          <p:cNvPr id="49" name="Rectangle 10"/>
          <p:cNvSpPr>
            <a:spLocks noChangeArrowheads="1"/>
          </p:cNvSpPr>
          <p:nvPr/>
        </p:nvSpPr>
        <p:spPr bwMode="auto">
          <a:xfrm>
            <a:off x="3116906" y="2290484"/>
            <a:ext cx="1828800" cy="769441"/>
          </a:xfrm>
          <a:prstGeom prst="rect">
            <a:avLst/>
          </a:prstGeom>
          <a:solidFill>
            <a:schemeClr val="bg1"/>
          </a:solidFill>
          <a:ln w="19050">
            <a:solidFill>
              <a:schemeClr val="accent1">
                <a:lumMod val="75000"/>
              </a:schemeClr>
            </a:solidFill>
            <a:miter lim="800000"/>
            <a:headEnd/>
            <a:tailEnd/>
          </a:ln>
        </p:spPr>
        <p:txBody>
          <a:bodyPr wrap="square">
            <a:spAutoFit/>
          </a:bodyPr>
          <a:lstStyle/>
          <a:p>
            <a:pPr algn="ctr" defTabSz="457200"/>
            <a:r>
              <a:rPr lang="en-US" sz="1100" b="1" dirty="0">
                <a:solidFill>
                  <a:prstClr val="black"/>
                </a:solidFill>
                <a:latin typeface="Lucida Sans Unicode" pitchFamily="34" charset="0"/>
              </a:rPr>
              <a:t>Office of Clinical Research  </a:t>
            </a:r>
          </a:p>
          <a:p>
            <a:pPr algn="ctr" defTabSz="457200"/>
            <a:r>
              <a:rPr lang="en-US" sz="1100" dirty="0">
                <a:solidFill>
                  <a:prstClr val="black"/>
                </a:solidFill>
                <a:latin typeface="Lucida Sans Unicode" pitchFamily="34" charset="0"/>
              </a:rPr>
              <a:t>Gail Pearson, MD, ScD Director</a:t>
            </a:r>
          </a:p>
        </p:txBody>
      </p:sp>
      <p:cxnSp>
        <p:nvCxnSpPr>
          <p:cNvPr id="43" name="Straight Connector 42"/>
          <p:cNvCxnSpPr/>
          <p:nvPr/>
        </p:nvCxnSpPr>
        <p:spPr>
          <a:xfrm rot="5400000">
            <a:off x="2818606" y="4647406"/>
            <a:ext cx="304800" cy="1588"/>
          </a:xfrm>
          <a:prstGeom prst="line">
            <a:avLst/>
          </a:prstGeom>
          <a:ln w="1905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
        <p:nvSpPr>
          <p:cNvPr id="5" name="Oval 4">
            <a:extLst>
              <a:ext uri="{FF2B5EF4-FFF2-40B4-BE49-F238E27FC236}">
                <a16:creationId xmlns:a16="http://schemas.microsoft.com/office/drawing/2014/main" id="{A4BDCA2D-A9B8-41B8-A0D0-2D6F96793D66}"/>
              </a:ext>
            </a:extLst>
          </p:cNvPr>
          <p:cNvSpPr/>
          <p:nvPr/>
        </p:nvSpPr>
        <p:spPr>
          <a:xfrm>
            <a:off x="8569583" y="4719644"/>
            <a:ext cx="1684166" cy="1818972"/>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1445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981200" y="1446207"/>
          <a:ext cx="8229600" cy="2269392"/>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1431235">
                  <a:extLst>
                    <a:ext uri="{9D8B030D-6E8A-4147-A177-3AD203B41FA5}">
                      <a16:colId xmlns:a16="http://schemas.microsoft.com/office/drawing/2014/main" val="20001"/>
                    </a:ext>
                  </a:extLst>
                </a:gridCol>
                <a:gridCol w="1808922">
                  <a:extLst>
                    <a:ext uri="{9D8B030D-6E8A-4147-A177-3AD203B41FA5}">
                      <a16:colId xmlns:a16="http://schemas.microsoft.com/office/drawing/2014/main" val="20002"/>
                    </a:ext>
                  </a:extLst>
                </a:gridCol>
                <a:gridCol w="2932043">
                  <a:extLst>
                    <a:ext uri="{9D8B030D-6E8A-4147-A177-3AD203B41FA5}">
                      <a16:colId xmlns:a16="http://schemas.microsoft.com/office/drawing/2014/main" val="20003"/>
                    </a:ext>
                  </a:extLst>
                </a:gridCol>
              </a:tblGrid>
              <a:tr h="567348">
                <a:tc>
                  <a:txBody>
                    <a:bodyPr/>
                    <a:lstStyle/>
                    <a:p>
                      <a:r>
                        <a:rPr lang="en-US" dirty="0"/>
                        <a:t>Grant Program</a:t>
                      </a:r>
                    </a:p>
                  </a:txBody>
                  <a:tcPr/>
                </a:tc>
                <a:tc>
                  <a:txBody>
                    <a:bodyPr/>
                    <a:lstStyle/>
                    <a:p>
                      <a:r>
                        <a:rPr lang="en-US" dirty="0"/>
                        <a:t>Percentile</a:t>
                      </a:r>
                    </a:p>
                  </a:txBody>
                  <a:tcPr/>
                </a:tc>
                <a:tc>
                  <a:txBody>
                    <a:bodyPr/>
                    <a:lstStyle/>
                    <a:p>
                      <a:r>
                        <a:rPr lang="en-US" dirty="0"/>
                        <a:t>Priority Score</a:t>
                      </a:r>
                    </a:p>
                  </a:txBody>
                  <a:tcPr/>
                </a:tc>
                <a:tc>
                  <a:txBody>
                    <a:bodyPr/>
                    <a:lstStyle/>
                    <a:p>
                      <a:r>
                        <a:rPr lang="en-US" dirty="0"/>
                        <a:t>Description</a:t>
                      </a:r>
                    </a:p>
                  </a:txBody>
                  <a:tcPr/>
                </a:tc>
                <a:extLst>
                  <a:ext uri="{0D108BD9-81ED-4DB2-BD59-A6C34878D82A}">
                    <a16:rowId xmlns:a16="http://schemas.microsoft.com/office/drawing/2014/main" val="10000"/>
                  </a:ext>
                </a:extLst>
              </a:tr>
              <a:tr h="567348">
                <a:tc>
                  <a:txBody>
                    <a:bodyPr/>
                    <a:lstStyle/>
                    <a:p>
                      <a:r>
                        <a:rPr lang="en-US" dirty="0"/>
                        <a:t>R01</a:t>
                      </a:r>
                    </a:p>
                  </a:txBody>
                  <a:tcPr/>
                </a:tc>
                <a:tc>
                  <a:txBody>
                    <a:bodyPr/>
                    <a:lstStyle/>
                    <a:p>
                      <a:pPr algn="ctr"/>
                      <a:r>
                        <a:rPr lang="en-US" dirty="0">
                          <a:solidFill>
                            <a:schemeClr val="tx1"/>
                          </a:solidFill>
                        </a:rPr>
                        <a:t>15</a:t>
                      </a:r>
                    </a:p>
                  </a:txBody>
                  <a:tcPr/>
                </a:tc>
                <a:tc>
                  <a:txBody>
                    <a:bodyPr/>
                    <a:lstStyle/>
                    <a:p>
                      <a:pPr algn="ctr"/>
                      <a:r>
                        <a:rPr lang="en-US" dirty="0"/>
                        <a:t>N/A</a:t>
                      </a:r>
                    </a:p>
                  </a:txBody>
                  <a:tcPr/>
                </a:tc>
                <a:tc>
                  <a:txBody>
                    <a:bodyPr/>
                    <a:lstStyle/>
                    <a:p>
                      <a:r>
                        <a:rPr lang="en-US" dirty="0"/>
                        <a:t>Research Project Grant</a:t>
                      </a:r>
                    </a:p>
                  </a:txBody>
                  <a:tcPr/>
                </a:tc>
                <a:extLst>
                  <a:ext uri="{0D108BD9-81ED-4DB2-BD59-A6C34878D82A}">
                    <a16:rowId xmlns:a16="http://schemas.microsoft.com/office/drawing/2014/main" val="10001"/>
                  </a:ext>
                </a:extLst>
              </a:tr>
              <a:tr h="567348">
                <a:tc>
                  <a:txBody>
                    <a:bodyPr/>
                    <a:lstStyle/>
                    <a:p>
                      <a:r>
                        <a:rPr lang="en-US" dirty="0"/>
                        <a:t>ESI</a:t>
                      </a:r>
                    </a:p>
                  </a:txBody>
                  <a:tcPr/>
                </a:tc>
                <a:tc>
                  <a:txBody>
                    <a:bodyPr/>
                    <a:lstStyle/>
                    <a:p>
                      <a:pPr algn="ctr"/>
                      <a:r>
                        <a:rPr lang="en-US" dirty="0">
                          <a:solidFill>
                            <a:schemeClr val="tx1"/>
                          </a:solidFill>
                        </a:rPr>
                        <a:t>25</a:t>
                      </a:r>
                    </a:p>
                  </a:txBody>
                  <a:tcPr/>
                </a:tc>
                <a:tc>
                  <a:txBody>
                    <a:bodyPr/>
                    <a:lstStyle/>
                    <a:p>
                      <a:pPr algn="ctr"/>
                      <a:r>
                        <a:rPr lang="en-US" dirty="0"/>
                        <a:t>N/A</a:t>
                      </a:r>
                    </a:p>
                  </a:txBody>
                  <a:tcPr/>
                </a:tc>
                <a:tc>
                  <a:txBody>
                    <a:bodyPr/>
                    <a:lstStyle/>
                    <a:p>
                      <a:r>
                        <a:rPr lang="en-US" dirty="0"/>
                        <a:t>Early Stage</a:t>
                      </a:r>
                      <a:r>
                        <a:rPr lang="en-US" baseline="0" dirty="0"/>
                        <a:t> Investigators</a:t>
                      </a:r>
                      <a:endParaRPr lang="en-US" dirty="0"/>
                    </a:p>
                  </a:txBody>
                  <a:tcPr/>
                </a:tc>
                <a:extLst>
                  <a:ext uri="{0D108BD9-81ED-4DB2-BD59-A6C34878D82A}">
                    <a16:rowId xmlns:a16="http://schemas.microsoft.com/office/drawing/2014/main" val="10002"/>
                  </a:ext>
                </a:extLst>
              </a:tr>
              <a:tr h="567348">
                <a:tc>
                  <a:txBody>
                    <a:bodyPr/>
                    <a:lstStyle/>
                    <a:p>
                      <a:r>
                        <a:rPr lang="en-US" dirty="0"/>
                        <a:t>K awards</a:t>
                      </a:r>
                    </a:p>
                  </a:txBody>
                  <a:tcPr/>
                </a:tc>
                <a:tc>
                  <a:txBody>
                    <a:bodyPr/>
                    <a:lstStyle/>
                    <a:p>
                      <a:pPr algn="ctr"/>
                      <a:r>
                        <a:rPr lang="en-US" dirty="0"/>
                        <a:t>N/A</a:t>
                      </a:r>
                    </a:p>
                  </a:txBody>
                  <a:tcPr/>
                </a:tc>
                <a:tc>
                  <a:txBody>
                    <a:bodyPr/>
                    <a:lstStyle/>
                    <a:p>
                      <a:pPr algn="ctr"/>
                      <a:r>
                        <a:rPr lang="en-US" dirty="0">
                          <a:solidFill>
                            <a:schemeClr val="tx1"/>
                          </a:solidFill>
                        </a:rPr>
                        <a:t>32</a:t>
                      </a:r>
                    </a:p>
                  </a:txBody>
                  <a:tcPr/>
                </a:tc>
                <a:tc>
                  <a:txBody>
                    <a:bodyPr/>
                    <a:lstStyle/>
                    <a:p>
                      <a:r>
                        <a:rPr lang="en-US" dirty="0"/>
                        <a:t>Career </a:t>
                      </a:r>
                      <a:r>
                        <a:rPr lang="en-US" dirty="0" err="1"/>
                        <a:t>Dev’t</a:t>
                      </a:r>
                      <a:r>
                        <a:rPr lang="en-US" dirty="0"/>
                        <a:t> Awards</a:t>
                      </a:r>
                    </a:p>
                  </a:txBody>
                  <a:tcP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lstStyle/>
          <a:p>
            <a:r>
              <a:rPr lang="en-US" b="1" dirty="0"/>
              <a:t>FY2018 NHLBI Funding Paylines</a:t>
            </a:r>
          </a:p>
        </p:txBody>
      </p:sp>
      <p:sp>
        <p:nvSpPr>
          <p:cNvPr id="5" name="TextBox 4"/>
          <p:cNvSpPr txBox="1"/>
          <p:nvPr/>
        </p:nvSpPr>
        <p:spPr>
          <a:xfrm>
            <a:off x="1910210" y="4043407"/>
            <a:ext cx="8070574" cy="830997"/>
          </a:xfrm>
          <a:prstGeom prst="rect">
            <a:avLst/>
          </a:prstGeom>
          <a:noFill/>
        </p:spPr>
        <p:txBody>
          <a:bodyPr wrap="square" rtlCol="0">
            <a:spAutoFit/>
          </a:bodyPr>
          <a:lstStyle/>
          <a:p>
            <a:endParaRPr lang="en-US" sz="1600" dirty="0"/>
          </a:p>
          <a:p>
            <a:r>
              <a:rPr lang="en-US" sz="1600" dirty="0"/>
              <a:t>*Depending on the availability of funds, the Institute will make funding decisions on competing applications outside of the pay range, through selective pay actions.</a:t>
            </a:r>
          </a:p>
        </p:txBody>
      </p:sp>
      <p:sp>
        <p:nvSpPr>
          <p:cNvPr id="6" name="TextBox 5"/>
          <p:cNvSpPr txBox="1"/>
          <p:nvPr/>
        </p:nvSpPr>
        <p:spPr>
          <a:xfrm>
            <a:off x="2050774" y="6324841"/>
            <a:ext cx="6271591" cy="523220"/>
          </a:xfrm>
          <a:prstGeom prst="rect">
            <a:avLst/>
          </a:prstGeom>
          <a:noFill/>
        </p:spPr>
        <p:txBody>
          <a:bodyPr wrap="square" rtlCol="0">
            <a:spAutoFit/>
          </a:bodyPr>
          <a:lstStyle/>
          <a:p>
            <a:r>
              <a:rPr lang="en-US" sz="1400" dirty="0">
                <a:hlinkClick r:id="rId3"/>
              </a:rPr>
              <a:t>http://www.nhlbi.nih.gov/research/funding/general/current-operating-guidelines</a:t>
            </a:r>
            <a:r>
              <a:rPr lang="en-US" sz="1400" dirty="0"/>
              <a:t> </a:t>
            </a:r>
          </a:p>
        </p:txBody>
      </p:sp>
      <p:sp>
        <p:nvSpPr>
          <p:cNvPr id="7" name="TextBox 6"/>
          <p:cNvSpPr txBox="1"/>
          <p:nvPr/>
        </p:nvSpPr>
        <p:spPr>
          <a:xfrm>
            <a:off x="1910210" y="5202210"/>
            <a:ext cx="8070574" cy="338554"/>
          </a:xfrm>
          <a:prstGeom prst="rect">
            <a:avLst/>
          </a:prstGeom>
          <a:noFill/>
        </p:spPr>
        <p:txBody>
          <a:bodyPr wrap="square" rtlCol="0">
            <a:spAutoFit/>
          </a:bodyPr>
          <a:lstStyle/>
          <a:p>
            <a:r>
              <a:rPr lang="en-US" sz="1600" b="1" dirty="0"/>
              <a:t>**Next NHLBI Advisory Council meeting is June 12, 2018.</a:t>
            </a:r>
          </a:p>
        </p:txBody>
      </p:sp>
    </p:spTree>
    <p:extLst>
      <p:ext uri="{BB962C8B-B14F-4D97-AF65-F5344CB8AC3E}">
        <p14:creationId xmlns:p14="http://schemas.microsoft.com/office/powerpoint/2010/main" val="1160464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21545788"/>
              </p:ext>
            </p:extLst>
          </p:nvPr>
        </p:nvGraphicFramePr>
        <p:xfrm>
          <a:off x="1981201" y="1446207"/>
          <a:ext cx="7719921" cy="1774776"/>
        </p:xfrm>
        <a:graphic>
          <a:graphicData uri="http://schemas.openxmlformats.org/drawingml/2006/table">
            <a:tbl>
              <a:tblPr firstRow="1" bandRow="1">
                <a:tableStyleId>{5C22544A-7EE6-4342-B048-85BDC9FD1C3A}</a:tableStyleId>
              </a:tblPr>
              <a:tblGrid>
                <a:gridCol w="1859280">
                  <a:extLst>
                    <a:ext uri="{9D8B030D-6E8A-4147-A177-3AD203B41FA5}">
                      <a16:colId xmlns:a16="http://schemas.microsoft.com/office/drawing/2014/main" val="20000"/>
                    </a:ext>
                  </a:extLst>
                </a:gridCol>
                <a:gridCol w="3216295">
                  <a:extLst>
                    <a:ext uri="{9D8B030D-6E8A-4147-A177-3AD203B41FA5}">
                      <a16:colId xmlns:a16="http://schemas.microsoft.com/office/drawing/2014/main" val="20001"/>
                    </a:ext>
                  </a:extLst>
                </a:gridCol>
                <a:gridCol w="2644346">
                  <a:extLst>
                    <a:ext uri="{9D8B030D-6E8A-4147-A177-3AD203B41FA5}">
                      <a16:colId xmlns:a16="http://schemas.microsoft.com/office/drawing/2014/main" val="20002"/>
                    </a:ext>
                  </a:extLst>
                </a:gridCol>
              </a:tblGrid>
              <a:tr h="567348">
                <a:tc>
                  <a:txBody>
                    <a:bodyPr/>
                    <a:lstStyle/>
                    <a:p>
                      <a:r>
                        <a:rPr lang="en-US" dirty="0"/>
                        <a:t>Grant Program</a:t>
                      </a:r>
                    </a:p>
                  </a:txBody>
                  <a:tcPr/>
                </a:tc>
                <a:tc>
                  <a:txBody>
                    <a:bodyPr/>
                    <a:lstStyle/>
                    <a:p>
                      <a:r>
                        <a:rPr lang="en-US" dirty="0"/>
                        <a:t>Description</a:t>
                      </a:r>
                    </a:p>
                  </a:txBody>
                  <a:tcPr/>
                </a:tc>
                <a:tc>
                  <a:txBody>
                    <a:bodyPr/>
                    <a:lstStyle/>
                    <a:p>
                      <a:r>
                        <a:rPr lang="en-US" dirty="0"/>
                        <a:t>Zone of Consideration (priority score)</a:t>
                      </a:r>
                    </a:p>
                  </a:txBody>
                  <a:tcPr/>
                </a:tc>
                <a:extLst>
                  <a:ext uri="{0D108BD9-81ED-4DB2-BD59-A6C34878D82A}">
                    <a16:rowId xmlns:a16="http://schemas.microsoft.com/office/drawing/2014/main" val="10000"/>
                  </a:ext>
                </a:extLst>
              </a:tr>
              <a:tr h="567348">
                <a:tc>
                  <a:txBody>
                    <a:bodyPr/>
                    <a:lstStyle/>
                    <a:p>
                      <a:r>
                        <a:rPr lang="en-US" dirty="0"/>
                        <a:t>P01</a:t>
                      </a:r>
                    </a:p>
                  </a:txBody>
                  <a:tcPr/>
                </a:tc>
                <a:tc>
                  <a:txBody>
                    <a:bodyPr/>
                    <a:lstStyle/>
                    <a:p>
                      <a:pPr algn="ctr"/>
                      <a:r>
                        <a:rPr lang="en-US" dirty="0"/>
                        <a:t>Program</a:t>
                      </a:r>
                      <a:r>
                        <a:rPr lang="en-US" baseline="0" dirty="0"/>
                        <a:t> Project Grant</a:t>
                      </a:r>
                      <a:endParaRPr lang="en-US" dirty="0"/>
                    </a:p>
                  </a:txBody>
                  <a:tcPr/>
                </a:tc>
                <a:tc>
                  <a:txBody>
                    <a:bodyPr/>
                    <a:lstStyle/>
                    <a:p>
                      <a:pPr algn="ctr"/>
                      <a:r>
                        <a:rPr lang="en-US" dirty="0"/>
                        <a:t>10-30</a:t>
                      </a:r>
                    </a:p>
                  </a:txBody>
                  <a:tcPr/>
                </a:tc>
                <a:extLst>
                  <a:ext uri="{0D108BD9-81ED-4DB2-BD59-A6C34878D82A}">
                    <a16:rowId xmlns:a16="http://schemas.microsoft.com/office/drawing/2014/main" val="10001"/>
                  </a:ext>
                </a:extLst>
              </a:tr>
              <a:tr h="567348">
                <a:tc>
                  <a:txBody>
                    <a:bodyPr/>
                    <a:lstStyle/>
                    <a:p>
                      <a:r>
                        <a:rPr lang="en-US" dirty="0"/>
                        <a:t>T32,</a:t>
                      </a:r>
                      <a:r>
                        <a:rPr lang="en-US" baseline="0" dirty="0"/>
                        <a:t> T</a:t>
                      </a:r>
                      <a:r>
                        <a:rPr lang="en-US" dirty="0"/>
                        <a:t>35</a:t>
                      </a:r>
                    </a:p>
                  </a:txBody>
                  <a:tcPr/>
                </a:tc>
                <a:tc>
                  <a:txBody>
                    <a:bodyPr/>
                    <a:lstStyle/>
                    <a:p>
                      <a:pPr algn="ctr"/>
                      <a:r>
                        <a:rPr lang="en-US" dirty="0"/>
                        <a:t>Institutional NRSA Training</a:t>
                      </a:r>
                      <a:r>
                        <a:rPr lang="en-US" baseline="0" dirty="0"/>
                        <a:t> </a:t>
                      </a:r>
                      <a:endParaRPr lang="en-US" dirty="0"/>
                    </a:p>
                  </a:txBody>
                  <a:tcPr/>
                </a:tc>
                <a:tc>
                  <a:txBody>
                    <a:bodyPr/>
                    <a:lstStyle/>
                    <a:p>
                      <a:pPr algn="ctr"/>
                      <a:r>
                        <a:rPr lang="en-US" dirty="0"/>
                        <a:t>10-30</a:t>
                      </a:r>
                    </a:p>
                  </a:txBody>
                  <a:tcPr/>
                </a:tc>
                <a:extLst>
                  <a:ext uri="{0D108BD9-81ED-4DB2-BD59-A6C34878D82A}">
                    <a16:rowId xmlns:a16="http://schemas.microsoft.com/office/drawing/2014/main" val="1087928575"/>
                  </a:ext>
                </a:extLst>
              </a:tr>
            </a:tbl>
          </a:graphicData>
        </a:graphic>
      </p:graphicFrame>
      <p:sp>
        <p:nvSpPr>
          <p:cNvPr id="3" name="Title 2"/>
          <p:cNvSpPr>
            <a:spLocks noGrp="1"/>
          </p:cNvSpPr>
          <p:nvPr>
            <p:ph type="title"/>
          </p:nvPr>
        </p:nvSpPr>
        <p:spPr/>
        <p:txBody>
          <a:bodyPr/>
          <a:lstStyle/>
          <a:p>
            <a:r>
              <a:rPr lang="en-US" sz="2800" b="1" dirty="0"/>
              <a:t>FY2018 NHLBI Funding </a:t>
            </a:r>
            <a:r>
              <a:rPr lang="en-US" sz="2800" b="1" dirty="0" err="1"/>
              <a:t>Paylines</a:t>
            </a:r>
            <a:r>
              <a:rPr lang="en-US" sz="2800" b="1" dirty="0"/>
              <a:t> – Zones of Consideration*</a:t>
            </a:r>
          </a:p>
        </p:txBody>
      </p:sp>
      <p:sp>
        <p:nvSpPr>
          <p:cNvPr id="6" name="TextBox 5"/>
          <p:cNvSpPr txBox="1"/>
          <p:nvPr/>
        </p:nvSpPr>
        <p:spPr>
          <a:xfrm>
            <a:off x="2050774" y="6324841"/>
            <a:ext cx="6271591" cy="523220"/>
          </a:xfrm>
          <a:prstGeom prst="rect">
            <a:avLst/>
          </a:prstGeom>
          <a:noFill/>
        </p:spPr>
        <p:txBody>
          <a:bodyPr wrap="square" rtlCol="0">
            <a:spAutoFit/>
          </a:bodyPr>
          <a:lstStyle/>
          <a:p>
            <a:r>
              <a:rPr lang="en-US" sz="1400" dirty="0">
                <a:hlinkClick r:id="rId3"/>
              </a:rPr>
              <a:t>http://www.nhlbi.nih.gov/research/funding/general/current-operating-guidelines</a:t>
            </a:r>
            <a:r>
              <a:rPr lang="en-US" sz="1400" dirty="0"/>
              <a:t> </a:t>
            </a:r>
          </a:p>
        </p:txBody>
      </p:sp>
      <p:sp>
        <p:nvSpPr>
          <p:cNvPr id="2" name="Rectangle 1"/>
          <p:cNvSpPr/>
          <p:nvPr/>
        </p:nvSpPr>
        <p:spPr>
          <a:xfrm>
            <a:off x="2154195" y="3963566"/>
            <a:ext cx="7512908" cy="646331"/>
          </a:xfrm>
          <a:prstGeom prst="rect">
            <a:avLst/>
          </a:prstGeom>
        </p:spPr>
        <p:txBody>
          <a:bodyPr wrap="square">
            <a:spAutoFit/>
          </a:bodyPr>
          <a:lstStyle/>
          <a:p>
            <a:r>
              <a:rPr lang="en-US" dirty="0"/>
              <a:t>*A zone of consideration is a range of priority scores within which competing applications will be considered for funding.</a:t>
            </a:r>
          </a:p>
        </p:txBody>
      </p:sp>
    </p:spTree>
    <p:extLst>
      <p:ext uri="{BB962C8B-B14F-4D97-AF65-F5344CB8AC3E}">
        <p14:creationId xmlns:p14="http://schemas.microsoft.com/office/powerpoint/2010/main" val="2471102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BD3052-D012-4B28-9891-B184C3DC7F25}"/>
              </a:ext>
            </a:extLst>
          </p:cNvPr>
          <p:cNvSpPr>
            <a:spLocks noGrp="1"/>
          </p:cNvSpPr>
          <p:nvPr>
            <p:ph type="title"/>
          </p:nvPr>
        </p:nvSpPr>
        <p:spPr/>
        <p:txBody>
          <a:bodyPr/>
          <a:lstStyle/>
          <a:p>
            <a:r>
              <a:rPr lang="en-US" dirty="0"/>
              <a:t>NHLBI Strategic Vision</a:t>
            </a:r>
          </a:p>
        </p:txBody>
      </p:sp>
      <p:pic>
        <p:nvPicPr>
          <p:cNvPr id="9" name="Content Placeholder 8" descr="https://www.nhlbi.nih.gov/sites/default/files/2017-11/NHLBI-Strategic-Vision-2016_FF.pdf - Internet Explorer">
            <a:extLst>
              <a:ext uri="{FF2B5EF4-FFF2-40B4-BE49-F238E27FC236}">
                <a16:creationId xmlns:a16="http://schemas.microsoft.com/office/drawing/2014/main" id="{2CA1E935-C47D-4333-93F8-D3085D2D987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8396" t="20355" r="25989" b="4272"/>
          <a:stretch/>
        </p:blipFill>
        <p:spPr>
          <a:xfrm>
            <a:off x="316523" y="1213339"/>
            <a:ext cx="2231847" cy="5029199"/>
          </a:xfrm>
        </p:spPr>
      </p:pic>
      <p:sp>
        <p:nvSpPr>
          <p:cNvPr id="12" name="TextBox 11">
            <a:extLst>
              <a:ext uri="{FF2B5EF4-FFF2-40B4-BE49-F238E27FC236}">
                <a16:creationId xmlns:a16="http://schemas.microsoft.com/office/drawing/2014/main" id="{D52F4589-5FA5-4976-91E7-4C07B4992160}"/>
              </a:ext>
            </a:extLst>
          </p:cNvPr>
          <p:cNvSpPr txBox="1"/>
          <p:nvPr/>
        </p:nvSpPr>
        <p:spPr>
          <a:xfrm>
            <a:off x="2548371" y="1213339"/>
            <a:ext cx="9643629" cy="5816977"/>
          </a:xfrm>
          <a:prstGeom prst="rect">
            <a:avLst/>
          </a:prstGeom>
          <a:noFill/>
        </p:spPr>
        <p:txBody>
          <a:bodyPr wrap="square" rtlCol="0">
            <a:spAutoFit/>
          </a:bodyPr>
          <a:lstStyle/>
          <a:p>
            <a:r>
              <a:rPr lang="en-US" sz="2800" dirty="0"/>
              <a:t> </a:t>
            </a:r>
            <a:r>
              <a:rPr lang="en-US" sz="3200" dirty="0"/>
              <a:t>NHLBI Strategic Vision Working Groups:</a:t>
            </a:r>
          </a:p>
          <a:p>
            <a:pPr marL="457200" indent="-457200">
              <a:buFont typeface="Wingdings" panose="05000000000000000000" pitchFamily="2" charset="2"/>
              <a:buChar char="Ø"/>
            </a:pPr>
            <a:r>
              <a:rPr lang="en-US" sz="2400" dirty="0"/>
              <a:t>Enhancing resilience</a:t>
            </a:r>
          </a:p>
          <a:p>
            <a:pPr marL="457200" indent="-457200">
              <a:buFont typeface="Wingdings" panose="05000000000000000000" pitchFamily="2" charset="2"/>
              <a:buChar char="Ø"/>
            </a:pPr>
            <a:endParaRPr lang="en-US" sz="2400" dirty="0"/>
          </a:p>
          <a:p>
            <a:pPr marL="457200" indent="-457200">
              <a:buFont typeface="Wingdings" panose="05000000000000000000" pitchFamily="2" charset="2"/>
              <a:buChar char="Ø"/>
            </a:pPr>
            <a:r>
              <a:rPr lang="en-US" sz="2400" dirty="0"/>
              <a:t>Reducing burden of heart failure</a:t>
            </a:r>
            <a:br>
              <a:rPr lang="en-US" sz="2400" dirty="0"/>
            </a:br>
            <a:endParaRPr lang="en-US" sz="2400" dirty="0"/>
          </a:p>
          <a:p>
            <a:pPr marL="457200" indent="-457200">
              <a:buFont typeface="Wingdings" panose="05000000000000000000" pitchFamily="2" charset="2"/>
              <a:buChar char="Ø"/>
            </a:pPr>
            <a:r>
              <a:rPr lang="en-US" sz="2400" dirty="0"/>
              <a:t>Eliminating hypertension-related CVD</a:t>
            </a:r>
            <a:br>
              <a:rPr lang="en-US" sz="2400" dirty="0"/>
            </a:br>
            <a:endParaRPr lang="en-US" sz="2400" dirty="0"/>
          </a:p>
          <a:p>
            <a:pPr marL="457200" indent="-457200">
              <a:buFont typeface="Wingdings" panose="05000000000000000000" pitchFamily="2" charset="2"/>
              <a:buChar char="Ø"/>
            </a:pPr>
            <a:r>
              <a:rPr lang="en-US" sz="2400" dirty="0"/>
              <a:t>Preventing vascular dementia </a:t>
            </a:r>
            <a:br>
              <a:rPr lang="en-US" sz="2400" dirty="0"/>
            </a:br>
            <a:endParaRPr lang="en-US" sz="2400" dirty="0"/>
          </a:p>
          <a:p>
            <a:pPr marL="457200" indent="-457200">
              <a:buFont typeface="Wingdings" panose="05000000000000000000" pitchFamily="2" charset="2"/>
              <a:buChar char="Ø"/>
            </a:pPr>
            <a:r>
              <a:rPr lang="en-US" sz="2400" dirty="0"/>
              <a:t>Addressing social determinants of CV health and health disparities</a:t>
            </a:r>
            <a:br>
              <a:rPr lang="en-US" sz="2400" dirty="0"/>
            </a:br>
            <a:endParaRPr lang="en-US" sz="2400" dirty="0"/>
          </a:p>
          <a:p>
            <a:pPr marL="457200" indent="-457200">
              <a:buFont typeface="Wingdings" panose="05000000000000000000" pitchFamily="2" charset="2"/>
              <a:buChar char="Ø"/>
            </a:pPr>
            <a:r>
              <a:rPr lang="en-US" sz="2400" dirty="0"/>
              <a:t>Promoting CV health/preventing CVD across the lifespan</a:t>
            </a:r>
          </a:p>
          <a:p>
            <a:r>
              <a:rPr lang="en-US" sz="2400" dirty="0">
                <a:hlinkClick r:id="rId4"/>
              </a:rPr>
              <a:t>      https://www.nhlbi.nih.gov/about/strategic-vision</a:t>
            </a:r>
            <a:br>
              <a:rPr lang="en-US" sz="2400" dirty="0"/>
            </a:br>
            <a:endParaRPr lang="en-US" sz="24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876534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BD3052-D012-4B28-9891-B184C3DC7F25}"/>
              </a:ext>
            </a:extLst>
          </p:cNvPr>
          <p:cNvSpPr>
            <a:spLocks noGrp="1"/>
          </p:cNvSpPr>
          <p:nvPr>
            <p:ph type="title"/>
          </p:nvPr>
        </p:nvSpPr>
        <p:spPr/>
        <p:txBody>
          <a:bodyPr/>
          <a:lstStyle/>
          <a:p>
            <a:r>
              <a:rPr lang="en-US" dirty="0"/>
              <a:t>NHLBI Strategic Vision</a:t>
            </a:r>
          </a:p>
        </p:txBody>
      </p:sp>
      <p:pic>
        <p:nvPicPr>
          <p:cNvPr id="9" name="Content Placeholder 8" descr="https://www.nhlbi.nih.gov/sites/default/files/2017-11/NHLBI-Strategic-Vision-2016_FF.pdf - Internet Explorer">
            <a:extLst>
              <a:ext uri="{FF2B5EF4-FFF2-40B4-BE49-F238E27FC236}">
                <a16:creationId xmlns:a16="http://schemas.microsoft.com/office/drawing/2014/main" id="{2CA1E935-C47D-4333-93F8-D3085D2D987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8396" t="20355" r="25989" b="4272"/>
          <a:stretch/>
        </p:blipFill>
        <p:spPr>
          <a:xfrm>
            <a:off x="316523" y="1213339"/>
            <a:ext cx="2231847" cy="5029199"/>
          </a:xfrm>
        </p:spPr>
      </p:pic>
      <p:sp>
        <p:nvSpPr>
          <p:cNvPr id="12" name="TextBox 11">
            <a:extLst>
              <a:ext uri="{FF2B5EF4-FFF2-40B4-BE49-F238E27FC236}">
                <a16:creationId xmlns:a16="http://schemas.microsoft.com/office/drawing/2014/main" id="{D52F4589-5FA5-4976-91E7-4C07B4992160}"/>
              </a:ext>
            </a:extLst>
          </p:cNvPr>
          <p:cNvSpPr txBox="1"/>
          <p:nvPr/>
        </p:nvSpPr>
        <p:spPr>
          <a:xfrm>
            <a:off x="2548371" y="1213339"/>
            <a:ext cx="9643629" cy="5447645"/>
          </a:xfrm>
          <a:prstGeom prst="rect">
            <a:avLst/>
          </a:prstGeom>
          <a:noFill/>
        </p:spPr>
        <p:txBody>
          <a:bodyPr wrap="square" rtlCol="0">
            <a:spAutoFit/>
          </a:bodyPr>
          <a:lstStyle/>
          <a:p>
            <a:r>
              <a:rPr lang="en-US" sz="2800" dirty="0"/>
              <a:t> </a:t>
            </a:r>
            <a:r>
              <a:rPr lang="en-US" sz="3200" dirty="0"/>
              <a:t>NHLBI Strategic Vision Working Groups:</a:t>
            </a:r>
          </a:p>
          <a:p>
            <a:pPr marL="457200" indent="-457200">
              <a:buFont typeface="Wingdings" panose="05000000000000000000" pitchFamily="2" charset="2"/>
              <a:buChar char="Ø"/>
            </a:pPr>
            <a:r>
              <a:rPr lang="en-US" sz="2400" dirty="0"/>
              <a:t>Enhancing resilience</a:t>
            </a:r>
          </a:p>
          <a:p>
            <a:pPr marL="914400" lvl="1" indent="-457200">
              <a:buFont typeface="Wingdings" panose="05000000000000000000" pitchFamily="2" charset="2"/>
              <a:buChar char="Ø"/>
            </a:pPr>
            <a:r>
              <a:rPr lang="en-US" dirty="0"/>
              <a:t>To explore the diverse set of cues that affect the physiologic processes, such as the immune and metabolic systems, responsible for the biochemical tolerance and protection from subsequent cardiovascular disease</a:t>
            </a:r>
          </a:p>
          <a:p>
            <a:pPr marL="914400" lvl="1" indent="-457200">
              <a:buFont typeface="Wingdings" panose="05000000000000000000" pitchFamily="2" charset="2"/>
              <a:buChar char="Ø"/>
            </a:pPr>
            <a:endParaRPr lang="en-US" dirty="0"/>
          </a:p>
          <a:p>
            <a:pPr marL="457200" indent="-457200">
              <a:buFont typeface="Wingdings" panose="05000000000000000000" pitchFamily="2" charset="2"/>
              <a:buChar char="Ø"/>
            </a:pPr>
            <a:r>
              <a:rPr lang="en-US" sz="2400" dirty="0"/>
              <a:t>Reducing burden of heart failure</a:t>
            </a:r>
          </a:p>
          <a:p>
            <a:pPr marL="914400" lvl="1" indent="-457200">
              <a:buFont typeface="Wingdings" panose="05000000000000000000" pitchFamily="2" charset="2"/>
              <a:buChar char="Ø"/>
            </a:pPr>
            <a:r>
              <a:rPr lang="en-US" dirty="0"/>
              <a:t>To develop an implementation plan and timeline to guide future Heart Failure research</a:t>
            </a:r>
          </a:p>
          <a:p>
            <a:pPr marL="457200" indent="-457200">
              <a:buFont typeface="Wingdings" panose="05000000000000000000" pitchFamily="2" charset="2"/>
              <a:buChar char="Ø"/>
            </a:pPr>
            <a:endParaRPr lang="en-US" sz="2400" dirty="0"/>
          </a:p>
          <a:p>
            <a:pPr marL="457200" indent="-457200">
              <a:buFont typeface="Wingdings" panose="05000000000000000000" pitchFamily="2" charset="2"/>
              <a:buChar char="Ø"/>
            </a:pPr>
            <a:r>
              <a:rPr lang="en-US" sz="2400" dirty="0"/>
              <a:t>Eliminating hypertension-related CVD</a:t>
            </a:r>
          </a:p>
          <a:p>
            <a:pPr marL="914400" lvl="1" indent="-457200">
              <a:buFont typeface="Wingdings" panose="05000000000000000000" pitchFamily="2" charset="2"/>
              <a:buChar char="Ø"/>
            </a:pPr>
            <a:r>
              <a:rPr lang="en-US" dirty="0"/>
              <a:t>To explore the pathophysiology and intervention strategies across the lifespan in diverse populations</a:t>
            </a:r>
          </a:p>
          <a:p>
            <a:br>
              <a:rPr lang="en-US" sz="2400" dirty="0"/>
            </a:br>
            <a:endParaRPr lang="en-US" sz="24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380906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BD3052-D012-4B28-9891-B184C3DC7F25}"/>
              </a:ext>
            </a:extLst>
          </p:cNvPr>
          <p:cNvSpPr>
            <a:spLocks noGrp="1"/>
          </p:cNvSpPr>
          <p:nvPr>
            <p:ph type="title"/>
          </p:nvPr>
        </p:nvSpPr>
        <p:spPr/>
        <p:txBody>
          <a:bodyPr/>
          <a:lstStyle/>
          <a:p>
            <a:r>
              <a:rPr lang="en-US" dirty="0"/>
              <a:t>NHLBI Strategic Vision</a:t>
            </a:r>
          </a:p>
        </p:txBody>
      </p:sp>
      <p:pic>
        <p:nvPicPr>
          <p:cNvPr id="9" name="Content Placeholder 8" descr="https://www.nhlbi.nih.gov/sites/default/files/2017-11/NHLBI-Strategic-Vision-2016_FF.pdf - Internet Explorer">
            <a:extLst>
              <a:ext uri="{FF2B5EF4-FFF2-40B4-BE49-F238E27FC236}">
                <a16:creationId xmlns:a16="http://schemas.microsoft.com/office/drawing/2014/main" id="{2CA1E935-C47D-4333-93F8-D3085D2D987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8396" t="20355" r="25989" b="4272"/>
          <a:stretch/>
        </p:blipFill>
        <p:spPr>
          <a:xfrm>
            <a:off x="316523" y="1213339"/>
            <a:ext cx="2231847" cy="5029199"/>
          </a:xfrm>
        </p:spPr>
      </p:pic>
      <p:sp>
        <p:nvSpPr>
          <p:cNvPr id="12" name="TextBox 11">
            <a:extLst>
              <a:ext uri="{FF2B5EF4-FFF2-40B4-BE49-F238E27FC236}">
                <a16:creationId xmlns:a16="http://schemas.microsoft.com/office/drawing/2014/main" id="{D52F4589-5FA5-4976-91E7-4C07B4992160}"/>
              </a:ext>
            </a:extLst>
          </p:cNvPr>
          <p:cNvSpPr txBox="1"/>
          <p:nvPr/>
        </p:nvSpPr>
        <p:spPr>
          <a:xfrm>
            <a:off x="2548371" y="1213339"/>
            <a:ext cx="9643629" cy="5632311"/>
          </a:xfrm>
          <a:prstGeom prst="rect">
            <a:avLst/>
          </a:prstGeom>
          <a:noFill/>
        </p:spPr>
        <p:txBody>
          <a:bodyPr wrap="square" rtlCol="0">
            <a:spAutoFit/>
          </a:bodyPr>
          <a:lstStyle/>
          <a:p>
            <a:r>
              <a:rPr lang="en-US" sz="2800" dirty="0"/>
              <a:t> </a:t>
            </a:r>
            <a:r>
              <a:rPr lang="en-US" sz="3200" dirty="0"/>
              <a:t>NHLBI Strategic Vision Working Groups:</a:t>
            </a:r>
          </a:p>
          <a:p>
            <a:pPr marL="914400" lvl="1" indent="-457200">
              <a:buFont typeface="Wingdings" panose="05000000000000000000" pitchFamily="2" charset="2"/>
              <a:buChar char="Ø"/>
            </a:pPr>
            <a:r>
              <a:rPr lang="en-US" sz="2400" dirty="0"/>
              <a:t>Preventing vascular dementia </a:t>
            </a:r>
          </a:p>
          <a:p>
            <a:pPr marL="1371600" lvl="2" indent="-457200">
              <a:buFont typeface="Wingdings" panose="05000000000000000000" pitchFamily="2" charset="2"/>
              <a:buChar char="Ø"/>
            </a:pPr>
            <a:r>
              <a:rPr lang="en-US" dirty="0"/>
              <a:t>To identify research priorities within NHLBI’s mission in the next 5-10 years on vascular contributions to cognitive impairment and dementia</a:t>
            </a:r>
          </a:p>
          <a:p>
            <a:pPr marL="1371600" lvl="2" indent="-457200">
              <a:buFont typeface="Wingdings" panose="05000000000000000000" pitchFamily="2" charset="2"/>
              <a:buChar char="Ø"/>
            </a:pPr>
            <a:endParaRPr lang="en-US" dirty="0"/>
          </a:p>
          <a:p>
            <a:pPr marL="914400" lvl="1" indent="-457200">
              <a:buFont typeface="Wingdings" panose="05000000000000000000" pitchFamily="2" charset="2"/>
              <a:buChar char="Ø"/>
            </a:pPr>
            <a:r>
              <a:rPr lang="en-US" sz="2400" dirty="0"/>
              <a:t>Addressing social determinants of CV health and health disparities</a:t>
            </a:r>
          </a:p>
          <a:p>
            <a:pPr marL="1371600" lvl="2" indent="-457200">
              <a:buFont typeface="Wingdings" panose="05000000000000000000" pitchFamily="2" charset="2"/>
              <a:buChar char="Ø"/>
            </a:pPr>
            <a:r>
              <a:rPr lang="en-US" dirty="0"/>
              <a:t>To develop a roadmap with short, medium and long- term goals related to understanding the contribution of social determinants of health to inequities in heart, lung, blood, and sleep (HLBS) diseases and disorders </a:t>
            </a:r>
          </a:p>
          <a:p>
            <a:pPr lvl="2"/>
            <a:endParaRPr lang="en-US" dirty="0"/>
          </a:p>
          <a:p>
            <a:pPr marL="1371600" lvl="2" indent="-457200">
              <a:buFont typeface="Wingdings" panose="05000000000000000000" pitchFamily="2" charset="2"/>
              <a:buChar char="Ø"/>
            </a:pPr>
            <a:r>
              <a:rPr lang="en-US" sz="2400" dirty="0"/>
              <a:t>Promoting CV health/preventing CVD across the lifespan</a:t>
            </a:r>
          </a:p>
          <a:p>
            <a:pPr marL="1828800" lvl="3" indent="-457200">
              <a:buFont typeface="Wingdings" panose="05000000000000000000" pitchFamily="2" charset="2"/>
              <a:buChar char="Ø"/>
            </a:pPr>
            <a:r>
              <a:rPr lang="en-US" dirty="0"/>
              <a:t>To understand the biological underpinnings and predictors of cardiovascular health in early childhood, adolescence and across the lifespan</a:t>
            </a:r>
            <a:br>
              <a:rPr lang="en-US" sz="2400" dirty="0"/>
            </a:br>
            <a:endParaRPr lang="en-US" sz="24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768321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1169</TotalTime>
  <Words>1176</Words>
  <Application>Microsoft Office PowerPoint</Application>
  <PresentationFormat>Widescreen</PresentationFormat>
  <Paragraphs>207</Paragraphs>
  <Slides>17</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ＭＳ Ｐゴシック</vt:lpstr>
      <vt:lpstr>Arial</vt:lpstr>
      <vt:lpstr>Calibri</vt:lpstr>
      <vt:lpstr>Calibri Light</vt:lpstr>
      <vt:lpstr>Lucida Grande</vt:lpstr>
      <vt:lpstr>Lucida Sans Unicode</vt:lpstr>
      <vt:lpstr>Wingdings</vt:lpstr>
      <vt:lpstr>Office Theme</vt:lpstr>
      <vt:lpstr>4_Office Theme</vt:lpstr>
      <vt:lpstr>PowerPoint Presentation</vt:lpstr>
      <vt:lpstr>NHLBI MESA Team</vt:lpstr>
      <vt:lpstr>PowerPoint Presentation</vt:lpstr>
      <vt:lpstr>DCVS Organization</vt:lpstr>
      <vt:lpstr>FY2018 NHLBI Funding Paylines</vt:lpstr>
      <vt:lpstr>FY2018 NHLBI Funding Paylines – Zones of Consideration*</vt:lpstr>
      <vt:lpstr>NHLBI Strategic Vision</vt:lpstr>
      <vt:lpstr>NHLBI Strategic Vision</vt:lpstr>
      <vt:lpstr>NHLBI Strategic Vision</vt:lpstr>
      <vt:lpstr>NHLBI Diversity Supplements - Purpose</vt:lpstr>
      <vt:lpstr>Diversity Supplements Support Available for:</vt:lpstr>
      <vt:lpstr>Diversity Supplements - Eligibility</vt:lpstr>
      <vt:lpstr>NHLBI Diversity Supplements – Key Features</vt:lpstr>
      <vt:lpstr>NHLBI Diversity Supplement Guidelines</vt:lpstr>
      <vt:lpstr>MESA Publications through 2017</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Silsbee, Lorraine (NIH/NHLBI) [E]</dc:creator>
  <cp:lastModifiedBy>Silsbee, Lorraine (NIH/NHLBI) [E]</cp:lastModifiedBy>
  <cp:revision>121</cp:revision>
  <dcterms:created xsi:type="dcterms:W3CDTF">2017-03-31T18:17:58Z</dcterms:created>
  <dcterms:modified xsi:type="dcterms:W3CDTF">2018-03-27T20:08:31Z</dcterms:modified>
</cp:coreProperties>
</file>