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3" r:id="rId3"/>
    <p:sldId id="694" r:id="rId4"/>
    <p:sldId id="696" r:id="rId5"/>
    <p:sldId id="697" r:id="rId6"/>
    <p:sldId id="695" r:id="rId7"/>
    <p:sldId id="698" r:id="rId8"/>
    <p:sldId id="261" r:id="rId9"/>
    <p:sldId id="276" r:id="rId10"/>
    <p:sldId id="690" r:id="rId11"/>
    <p:sldId id="288" r:id="rId12"/>
    <p:sldId id="289" r:id="rId13"/>
    <p:sldId id="294" r:id="rId14"/>
    <p:sldId id="277" r:id="rId15"/>
    <p:sldId id="299" r:id="rId16"/>
    <p:sldId id="290" r:id="rId17"/>
    <p:sldId id="699" r:id="rId1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B70"/>
    <a:srgbClr val="004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9"/>
    <p:restoredTop sz="91565"/>
  </p:normalViewPr>
  <p:slideViewPr>
    <p:cSldViewPr snapToGrid="0" snapToObjects="1">
      <p:cViewPr>
        <p:scale>
          <a:sx n="75" d="100"/>
          <a:sy n="75" d="100"/>
        </p:scale>
        <p:origin x="-115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2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3286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9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38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6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1199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623888" y="4589462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629841" y="1681164"/>
            <a:ext cx="3868342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29150" y="1681164"/>
            <a:ext cx="388739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3200" b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3200" b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242081" y="6400414"/>
            <a:ext cx="273270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xmlns:p14="http://schemas.microsoft.com/office/powerpoint/2010/main" spd="med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FF26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FF26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FF26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FF26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FF26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FF26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FF26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FF26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FF26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372046" y="668780"/>
            <a:ext cx="8480090" cy="391486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algn="ctr">
              <a:defRPr>
                <a:solidFill>
                  <a:srgbClr val="0048AA"/>
                </a:solidFill>
              </a:defRPr>
            </a:pPr>
            <a:r>
              <a:rPr lang="en-US" smtClean="0">
                <a:solidFill>
                  <a:srgbClr val="FF0000"/>
                </a:solidFill>
              </a:rPr>
              <a:t>MESA </a:t>
            </a:r>
            <a:r>
              <a:rPr lang="en-US" smtClean="0">
                <a:solidFill>
                  <a:srgbClr val="FF0000"/>
                </a:solidFill>
              </a:rPr>
              <a:t>“</a:t>
            </a:r>
            <a:r>
              <a:rPr smtClean="0">
                <a:solidFill>
                  <a:srgbClr val="FF0000"/>
                </a:solidFill>
              </a:rPr>
              <a:t>Multi</a:t>
            </a:r>
            <a:r>
              <a:rPr dirty="0" smtClean="0">
                <a:solidFill>
                  <a:srgbClr val="FF0000"/>
                </a:solidFill>
              </a:rPr>
              <a:t>-Omics</a:t>
            </a:r>
            <a:r>
              <a:rPr lang="en-US" dirty="0" smtClean="0">
                <a:solidFill>
                  <a:srgbClr val="FF0000"/>
                </a:solidFill>
              </a:rPr>
              <a:t>”: Methods Development</a:t>
            </a:r>
            <a:br>
              <a:rPr lang="en-US" dirty="0" smtClean="0">
                <a:solidFill>
                  <a:srgbClr val="FF0000"/>
                </a:solidFill>
              </a:rPr>
            </a:br>
            <a:endParaRPr dirty="0">
              <a:solidFill>
                <a:srgbClr val="FF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on behalf of the</a:t>
            </a:r>
          </a:p>
          <a:p>
            <a:r>
              <a:rPr lang="en-US" dirty="0" smtClean="0"/>
              <a:t>MESA Multi-Omics Pilot Project Committee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473200" y="2963333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4" y="813864"/>
            <a:ext cx="6400796" cy="60190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6911" y="3826727"/>
            <a:ext cx="2702378" cy="64632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Loadings on component 1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Block “nuclear </a:t>
            </a:r>
            <a:r>
              <a:rPr lang="en-US" dirty="0" err="1" smtClean="0"/>
              <a:t>snps</a:t>
            </a:r>
            <a:r>
              <a:rPr lang="en-US" dirty="0" smtClean="0"/>
              <a:t>”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4" y="3930868"/>
            <a:ext cx="6166464" cy="486607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2186" y="3349437"/>
            <a:ext cx="298332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Metabolites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0672" y="3349437"/>
            <a:ext cx="298332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MT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SNPS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6870" y="6248125"/>
            <a:ext cx="298332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/>
              <a:t>Genomic SNPs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566" y="6248125"/>
            <a:ext cx="298332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/>
              <a:t>Insulin </a:t>
            </a:r>
            <a:r>
              <a:rPr lang="en-US" sz="3200" dirty="0" err="1" smtClean="0"/>
              <a:t>Sens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887" y="11654"/>
            <a:ext cx="2727971" cy="624786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ea"/>
                <a:sym typeface="Calibri"/>
              </a:rPr>
              <a:t>Results:</a:t>
            </a:r>
            <a:r>
              <a:rPr kumimoji="0" lang="en-US" sz="40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ea"/>
                <a:sym typeface="Calibri"/>
              </a:rPr>
              <a:t> Loadings from the first component associated with </a:t>
            </a:r>
            <a:r>
              <a:rPr lang="en-US" sz="4000" b="1" dirty="0" smtClean="0">
                <a:solidFill>
                  <a:srgbClr val="FF0000"/>
                </a:solidFill>
                <a:latin typeface="+mj-ea"/>
              </a:rPr>
              <a:t>Insulin Sensitivity</a:t>
            </a:r>
            <a:endParaRPr kumimoji="0" lang="en-US" sz="4000" b="1" i="0" u="none" strike="noStrike" cap="none" spc="0" normalizeH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j-ea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62575" algn="l"/>
              </a:tabLst>
            </a:pPr>
            <a:r>
              <a:rPr kumimoji="0" lang="en-US" sz="40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ea"/>
                <a:sym typeface="Calibri"/>
              </a:rPr>
              <a:t>for Each Block</a:t>
            </a:r>
            <a:endParaRPr kumimoji="0" lang="en-US" sz="40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j-ea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6870" y="861439"/>
            <a:ext cx="5945198" cy="486607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52607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79" y="15069"/>
            <a:ext cx="642937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9502" y="47490"/>
            <a:ext cx="3259209" cy="120032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Loadings on component 1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Block “metabolites”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9946" y="5578997"/>
            <a:ext cx="3567896" cy="64632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fi-FI" dirty="0"/>
              <a:t>1-(1-enyl-palmitoyl)-2-oleoyl-GPC (P-16:0/18:1)*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810" y="5058185"/>
            <a:ext cx="3986032" cy="64632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fi-FI" dirty="0"/>
              <a:t>1-(1-enyl-palmitoyl)-2-linoleoyl-GPC (P-16:0/18:2)*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1810" y="3931892"/>
            <a:ext cx="3986032" cy="64632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en-US" dirty="0"/>
              <a:t>1-(1-enyl-stearoyl)-2-oleoyl-GPC (P-18:0/18:1)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290" y="4537370"/>
            <a:ext cx="484155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dirty="0"/>
              <a:t>1-(1-enyl-stearoyl)-2-linoleoyl-GPC (P-18:0/18:2)*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1810" y="3005289"/>
            <a:ext cx="3986032" cy="64632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en-US" dirty="0"/>
              <a:t>1-(1-enyl-palmitoyl)-2-palmitoleoyl-GPC (P-16:0/16:1)*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6415" y="2488317"/>
            <a:ext cx="4281427" cy="64632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en-US" dirty="0"/>
              <a:t>1-(1-enyl-palmitoyl)-2-docosahexaenoyl-GPC (P-16:0/22:6)*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6415" y="928096"/>
            <a:ext cx="4281427" cy="64632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en-US" dirty="0"/>
              <a:t>1-(1-enyl-palmitoyl)-2-arachidonoyl-GPC (P-16:0/20:4)*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415" y="1971345"/>
            <a:ext cx="4281427" cy="64632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fi-FI" dirty="0"/>
              <a:t>1-(1-enyl-palmitoyl)-2-palmitoyl-GPC (P-16:0/16:0)*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76" y="47490"/>
            <a:ext cx="8990278" cy="88060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/>
              <a:t>Metabolite block:</a:t>
            </a:r>
            <a:br>
              <a:rPr lang="en-US" sz="3200" dirty="0" smtClean="0"/>
            </a:br>
            <a:r>
              <a:rPr lang="en-US" sz="3200" dirty="0" err="1" smtClean="0"/>
              <a:t>Plasmalogen</a:t>
            </a:r>
            <a:r>
              <a:rPr lang="en-US" sz="3200" dirty="0" smtClean="0"/>
              <a:t> pathway metabolites</a:t>
            </a:r>
            <a:endParaRPr lang="en-US" sz="3200" dirty="0"/>
          </a:p>
        </p:txBody>
      </p:sp>
      <p:sp>
        <p:nvSpPr>
          <p:cNvPr id="14" name="Shape 127"/>
          <p:cNvSpPr/>
          <p:nvPr/>
        </p:nvSpPr>
        <p:spPr>
          <a:xfrm>
            <a:off x="8558511" y="6269479"/>
            <a:ext cx="9233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7574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78" y="68393"/>
            <a:ext cx="89154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Genomic SNP block:</a:t>
            </a:r>
            <a:br>
              <a:rPr lang="en-US" dirty="0" smtClean="0"/>
            </a:br>
            <a:r>
              <a:rPr lang="en-US" dirty="0" smtClean="0"/>
              <a:t>Smooth muscle myosin (MYH11)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05" y="1597308"/>
            <a:ext cx="4931901" cy="5260694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3739830" y="2210765"/>
            <a:ext cx="468775" cy="1203767"/>
          </a:xfrm>
          <a:prstGeom prst="leftBrace">
            <a:avLst/>
          </a:prstGeom>
          <a:noFill/>
          <a:ln w="38100" cap="flat">
            <a:solidFill>
              <a:srgbClr val="00206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3739830" y="3463988"/>
            <a:ext cx="468775" cy="2728468"/>
          </a:xfrm>
          <a:prstGeom prst="leftBrace">
            <a:avLst/>
          </a:prstGeom>
          <a:noFill/>
          <a:ln w="38100" cap="flat">
            <a:solidFill>
              <a:srgbClr val="00206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220" y="2245216"/>
            <a:ext cx="2944724" cy="1200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RP11-871F6.3 to REGL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solidFill>
                  <a:srgbClr val="002060"/>
                </a:solidFill>
              </a:rPr>
              <a:t>Chr</a:t>
            </a:r>
            <a:r>
              <a:rPr lang="en-US" sz="2400" dirty="0" smtClean="0">
                <a:solidFill>
                  <a:srgbClr val="002060"/>
                </a:solidFill>
              </a:rPr>
              <a:t> 12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7955" y="4015683"/>
            <a:ext cx="10091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2060"/>
                </a:solidFill>
              </a:rPr>
              <a:t>MYH11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541" y="4618665"/>
            <a:ext cx="3098613" cy="1200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2060"/>
                </a:solidFill>
              </a:rPr>
              <a:t>Smooth Muscle Myosin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Chr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11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7683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5" y="0"/>
            <a:ext cx="6429375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3076" y="47489"/>
            <a:ext cx="9000924" cy="110997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20000"/>
          </a:bodyPr>
          <a:lstStyle>
            <a:lvl1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26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26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26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26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26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26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26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26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26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200" dirty="0" smtClean="0"/>
              <a:t>Mitochondrial </a:t>
            </a:r>
            <a:r>
              <a:rPr lang="en-US" sz="3200" dirty="0" err="1" smtClean="0"/>
              <a:t>Haplogroup</a:t>
            </a:r>
            <a:r>
              <a:rPr lang="en-US" sz="3200" dirty="0" smtClean="0"/>
              <a:t> Block:</a:t>
            </a:r>
          </a:p>
          <a:p>
            <a:pPr hangingPunct="1"/>
            <a:r>
              <a:rPr lang="en-US" sz="3200" dirty="0" smtClean="0"/>
              <a:t>Mitochondrial </a:t>
            </a:r>
            <a:r>
              <a:rPr lang="en-US" sz="3200" dirty="0" err="1" smtClean="0"/>
              <a:t>haplogroups</a:t>
            </a:r>
            <a:r>
              <a:rPr lang="en-US" sz="3200" dirty="0" smtClean="0"/>
              <a:t> C,D are negatively associated</a:t>
            </a:r>
          </a:p>
          <a:p>
            <a:pPr hangingPunct="1"/>
            <a:r>
              <a:rPr lang="en-US" sz="3200" dirty="0" smtClean="0"/>
              <a:t>with SI Component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2643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" y="2315567"/>
            <a:ext cx="9144000" cy="45424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9510" y="589214"/>
            <a:ext cx="884474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MT </a:t>
            </a:r>
            <a:r>
              <a:rPr lang="en-US" dirty="0" err="1" smtClean="0"/>
              <a:t>haplogroups</a:t>
            </a:r>
            <a:r>
              <a:rPr lang="en-US" dirty="0" smtClean="0"/>
              <a:t> C,D form one branch of MT </a:t>
            </a:r>
            <a:r>
              <a:rPr lang="en-US" dirty="0" err="1" smtClean="0"/>
              <a:t>haplogroups</a:t>
            </a:r>
            <a:r>
              <a:rPr lang="en-US" dirty="0" smtClean="0"/>
              <a:t> in Latino/Hispanics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187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" y="337965"/>
            <a:ext cx="9135318" cy="89651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2E2B70"/>
                </a:solidFill>
              </a:rPr>
              <a:t>Comparison with a linear model</a:t>
            </a:r>
            <a:endParaRPr lang="en-US" dirty="0">
              <a:solidFill>
                <a:srgbClr val="2E2B7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211480"/>
              </p:ext>
            </p:extLst>
          </p:nvPr>
        </p:nvGraphicFramePr>
        <p:xfrm>
          <a:off x="690623" y="1877135"/>
          <a:ext cx="7824729" cy="402336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682924"/>
                <a:gridCol w="1519178"/>
                <a:gridCol w="16226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Coefficients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Estimate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pvalue</a:t>
                      </a:r>
                      <a:endParaRPr lang="en-US" sz="24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Intercept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5.23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&lt;2E-16</a:t>
                      </a:r>
                      <a:endParaRPr lang="en-US" sz="24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Age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-0.024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6.4E-10</a:t>
                      </a:r>
                      <a:endParaRPr lang="en-US" sz="24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BMI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-0.133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&lt;2E-16</a:t>
                      </a:r>
                      <a:endParaRPr lang="en-US" sz="24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Gender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0.119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ns</a:t>
                      </a:r>
                      <a:endParaRPr lang="en-US" sz="24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 smtClean="0"/>
                        <a:t>1-(1-enyl-palmitoyl)-2-oleoyl-GPC (P-16:0/18:1)*</a:t>
                      </a:r>
                      <a:endParaRPr kumimoji="0" lang="en-US" sz="2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1.43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2.9E-14</a:t>
                      </a:r>
                      <a:endParaRPr lang="en-US" sz="24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rs8045778_T</a:t>
                      </a:r>
                      <a:r>
                        <a:rPr lang="en-US" sz="2400" baseline="0" dirty="0" smtClean="0"/>
                        <a:t> &amp; </a:t>
                      </a:r>
                      <a:r>
                        <a:rPr lang="en-US" sz="2400" dirty="0" smtClean="0"/>
                        <a:t>MitoG15044A_G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-0.345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0.00064</a:t>
                      </a:r>
                      <a:endParaRPr lang="en-US" sz="24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rs8045778_T</a:t>
                      </a:r>
                      <a:r>
                        <a:rPr lang="en-US" sz="2400" baseline="0" dirty="0" smtClean="0"/>
                        <a:t> &amp; </a:t>
                      </a:r>
                      <a:r>
                        <a:rPr lang="en-US" sz="2400" dirty="0" smtClean="0"/>
                        <a:t>MitoG15044A_A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-0.076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ns</a:t>
                      </a:r>
                      <a:endParaRPr lang="en-US" sz="2400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0622" y="5914664"/>
            <a:ext cx="7824728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Adjusted R</a:t>
            </a:r>
            <a:r>
              <a:rPr kumimoji="0" lang="en-US" sz="2400" b="0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2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0.318;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en-US" sz="2400" b="0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 statistic 71.53 on 6 and 905 DF; </a:t>
            </a:r>
            <a:r>
              <a:rPr kumimoji="0" lang="en-US" sz="2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pvalue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&lt;2.2e-16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23" y="1567376"/>
            <a:ext cx="2232380" cy="238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480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“multi-</a:t>
            </a:r>
            <a:r>
              <a:rPr lang="en-US" dirty="0" err="1" smtClean="0"/>
              <a:t>omic</a:t>
            </a:r>
            <a:r>
              <a:rPr lang="en-US" dirty="0" smtClean="0"/>
              <a:t>” analysis of several data blocks, insulin sensitivity phenotype, </a:t>
            </a:r>
            <a:r>
              <a:rPr lang="en-US" dirty="0" err="1" smtClean="0"/>
              <a:t>metabolite</a:t>
            </a:r>
            <a:r>
              <a:rPr lang="en-US" dirty="0" err="1"/>
              <a:t>,</a:t>
            </a:r>
            <a:r>
              <a:rPr lang="en-US" dirty="0" err="1" smtClean="0"/>
              <a:t>mt</a:t>
            </a:r>
            <a:r>
              <a:rPr lang="en-US" dirty="0" smtClean="0"/>
              <a:t>-SNP, &amp; genomic-SNP dataset using partial least squares suggested: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mooth muscle is a location of insulin resistance in Latino/Hispanics</a:t>
            </a:r>
          </a:p>
          <a:p>
            <a:pPr lvl="1"/>
            <a:r>
              <a:rPr lang="en-US" dirty="0" smtClean="0"/>
              <a:t>Changes in </a:t>
            </a:r>
            <a:r>
              <a:rPr lang="en-US" dirty="0" err="1" smtClean="0"/>
              <a:t>plasmalogen</a:t>
            </a:r>
            <a:r>
              <a:rPr lang="en-US" dirty="0" smtClean="0"/>
              <a:t> metabolites are involved in the physiology</a:t>
            </a:r>
          </a:p>
          <a:p>
            <a:pPr lvl="1"/>
            <a:r>
              <a:rPr lang="en-US" dirty="0" smtClean="0"/>
              <a:t>The observed association occurs follows the “A &amp; B” mitochondrial </a:t>
            </a:r>
            <a:r>
              <a:rPr lang="en-US" dirty="0" err="1" smtClean="0"/>
              <a:t>haplogroup</a:t>
            </a:r>
            <a:r>
              <a:rPr lang="en-US" dirty="0" smtClean="0"/>
              <a:t> lineage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825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540933"/>
            <a:ext cx="8227483" cy="508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Increase workspace/computer infrastructure</a:t>
            </a:r>
          </a:p>
          <a:p>
            <a:r>
              <a:rPr lang="en-US" dirty="0" smtClean="0"/>
              <a:t>Develop “data shaping” tools</a:t>
            </a:r>
          </a:p>
          <a:p>
            <a:r>
              <a:rPr lang="en-US" dirty="0" smtClean="0"/>
              <a:t>Increase ability to perform analyses on ever larger matrices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BigData</a:t>
            </a:r>
            <a:r>
              <a:rPr lang="en-US" dirty="0" smtClean="0"/>
              <a:t>” methods</a:t>
            </a:r>
          </a:p>
          <a:p>
            <a:r>
              <a:rPr lang="en-US" dirty="0" smtClean="0"/>
              <a:t>Increase speed of matrix calculations</a:t>
            </a:r>
          </a:p>
          <a:p>
            <a:pPr lvl="1"/>
            <a:r>
              <a:rPr lang="en-US" dirty="0" smtClean="0"/>
              <a:t>Allows cross-validation procedure to determine the value of the penalty to use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fastPCA</a:t>
            </a:r>
            <a:r>
              <a:rPr lang="en-US" dirty="0" smtClean="0"/>
              <a:t>” methods perform matrix calculations using approximation shortcuts</a:t>
            </a:r>
          </a:p>
          <a:p>
            <a:pPr lvl="1"/>
            <a:r>
              <a:rPr lang="en-US" dirty="0" smtClean="0"/>
              <a:t>Parallelization and </a:t>
            </a:r>
            <a:r>
              <a:rPr lang="en-US" dirty="0" err="1" smtClean="0"/>
              <a:t>gpu’s</a:t>
            </a:r>
            <a:r>
              <a:rPr lang="en-US" dirty="0" smtClean="0"/>
              <a:t> under exploration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669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909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Why multi-</a:t>
            </a:r>
            <a:r>
              <a:rPr lang="en-US" dirty="0" err="1" smtClean="0">
                <a:solidFill>
                  <a:srgbClr val="FF0000"/>
                </a:solidFill>
              </a:rPr>
              <a:t>omics</a:t>
            </a:r>
            <a:r>
              <a:rPr lang="en-US" dirty="0" smtClean="0">
                <a:solidFill>
                  <a:srgbClr val="FF0000"/>
                </a:solidFill>
              </a:rPr>
              <a:t> multi-</a:t>
            </a:r>
            <a:r>
              <a:rPr lang="en-US" dirty="0" err="1" smtClean="0">
                <a:solidFill>
                  <a:srgbClr val="FF0000"/>
                </a:solidFill>
              </a:rPr>
              <a:t>variate</a:t>
            </a:r>
            <a:r>
              <a:rPr lang="en-US" dirty="0" smtClean="0">
                <a:solidFill>
                  <a:srgbClr val="FF0000"/>
                </a:solidFill>
              </a:rPr>
              <a:t> methods?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86964"/>
            <a:ext cx="8515350" cy="5218635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000" dirty="0" smtClean="0"/>
              <a:t>Obtaining the “big picture” of the entire “data landscape” requires </a:t>
            </a:r>
            <a:r>
              <a:rPr lang="en-US" sz="4000" b="1" dirty="0" smtClean="0">
                <a:solidFill>
                  <a:srgbClr val="FF0000"/>
                </a:solidFill>
              </a:rPr>
              <a:t>integration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of the multiple “omics” datasets with each other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i="1" dirty="0" err="1" smtClean="0"/>
              <a:t>eg</a:t>
            </a:r>
            <a:r>
              <a:rPr lang="en-US" dirty="0" smtClean="0"/>
              <a:t> Integrate phenotypes, metabolites, expression, methylation, and SNPs, into a single analysis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31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000" dirty="0" smtClean="0"/>
              <a:t>Yet </a:t>
            </a:r>
            <a:r>
              <a:rPr lang="en-US" sz="4000" i="1" dirty="0" smtClean="0"/>
              <a:t>also</a:t>
            </a:r>
            <a:r>
              <a:rPr lang="en-US" sz="4000" dirty="0" smtClean="0"/>
              <a:t> obtaining the “needle(s) in the haystack” requires </a:t>
            </a:r>
            <a:r>
              <a:rPr lang="en-US" sz="4000" b="1" dirty="0" smtClean="0">
                <a:solidFill>
                  <a:srgbClr val="FF0000"/>
                </a:solidFill>
              </a:rPr>
              <a:t> feature selection </a:t>
            </a:r>
            <a:r>
              <a:rPr lang="en-US" sz="4000" dirty="0" smtClean="0"/>
              <a:t>appropriate to high dimensional data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i="1" dirty="0" err="1" smtClean="0"/>
              <a:t>eg</a:t>
            </a:r>
            <a:r>
              <a:rPr lang="en-US" dirty="0" smtClean="0"/>
              <a:t> Linear regression on high dimensional data can lead to erroneous conclusions</a:t>
            </a:r>
          </a:p>
          <a:p>
            <a:pPr marL="0" indent="-381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0" indent="-91439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dirty="0" smtClean="0"/>
              <a:t>Lange et al 2014. </a:t>
            </a:r>
            <a:r>
              <a:rPr lang="en-US" sz="2300" i="1" dirty="0" smtClean="0"/>
              <a:t>Ann Rev Stat </a:t>
            </a:r>
            <a:r>
              <a:rPr lang="en-US" sz="2300" i="1" dirty="0" err="1" smtClean="0"/>
              <a:t>Appl</a:t>
            </a:r>
            <a:r>
              <a:rPr lang="en-US" sz="2300" i="1" dirty="0" smtClean="0"/>
              <a:t> </a:t>
            </a:r>
            <a:r>
              <a:rPr lang="en-US" sz="2300" dirty="0" smtClean="0"/>
              <a:t>1:279-300.</a:t>
            </a:r>
          </a:p>
          <a:p>
            <a:pPr marL="0" indent="-91439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dirty="0" err="1" smtClean="0"/>
              <a:t>Donoho</a:t>
            </a:r>
            <a:r>
              <a:rPr lang="en-US" sz="2300" dirty="0" smtClean="0"/>
              <a:t>, 2000. </a:t>
            </a:r>
            <a:r>
              <a:rPr lang="en-US" sz="2300" i="1" dirty="0" smtClean="0"/>
              <a:t>High Dimensional Data Analyses: The Curses and Blessings of Dimensionality.</a:t>
            </a:r>
          </a:p>
          <a:p>
            <a:pPr marL="0" indent="-91439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dirty="0" err="1" smtClean="0"/>
              <a:t>Buhlmann</a:t>
            </a:r>
            <a:r>
              <a:rPr lang="en-US" sz="2300" dirty="0" smtClean="0"/>
              <a:t> &amp; van de Geer 2011. </a:t>
            </a:r>
            <a:r>
              <a:rPr lang="en-US" sz="2300" i="1" dirty="0" smtClean="0"/>
              <a:t>Statistics for high dimensional data.</a:t>
            </a:r>
          </a:p>
          <a:p>
            <a:pPr marL="0" indent="-91439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dirty="0" smtClean="0"/>
              <a:t>James, et al 2013. </a:t>
            </a:r>
            <a:r>
              <a:rPr lang="en-US" sz="2300" i="1" dirty="0" smtClean="0"/>
              <a:t>Statistical Learning.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50364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870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Overview of Methods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166"/>
            <a:ext cx="8515350" cy="544670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Matrix-based methods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ntegration of datasets</a:t>
            </a:r>
          </a:p>
          <a:p>
            <a:pPr lvl="1"/>
            <a:r>
              <a:rPr lang="en-US" dirty="0" smtClean="0"/>
              <a:t>Dimension reduction</a:t>
            </a:r>
          </a:p>
          <a:p>
            <a:pPr lvl="1"/>
            <a:r>
              <a:rPr lang="en-US" dirty="0" smtClean="0"/>
              <a:t>Robust to noise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principal components association</a:t>
            </a:r>
          </a:p>
          <a:p>
            <a:pPr lvl="2"/>
            <a:r>
              <a:rPr lang="en-US" dirty="0" smtClean="0"/>
              <a:t>partial least squares</a:t>
            </a:r>
          </a:p>
          <a:p>
            <a:pPr lvl="2"/>
            <a:r>
              <a:rPr lang="en-US" dirty="0" smtClean="0"/>
              <a:t>canonical correlation analyses</a:t>
            </a:r>
          </a:p>
          <a:p>
            <a:r>
              <a:rPr lang="en-US" b="1" dirty="0" smtClean="0"/>
              <a:t>Sparse methods</a:t>
            </a:r>
          </a:p>
          <a:p>
            <a:pPr lvl="1"/>
            <a:r>
              <a:rPr lang="en-US" dirty="0" smtClean="0"/>
              <a:t>Feature selection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Penalized linear regression</a:t>
            </a:r>
          </a:p>
          <a:p>
            <a:pPr lvl="2"/>
            <a:r>
              <a:rPr lang="en-US" dirty="0" smtClean="0"/>
              <a:t>LASSO or “Ridge” penalty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780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2059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Example 1: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“Current” MESA </a:t>
            </a:r>
            <a:r>
              <a:rPr lang="en-US" dirty="0" err="1" smtClean="0">
                <a:solidFill>
                  <a:srgbClr val="FF0000"/>
                </a:solidFill>
              </a:rPr>
              <a:t>multiomics</a:t>
            </a:r>
            <a:r>
              <a:rPr lang="en-US" dirty="0" smtClean="0">
                <a:solidFill>
                  <a:srgbClr val="FF0000"/>
                </a:solidFill>
              </a:rPr>
              <a:t> 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770" y="1825624"/>
            <a:ext cx="8815230" cy="4825091"/>
          </a:xfrm>
        </p:spPr>
        <p:txBody>
          <a:bodyPr>
            <a:normAutofit/>
          </a:bodyPr>
          <a:lstStyle/>
          <a:p>
            <a:r>
              <a:rPr lang="en-US" dirty="0" smtClean="0"/>
              <a:t>1191 </a:t>
            </a:r>
            <a:r>
              <a:rPr lang="en-US" dirty="0"/>
              <a:t>subjects across 3 ethnic groups</a:t>
            </a:r>
          </a:p>
          <a:p>
            <a:pPr lvl="1"/>
            <a:r>
              <a:rPr lang="en-US" dirty="0" err="1" smtClean="0"/>
              <a:t>Affy</a:t>
            </a:r>
            <a:r>
              <a:rPr lang="en-US" dirty="0" smtClean="0"/>
              <a:t> 6.0 GWAS data from MESA SHARE</a:t>
            </a:r>
          </a:p>
          <a:p>
            <a:pPr lvl="1"/>
            <a:r>
              <a:rPr lang="en-US" dirty="0" err="1" smtClean="0"/>
              <a:t>CardioMetabochip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Expression chip and methylation chip data from Lu ancillary</a:t>
            </a:r>
          </a:p>
          <a:p>
            <a:r>
              <a:rPr lang="en-US" dirty="0" smtClean="0"/>
              <a:t>Further reduced:</a:t>
            </a:r>
          </a:p>
          <a:p>
            <a:pPr lvl="1"/>
            <a:r>
              <a:rPr lang="en-US" dirty="0" smtClean="0"/>
              <a:t>CAD </a:t>
            </a:r>
            <a:r>
              <a:rPr lang="en-US" dirty="0" err="1" smtClean="0"/>
              <a:t>snps</a:t>
            </a:r>
            <a:r>
              <a:rPr lang="en-US" dirty="0" smtClean="0"/>
              <a:t> with MAF&gt;0.05 for CM chip: 4655 SNPs</a:t>
            </a:r>
          </a:p>
          <a:p>
            <a:pPr lvl="1"/>
            <a:r>
              <a:rPr lang="en-US" dirty="0" smtClean="0"/>
              <a:t>Expression data with SD in 4</a:t>
            </a:r>
            <a:r>
              <a:rPr lang="en-US" baseline="30000" dirty="0" smtClean="0"/>
              <a:t>th</a:t>
            </a:r>
            <a:r>
              <a:rPr lang="en-US" dirty="0" smtClean="0"/>
              <a:t> quartile: 14,619 probes</a:t>
            </a:r>
          </a:p>
          <a:p>
            <a:pPr lvl="1"/>
            <a:r>
              <a:rPr lang="en-US" dirty="0" smtClean="0"/>
              <a:t>Methylation data </a:t>
            </a:r>
            <a:r>
              <a:rPr lang="en-US" dirty="0" err="1" smtClean="0"/>
              <a:t>withSD</a:t>
            </a:r>
            <a:r>
              <a:rPr lang="en-US" dirty="0" smtClean="0"/>
              <a:t> in 4</a:t>
            </a:r>
            <a:r>
              <a:rPr lang="en-US" baseline="30000" dirty="0" smtClean="0"/>
              <a:t>th</a:t>
            </a:r>
            <a:r>
              <a:rPr lang="en-US" dirty="0" smtClean="0"/>
              <a:t> quartile: 121,441 methylation sites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24581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2729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Canonical correlation analysis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968274"/>
              </p:ext>
            </p:extLst>
          </p:nvPr>
        </p:nvGraphicFramePr>
        <p:xfrm>
          <a:off x="5448300" y="1929010"/>
          <a:ext cx="2946400" cy="27432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94640"/>
                <a:gridCol w="294640"/>
                <a:gridCol w="294640"/>
                <a:gridCol w="294640"/>
                <a:gridCol w="294640"/>
                <a:gridCol w="294640"/>
                <a:gridCol w="294640"/>
                <a:gridCol w="294640"/>
                <a:gridCol w="294640"/>
                <a:gridCol w="294640"/>
              </a:tblGrid>
              <a:tr h="254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254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4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4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668755"/>
              </p:ext>
            </p:extLst>
          </p:nvPr>
        </p:nvGraphicFramePr>
        <p:xfrm>
          <a:off x="1016001" y="1929010"/>
          <a:ext cx="2032002" cy="27432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90286"/>
                <a:gridCol w="290286"/>
                <a:gridCol w="290286"/>
                <a:gridCol w="290286"/>
                <a:gridCol w="290286"/>
                <a:gridCol w="290286"/>
                <a:gridCol w="290286"/>
              </a:tblGrid>
              <a:tr h="208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8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8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2886" y="5392796"/>
            <a:ext cx="2338715" cy="1200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Variation In Expression NOT Associated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3553" y="5392796"/>
            <a:ext cx="2338715" cy="1200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Variation In Methylation NOT Associated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4" y="5392796"/>
            <a:ext cx="2963329" cy="83099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Variation </a:t>
            </a:r>
            <a:r>
              <a:rPr lang="en-US" sz="2400" dirty="0"/>
              <a:t>A</a:t>
            </a:r>
            <a:r>
              <a:rPr lang="en-US" sz="2400" dirty="0" smtClean="0"/>
              <a:t>ssociated </a:t>
            </a:r>
            <a:r>
              <a:rPr lang="en-US" sz="2400" dirty="0"/>
              <a:t>A</a:t>
            </a:r>
            <a:r>
              <a:rPr lang="en-US" sz="2400" dirty="0" smtClean="0"/>
              <a:t>cross BOTH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4506" y="1464311"/>
            <a:ext cx="199349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Expression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8301" y="1464311"/>
            <a:ext cx="29464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Methylation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1472244" y="3285067"/>
            <a:ext cx="559756" cy="2107729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>
            <a:endCxn id="10" idx="0"/>
          </p:cNvCxnSpPr>
          <p:nvPr/>
        </p:nvCxnSpPr>
        <p:spPr>
          <a:xfrm>
            <a:off x="2032000" y="3285067"/>
            <a:ext cx="2497669" cy="210772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/>
          <p:cNvCxnSpPr>
            <a:endCxn id="10" idx="0"/>
          </p:cNvCxnSpPr>
          <p:nvPr/>
        </p:nvCxnSpPr>
        <p:spPr>
          <a:xfrm flipH="1">
            <a:off x="4529669" y="3285067"/>
            <a:ext cx="2429931" cy="210772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>
            <a:endCxn id="9" idx="0"/>
          </p:cNvCxnSpPr>
          <p:nvPr/>
        </p:nvCxnSpPr>
        <p:spPr>
          <a:xfrm>
            <a:off x="6959600" y="3285067"/>
            <a:ext cx="693311" cy="2107729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0377816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otLoading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7" y="0"/>
            <a:ext cx="8572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2535" y="389474"/>
            <a:ext cx="2438400" cy="4616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Expression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2804" y="389474"/>
            <a:ext cx="2438400" cy="4616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Methylation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32361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otLoading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7" y="0"/>
            <a:ext cx="8572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2535" y="389474"/>
            <a:ext cx="2438400" cy="4616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Expression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2804" y="389474"/>
            <a:ext cx="2438400" cy="4616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Methylation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86667" y="2607733"/>
            <a:ext cx="3335866" cy="1998134"/>
          </a:xfrm>
          <a:prstGeom prst="straightConnector1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/>
          <p:cNvSpPr txBox="1"/>
          <p:nvPr/>
        </p:nvSpPr>
        <p:spPr>
          <a:xfrm>
            <a:off x="263873" y="935802"/>
            <a:ext cx="4758168" cy="267765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C14orf167,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aka DHRS4-AS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aseline="0" dirty="0" smtClean="0"/>
              <a:t>Control</a:t>
            </a:r>
            <a:r>
              <a:rPr lang="en-US" sz="2800" dirty="0" smtClean="0"/>
              <a:t> of DHRS gene cluster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short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chain dehydrogenase metabolism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aseline="0" dirty="0" smtClean="0"/>
              <a:t>mitochondrial</a:t>
            </a:r>
            <a:r>
              <a:rPr lang="en-US" sz="2800" dirty="0" smtClean="0"/>
              <a:t> protein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690632" y="471162"/>
            <a:ext cx="4237831" cy="6237825"/>
          </a:xfrm>
          <a:custGeom>
            <a:avLst/>
            <a:gdLst>
              <a:gd name="connsiteX0" fmla="*/ 3301901 w 4237831"/>
              <a:gd name="connsiteY0" fmla="*/ 409371 h 6237825"/>
              <a:gd name="connsiteX1" fmla="*/ 2455235 w 4237831"/>
              <a:gd name="connsiteY1" fmla="*/ 223105 h 6237825"/>
              <a:gd name="connsiteX2" fmla="*/ 524835 w 4237831"/>
              <a:gd name="connsiteY2" fmla="*/ 53771 h 6237825"/>
              <a:gd name="connsiteX3" fmla="*/ 67635 w 4237831"/>
              <a:gd name="connsiteY3" fmla="*/ 1239105 h 6237825"/>
              <a:gd name="connsiteX4" fmla="*/ 186168 w 4237831"/>
              <a:gd name="connsiteY4" fmla="*/ 3186438 h 6237825"/>
              <a:gd name="connsiteX5" fmla="*/ 16835 w 4237831"/>
              <a:gd name="connsiteY5" fmla="*/ 4727371 h 6237825"/>
              <a:gd name="connsiteX6" fmla="*/ 677235 w 4237831"/>
              <a:gd name="connsiteY6" fmla="*/ 6082038 h 6237825"/>
              <a:gd name="connsiteX7" fmla="*/ 2675368 w 4237831"/>
              <a:gd name="connsiteY7" fmla="*/ 6115905 h 6237825"/>
              <a:gd name="connsiteX8" fmla="*/ 4046968 w 4237831"/>
              <a:gd name="connsiteY8" fmla="*/ 6200571 h 6237825"/>
              <a:gd name="connsiteX9" fmla="*/ 4182435 w 4237831"/>
              <a:gd name="connsiteY9" fmla="*/ 5438571 h 6237825"/>
              <a:gd name="connsiteX10" fmla="*/ 3623635 w 4237831"/>
              <a:gd name="connsiteY10" fmla="*/ 3017105 h 6237825"/>
              <a:gd name="connsiteX11" fmla="*/ 3877635 w 4237831"/>
              <a:gd name="connsiteY11" fmla="*/ 629505 h 6237825"/>
              <a:gd name="connsiteX12" fmla="*/ 3115635 w 4237831"/>
              <a:gd name="connsiteY12" fmla="*/ 392438 h 6237825"/>
              <a:gd name="connsiteX13" fmla="*/ 3166435 w 4237831"/>
              <a:gd name="connsiteY13" fmla="*/ 358571 h 62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37831" h="6237825">
                <a:moveTo>
                  <a:pt x="3301901" y="409371"/>
                </a:moveTo>
                <a:cubicBezTo>
                  <a:pt x="3109990" y="345871"/>
                  <a:pt x="2918079" y="282372"/>
                  <a:pt x="2455235" y="223105"/>
                </a:cubicBezTo>
                <a:cubicBezTo>
                  <a:pt x="1992391" y="163838"/>
                  <a:pt x="922768" y="-115562"/>
                  <a:pt x="524835" y="53771"/>
                </a:cubicBezTo>
                <a:cubicBezTo>
                  <a:pt x="126902" y="223104"/>
                  <a:pt x="124079" y="716994"/>
                  <a:pt x="67635" y="1239105"/>
                </a:cubicBezTo>
                <a:cubicBezTo>
                  <a:pt x="11190" y="1761216"/>
                  <a:pt x="194635" y="2605060"/>
                  <a:pt x="186168" y="3186438"/>
                </a:cubicBezTo>
                <a:cubicBezTo>
                  <a:pt x="177701" y="3767816"/>
                  <a:pt x="-65010" y="4244771"/>
                  <a:pt x="16835" y="4727371"/>
                </a:cubicBezTo>
                <a:cubicBezTo>
                  <a:pt x="98679" y="5209971"/>
                  <a:pt x="234146" y="5850616"/>
                  <a:pt x="677235" y="6082038"/>
                </a:cubicBezTo>
                <a:cubicBezTo>
                  <a:pt x="1120324" y="6313460"/>
                  <a:pt x="2113746" y="6096150"/>
                  <a:pt x="2675368" y="6115905"/>
                </a:cubicBezTo>
                <a:cubicBezTo>
                  <a:pt x="3236990" y="6135660"/>
                  <a:pt x="3795790" y="6313460"/>
                  <a:pt x="4046968" y="6200571"/>
                </a:cubicBezTo>
                <a:cubicBezTo>
                  <a:pt x="4298146" y="6087682"/>
                  <a:pt x="4252990" y="5969149"/>
                  <a:pt x="4182435" y="5438571"/>
                </a:cubicBezTo>
                <a:cubicBezTo>
                  <a:pt x="4111880" y="4907993"/>
                  <a:pt x="3674435" y="3818616"/>
                  <a:pt x="3623635" y="3017105"/>
                </a:cubicBezTo>
                <a:cubicBezTo>
                  <a:pt x="3572835" y="2215594"/>
                  <a:pt x="3962302" y="1066949"/>
                  <a:pt x="3877635" y="629505"/>
                </a:cubicBezTo>
                <a:cubicBezTo>
                  <a:pt x="3792968" y="192061"/>
                  <a:pt x="3234168" y="437594"/>
                  <a:pt x="3115635" y="392438"/>
                </a:cubicBezTo>
                <a:cubicBezTo>
                  <a:pt x="2997102" y="347282"/>
                  <a:pt x="3081768" y="352926"/>
                  <a:pt x="3166435" y="35857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63873" y="3648802"/>
            <a:ext cx="4185141" cy="3091441"/>
          </a:xfrm>
          <a:custGeom>
            <a:avLst/>
            <a:gdLst>
              <a:gd name="connsiteX0" fmla="*/ 2834927 w 4185141"/>
              <a:gd name="connsiteY0" fmla="*/ 8798 h 3091441"/>
              <a:gd name="connsiteX1" fmla="*/ 1277060 w 4185141"/>
              <a:gd name="connsiteY1" fmla="*/ 76531 h 3091441"/>
              <a:gd name="connsiteX2" fmla="*/ 193327 w 4185141"/>
              <a:gd name="connsiteY2" fmla="*/ 567598 h 3091441"/>
              <a:gd name="connsiteX3" fmla="*/ 193327 w 4185141"/>
              <a:gd name="connsiteY3" fmla="*/ 1820665 h 3091441"/>
              <a:gd name="connsiteX4" fmla="*/ 142527 w 4185141"/>
              <a:gd name="connsiteY4" fmla="*/ 2870531 h 3091441"/>
              <a:gd name="connsiteX5" fmla="*/ 2259194 w 4185141"/>
              <a:gd name="connsiteY5" fmla="*/ 2989065 h 3091441"/>
              <a:gd name="connsiteX6" fmla="*/ 4003327 w 4185141"/>
              <a:gd name="connsiteY6" fmla="*/ 2989065 h 3091441"/>
              <a:gd name="connsiteX7" fmla="*/ 4138794 w 4185141"/>
              <a:gd name="connsiteY7" fmla="*/ 1668265 h 3091441"/>
              <a:gd name="connsiteX8" fmla="*/ 4071060 w 4185141"/>
              <a:gd name="connsiteY8" fmla="*/ 1465065 h 3091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141" h="3091441">
                <a:moveTo>
                  <a:pt x="2834927" y="8798"/>
                </a:moveTo>
                <a:cubicBezTo>
                  <a:pt x="2276127" y="-3902"/>
                  <a:pt x="1717327" y="-16602"/>
                  <a:pt x="1277060" y="76531"/>
                </a:cubicBezTo>
                <a:cubicBezTo>
                  <a:pt x="836793" y="169664"/>
                  <a:pt x="373949" y="276909"/>
                  <a:pt x="193327" y="567598"/>
                </a:cubicBezTo>
                <a:cubicBezTo>
                  <a:pt x="12705" y="858287"/>
                  <a:pt x="201794" y="1436843"/>
                  <a:pt x="193327" y="1820665"/>
                </a:cubicBezTo>
                <a:cubicBezTo>
                  <a:pt x="184860" y="2204487"/>
                  <a:pt x="-201784" y="2675798"/>
                  <a:pt x="142527" y="2870531"/>
                </a:cubicBezTo>
                <a:cubicBezTo>
                  <a:pt x="486838" y="3065264"/>
                  <a:pt x="1615727" y="2969309"/>
                  <a:pt x="2259194" y="2989065"/>
                </a:cubicBezTo>
                <a:cubicBezTo>
                  <a:pt x="2902661" y="3008821"/>
                  <a:pt x="3690060" y="3209198"/>
                  <a:pt x="4003327" y="2989065"/>
                </a:cubicBezTo>
                <a:cubicBezTo>
                  <a:pt x="4316594" y="2768932"/>
                  <a:pt x="4127505" y="1922265"/>
                  <a:pt x="4138794" y="1668265"/>
                </a:cubicBezTo>
                <a:cubicBezTo>
                  <a:pt x="4150083" y="1414265"/>
                  <a:pt x="4071060" y="1465065"/>
                  <a:pt x="4071060" y="146506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361877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504825" y="365126"/>
            <a:ext cx="851535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Example 2: IRAS </a:t>
            </a:r>
            <a:r>
              <a:rPr dirty="0" smtClean="0"/>
              <a:t>Da</a:t>
            </a:r>
            <a:r>
              <a:rPr lang="en-US" dirty="0" smtClean="0"/>
              <a:t>ta Landscape</a:t>
            </a:r>
            <a:endParaRPr dirty="0"/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628650" y="1450990"/>
            <a:ext cx="8234664" cy="51433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defTabSz="877823">
              <a:spcBef>
                <a:spcPts val="900"/>
              </a:spcBef>
              <a:defRPr sz="2688"/>
            </a:pPr>
            <a:r>
              <a:rPr lang="en-US" dirty="0" smtClean="0">
                <a:solidFill>
                  <a:srgbClr val="FF2600"/>
                </a:solidFill>
              </a:rPr>
              <a:t>Phenotype:</a:t>
            </a:r>
          </a:p>
          <a:p>
            <a:pPr marL="714755" lvl="1" indent="-219455" defTabSz="877823">
              <a:spcBef>
                <a:spcPts val="900"/>
              </a:spcBef>
              <a:defRPr sz="2688"/>
            </a:pPr>
            <a:r>
              <a:rPr lang="en-US" dirty="0" smtClean="0">
                <a:solidFill>
                  <a:schemeClr val="tx1"/>
                </a:solidFill>
              </a:rPr>
              <a:t>Sensitivity Index measured by FSIGT</a:t>
            </a:r>
          </a:p>
          <a:p>
            <a:pPr marL="714755" lvl="1" indent="-219455" defTabSz="877823">
              <a:spcBef>
                <a:spcPts val="900"/>
              </a:spcBef>
              <a:defRPr sz="2688"/>
            </a:pP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esiduals after covariate adjustment for age, gender, BMI</a:t>
            </a:r>
          </a:p>
          <a:p>
            <a:pPr marL="219455" indent="-219455" defTabSz="877823">
              <a:spcBef>
                <a:spcPts val="900"/>
              </a:spcBef>
              <a:defRPr sz="2688"/>
            </a:pPr>
            <a:r>
              <a:rPr dirty="0" smtClean="0">
                <a:solidFill>
                  <a:srgbClr val="FF2600"/>
                </a:solidFill>
              </a:rPr>
              <a:t>SNP</a:t>
            </a:r>
            <a:r>
              <a:rPr lang="en-US" dirty="0" smtClean="0">
                <a:solidFill>
                  <a:srgbClr val="FF2600"/>
                </a:solidFill>
              </a:rPr>
              <a:t>:</a:t>
            </a:r>
          </a:p>
          <a:p>
            <a:pPr marL="714755" lvl="1" indent="-219455" defTabSz="877823">
              <a:spcBef>
                <a:spcPts val="900"/>
              </a:spcBef>
              <a:defRPr sz="2688"/>
            </a:pPr>
            <a:r>
              <a:rPr dirty="0" smtClean="0"/>
              <a:t>773,9</a:t>
            </a:r>
            <a:r>
              <a:rPr lang="en-US" dirty="0" smtClean="0"/>
              <a:t>65</a:t>
            </a:r>
            <a:r>
              <a:rPr dirty="0" smtClean="0"/>
              <a:t> </a:t>
            </a:r>
            <a:r>
              <a:rPr dirty="0"/>
              <a:t>nuclear SNPs with MAF &gt; </a:t>
            </a:r>
            <a:r>
              <a:rPr dirty="0" smtClean="0"/>
              <a:t>0.1</a:t>
            </a:r>
            <a:endParaRPr lang="en-US" dirty="0" smtClean="0"/>
          </a:p>
          <a:p>
            <a:pPr marL="714755" lvl="1" indent="-219455" defTabSz="877823">
              <a:spcBef>
                <a:spcPts val="900"/>
              </a:spcBef>
              <a:defRPr sz="2688"/>
            </a:pPr>
            <a:r>
              <a:rPr lang="en-US" dirty="0" smtClean="0"/>
              <a:t>14 mitochondrial SNPs</a:t>
            </a:r>
          </a:p>
          <a:p>
            <a:pPr marL="219455" indent="-219455" defTabSz="877823">
              <a:spcBef>
                <a:spcPts val="900"/>
              </a:spcBef>
              <a:defRPr sz="2688"/>
            </a:pPr>
            <a:r>
              <a:rPr dirty="0" smtClean="0">
                <a:solidFill>
                  <a:srgbClr val="FF2600"/>
                </a:solidFill>
              </a:rPr>
              <a:t>Metabolite</a:t>
            </a:r>
            <a:r>
              <a:rPr lang="en-US" dirty="0" smtClean="0">
                <a:solidFill>
                  <a:srgbClr val="FF2600"/>
                </a:solidFill>
              </a:rPr>
              <a:t>s:</a:t>
            </a:r>
            <a:endParaRPr lang="en-US" dirty="0">
              <a:solidFill>
                <a:srgbClr val="FF2600"/>
              </a:solidFill>
            </a:endParaRPr>
          </a:p>
          <a:p>
            <a:pPr marL="714755" lvl="1" indent="-219455" defTabSz="877823">
              <a:spcBef>
                <a:spcPts val="900"/>
              </a:spcBef>
              <a:defRPr sz="2688"/>
            </a:pPr>
            <a:r>
              <a:rPr lang="en-US" dirty="0" smtClean="0">
                <a:solidFill>
                  <a:schemeClr val="tx1"/>
                </a:solidFill>
              </a:rPr>
              <a:t>LC-Mass Spec by </a:t>
            </a:r>
            <a:r>
              <a:rPr lang="en-US" dirty="0" err="1" smtClean="0">
                <a:solidFill>
                  <a:schemeClr val="tx1"/>
                </a:solidFill>
              </a:rPr>
              <a:t>Metabolon</a:t>
            </a:r>
            <a:r>
              <a:rPr lang="en-US" dirty="0" smtClean="0">
                <a:solidFill>
                  <a:schemeClr val="tx1"/>
                </a:solidFill>
              </a:rPr>
              <a:t> Inc. </a:t>
            </a:r>
          </a:p>
          <a:p>
            <a:pPr marL="714755" lvl="1" indent="-219455" defTabSz="877823">
              <a:spcBef>
                <a:spcPts val="900"/>
              </a:spcBef>
              <a:defRPr sz="2688"/>
            </a:pPr>
            <a:r>
              <a:rPr lang="en-US" dirty="0" smtClean="0">
                <a:solidFill>
                  <a:schemeClr val="tx1"/>
                </a:solidFill>
              </a:rPr>
              <a:t>848 targeted metabolites</a:t>
            </a:r>
            <a:endParaRPr lang="en-US" dirty="0" smtClean="0"/>
          </a:p>
        </p:txBody>
      </p:sp>
      <p:sp>
        <p:nvSpPr>
          <p:cNvPr id="134" name="Shape 134"/>
          <p:cNvSpPr/>
          <p:nvPr/>
        </p:nvSpPr>
        <p:spPr>
          <a:xfrm>
            <a:off x="8237313" y="6107429"/>
            <a:ext cx="9233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282206" y="4639432"/>
            <a:ext cx="8861793" cy="20522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Sparse partial least squares regression applied to data blocks</a:t>
            </a:r>
            <a:endParaRPr dirty="0"/>
          </a:p>
          <a:p>
            <a:r>
              <a:rPr dirty="0" smtClean="0"/>
              <a:t>5 </a:t>
            </a:r>
            <a:r>
              <a:rPr dirty="0"/>
              <a:t>principal </a:t>
            </a:r>
            <a:r>
              <a:rPr dirty="0" smtClean="0"/>
              <a:t>components</a:t>
            </a:r>
            <a:r>
              <a:rPr lang="en-US" dirty="0" smtClean="0"/>
              <a:t> analyzed</a:t>
            </a:r>
            <a:endParaRPr dirty="0"/>
          </a:p>
          <a:p>
            <a:r>
              <a:rPr dirty="0"/>
              <a:t>10 variates per component retained (sparsity</a:t>
            </a:r>
            <a:r>
              <a:rPr dirty="0" smtClean="0"/>
              <a:t>)</a:t>
            </a:r>
            <a:r>
              <a:rPr lang="en-US" dirty="0" smtClean="0"/>
              <a:t> </a:t>
            </a:r>
            <a:endParaRPr dirty="0"/>
          </a:p>
        </p:txBody>
      </p:sp>
      <p:graphicFrame>
        <p:nvGraphicFramePr>
          <p:cNvPr id="170" name="Table 170"/>
          <p:cNvGraphicFramePr/>
          <p:nvPr>
            <p:extLst>
              <p:ext uri="{D42A27DB-BD31-4B8C-83A1-F6EECF244321}">
                <p14:modId xmlns:p14="http://schemas.microsoft.com/office/powerpoint/2010/main" val="659166217"/>
              </p:ext>
            </p:extLst>
          </p:nvPr>
        </p:nvGraphicFramePr>
        <p:xfrm>
          <a:off x="-1" y="961170"/>
          <a:ext cx="9144000" cy="3517014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316736"/>
                <a:gridCol w="3858875"/>
                <a:gridCol w="2061065"/>
                <a:gridCol w="1907324"/>
              </a:tblGrid>
              <a:tr h="64651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endParaRPr sz="2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 smtClean="0">
                          <a:solidFill>
                            <a:srgbClr val="FFFFFF"/>
                          </a:solidFill>
                        </a:rPr>
                        <a:t>P</a:t>
                      </a:r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 (features)</a:t>
                      </a:r>
                      <a:endParaRPr sz="24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 smtClean="0">
                          <a:solidFill>
                            <a:srgbClr val="FFFFFF"/>
                          </a:solidFill>
                        </a:rPr>
                        <a:t>N</a:t>
                      </a:r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 (subjects)</a:t>
                      </a:r>
                      <a:endParaRPr sz="24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horzOverflow="overflow"/>
                </a:tc>
              </a:tr>
              <a:tr h="822887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SI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 smtClean="0"/>
                        <a:t>S</a:t>
                      </a:r>
                      <a:r>
                        <a:rPr lang="en-US" sz="2400" dirty="0" smtClean="0"/>
                        <a:t>ensitivity</a:t>
                      </a:r>
                      <a:r>
                        <a:rPr lang="en-US" sz="2400" baseline="0" dirty="0" smtClean="0"/>
                        <a:t> Index residuals after covariate adjustment</a:t>
                      </a:r>
                      <a:endParaRPr sz="2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dirty="0" smtClean="0"/>
                        <a:t>9</a:t>
                      </a:r>
                      <a:r>
                        <a:rPr lang="en-US" sz="2400" dirty="0" smtClean="0"/>
                        <a:t>06</a:t>
                      </a:r>
                      <a:endParaRPr sz="2400" dirty="0"/>
                    </a:p>
                  </a:txBody>
                  <a:tcPr marL="0" marR="0" marT="0" marB="0" horzOverflow="overflow"/>
                </a:tc>
              </a:tr>
              <a:tr h="754594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M</a:t>
                      </a:r>
                      <a:endParaRPr sz="24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/>
                        <a:t>metabolites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dirty="0" smtClean="0"/>
                        <a:t>8</a:t>
                      </a:r>
                      <a:r>
                        <a:rPr lang="en-US" sz="2400" dirty="0" smtClean="0"/>
                        <a:t>48</a:t>
                      </a:r>
                      <a:endParaRPr sz="2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dirty="0" smtClean="0"/>
                        <a:t>9</a:t>
                      </a:r>
                      <a:r>
                        <a:rPr lang="en-US" sz="2400" dirty="0" smtClean="0"/>
                        <a:t>06</a:t>
                      </a:r>
                      <a:endParaRPr sz="2400" dirty="0"/>
                    </a:p>
                  </a:txBody>
                  <a:tcPr marL="0" marR="0" marT="0" marB="0" horzOverflow="overflow"/>
                </a:tc>
              </a:tr>
              <a:tr h="646511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MT</a:t>
                      </a:r>
                      <a:endParaRPr sz="24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2400" dirty="0" smtClean="0"/>
                        <a:t>MT </a:t>
                      </a:r>
                      <a:r>
                        <a:rPr lang="en-US" sz="2400" dirty="0" err="1" smtClean="0"/>
                        <a:t>snps</a:t>
                      </a:r>
                      <a:endParaRPr sz="2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2400" dirty="0" smtClean="0"/>
                        <a:t>14</a:t>
                      </a:r>
                      <a:endParaRPr sz="2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2400" dirty="0" smtClean="0"/>
                        <a:t>906</a:t>
                      </a:r>
                      <a:endParaRPr sz="2400" dirty="0"/>
                    </a:p>
                  </a:txBody>
                  <a:tcPr marL="0" marR="0" marT="0" marB="0" horzOverflow="overflow"/>
                </a:tc>
              </a:tr>
              <a:tr h="646511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G</a:t>
                      </a:r>
                      <a:endParaRPr sz="24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/>
                        <a:t>SNPs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dirty="0" smtClean="0"/>
                        <a:t>773,</a:t>
                      </a:r>
                      <a:r>
                        <a:rPr lang="en-US" sz="2400" dirty="0" smtClean="0"/>
                        <a:t>965</a:t>
                      </a:r>
                      <a:endParaRPr sz="2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dirty="0" smtClean="0"/>
                        <a:t>9</a:t>
                      </a:r>
                      <a:r>
                        <a:rPr lang="en-US" sz="2400" dirty="0" smtClean="0"/>
                        <a:t>06</a:t>
                      </a:r>
                      <a:endParaRPr sz="2400" dirty="0"/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66593"/>
            <a:ext cx="91440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Data Landscape as </a:t>
            </a:r>
            <a:r>
              <a:rPr lang="en-US" sz="3600" dirty="0"/>
              <a:t>M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ulti-</a:t>
            </a:r>
            <a:r>
              <a:rPr lang="en-US" sz="3600" dirty="0" err="1"/>
              <a:t>O</a:t>
            </a:r>
            <a:r>
              <a:rPr kumimoji="0" lang="en-US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mic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Data </a:t>
            </a:r>
            <a:r>
              <a:rPr lang="en-US" sz="3600" dirty="0" smtClean="0"/>
              <a:t>“B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locks”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1330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</TotalTime>
  <Words>932</Words>
  <Application>Microsoft Macintosh PowerPoint</Application>
  <PresentationFormat>On-screen Show (4:3)</PresentationFormat>
  <Paragraphs>157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MESA “Multi-Omics”: Methods Development </vt:lpstr>
      <vt:lpstr>Why multi-omics multi-variate methods?</vt:lpstr>
      <vt:lpstr>Overview of Methods</vt:lpstr>
      <vt:lpstr>Example 1: “Current” MESA multiomics data</vt:lpstr>
      <vt:lpstr>Canonical correlation analysis</vt:lpstr>
      <vt:lpstr>PowerPoint Presentation</vt:lpstr>
      <vt:lpstr>PowerPoint Presentation</vt:lpstr>
      <vt:lpstr>Example 2: IRAS Data Landscape</vt:lpstr>
      <vt:lpstr>PowerPoint Presentation</vt:lpstr>
      <vt:lpstr>PowerPoint Presentation</vt:lpstr>
      <vt:lpstr>Metabolite block: Plasmalogen pathway metabolites</vt:lpstr>
      <vt:lpstr>Genomic SNP block: Smooth muscle myosin (MYH11)</vt:lpstr>
      <vt:lpstr>PowerPoint Presentation</vt:lpstr>
      <vt:lpstr>MT haplogroups C,D form one branch of MT haplogroups in Latino/Hispanics</vt:lpstr>
      <vt:lpstr>Comparison with a linear model</vt:lpstr>
      <vt:lpstr>Discussion</vt:lpstr>
      <vt:lpstr>Further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IRAS FS Multi-Omics, &amp; Insulin Resistance</dc:title>
  <cp:lastModifiedBy>Kent Taylor</cp:lastModifiedBy>
  <cp:revision>127</cp:revision>
  <cp:lastPrinted>2016-12-08T23:46:42Z</cp:lastPrinted>
  <dcterms:modified xsi:type="dcterms:W3CDTF">2017-04-20T10:59:20Z</dcterms:modified>
</cp:coreProperties>
</file>