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7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97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2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46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401" y="692085"/>
            <a:ext cx="782374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Multi</a:t>
            </a:r>
            <a:r>
              <a:rPr lang="en-US" sz="4000" b="1" baseline="30000" dirty="0"/>
              <a:t>2</a:t>
            </a:r>
          </a:p>
          <a:p>
            <a:endParaRPr lang="en-US" sz="3200" b="1" dirty="0"/>
          </a:p>
          <a:p>
            <a:r>
              <a:rPr lang="en-US" sz="3200" b="1" u="sng" dirty="0"/>
              <a:t>Multi</a:t>
            </a:r>
            <a:r>
              <a:rPr lang="en-US" sz="3200" b="1" dirty="0"/>
              <a:t>-Omics in</a:t>
            </a:r>
          </a:p>
          <a:p>
            <a:r>
              <a:rPr lang="en-US" sz="3200" b="1" dirty="0"/>
              <a:t>MESA (</a:t>
            </a:r>
            <a:r>
              <a:rPr lang="en-US" sz="3200" b="1" u="sng" dirty="0"/>
              <a:t>Multi-Ethnic</a:t>
            </a:r>
            <a:r>
              <a:rPr lang="en-US" sz="3200" b="1" dirty="0"/>
              <a:t> Study of Atherosclerosis)</a:t>
            </a:r>
          </a:p>
          <a:p>
            <a:endParaRPr lang="en-US" sz="3200" b="1" dirty="0"/>
          </a:p>
          <a:p>
            <a:endParaRPr lang="en-US" sz="3200" b="1" dirty="0"/>
          </a:p>
          <a:p>
            <a:pPr algn="ctr"/>
            <a:r>
              <a:rPr lang="en-US" sz="2800" b="1" dirty="0"/>
              <a:t>By Jerome I. Rotter</a:t>
            </a:r>
          </a:p>
          <a:p>
            <a:pPr algn="ctr"/>
            <a:r>
              <a:rPr lang="en-US" sz="2800" b="1" dirty="0"/>
              <a:t>Genomics and Other Omics Initiatives</a:t>
            </a:r>
          </a:p>
          <a:p>
            <a:pPr algn="ctr"/>
            <a:r>
              <a:rPr lang="en-US" sz="2800" b="1" dirty="0"/>
              <a:t>MESA In Person Steering Committee</a:t>
            </a:r>
          </a:p>
          <a:p>
            <a:pPr algn="ctr"/>
            <a:r>
              <a:rPr lang="en-US" sz="2800" b="1" dirty="0"/>
              <a:t>April 20, 2017</a:t>
            </a: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10018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2922" y="0"/>
            <a:ext cx="52140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Acknowledgements: </a:t>
            </a:r>
            <a:r>
              <a:rPr lang="en-US" sz="3200" b="1" dirty="0" err="1"/>
              <a:t>TOPMed</a:t>
            </a:r>
            <a:endParaRPr lang="en-US" sz="3200" b="1" dirty="0"/>
          </a:p>
          <a:p>
            <a:pPr algn="ctr"/>
            <a:r>
              <a:rPr lang="en-US" sz="3200" b="1" dirty="0"/>
              <a:t>MESA Multi-Omics Pilot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9118" y="1077218"/>
            <a:ext cx="8081764" cy="5734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b="1" u="sng" dirty="0"/>
              <a:t>MESA</a:t>
            </a:r>
          </a:p>
          <a:p>
            <a:pPr>
              <a:lnSpc>
                <a:spcPts val="1800"/>
              </a:lnSpc>
            </a:pPr>
            <a:r>
              <a:rPr lang="en-US" dirty="0"/>
              <a:t>MESA DCC (UW) – Craig Johnson, </a:t>
            </a:r>
            <a:r>
              <a:rPr lang="en-US" dirty="0" err="1"/>
              <a:t>Kayleen</a:t>
            </a:r>
            <a:r>
              <a:rPr lang="en-US" dirty="0"/>
              <a:t> Williams</a:t>
            </a:r>
          </a:p>
          <a:p>
            <a:pPr>
              <a:lnSpc>
                <a:spcPts val="1800"/>
              </a:lnSpc>
            </a:pPr>
            <a:r>
              <a:rPr lang="en-US" dirty="0"/>
              <a:t>MESA Central Lab (UV) – Peter </a:t>
            </a:r>
            <a:r>
              <a:rPr lang="en-US" dirty="0" err="1"/>
              <a:t>Durda</a:t>
            </a:r>
            <a:r>
              <a:rPr lang="en-US" dirty="0"/>
              <a:t>, Elaine Cornell, Russ Tracy</a:t>
            </a:r>
          </a:p>
          <a:p>
            <a:pPr>
              <a:lnSpc>
                <a:spcPts val="1800"/>
              </a:lnSpc>
            </a:pPr>
            <a:r>
              <a:rPr lang="en-US" dirty="0"/>
              <a:t>MESA Genetics (UF) – </a:t>
            </a:r>
            <a:r>
              <a:rPr lang="en-US" dirty="0" err="1"/>
              <a:t>Yongmei</a:t>
            </a:r>
            <a:r>
              <a:rPr lang="en-US" dirty="0"/>
              <a:t> Liu, Tracey Young</a:t>
            </a:r>
          </a:p>
          <a:p>
            <a:pPr>
              <a:lnSpc>
                <a:spcPts val="1800"/>
              </a:lnSpc>
            </a:pPr>
            <a:r>
              <a:rPr lang="en-US" dirty="0"/>
              <a:t>MESA Genetics (UA) – Steve Rich</a:t>
            </a:r>
          </a:p>
          <a:p>
            <a:pPr>
              <a:lnSpc>
                <a:spcPts val="1800"/>
              </a:lnSpc>
            </a:pPr>
            <a:r>
              <a:rPr lang="en-US" dirty="0"/>
              <a:t>MESA Genetics (</a:t>
            </a:r>
            <a:r>
              <a:rPr lang="en-US" dirty="0" err="1"/>
              <a:t>LABioMed</a:t>
            </a:r>
            <a:r>
              <a:rPr lang="en-US" dirty="0"/>
              <a:t>/Harbor) – Kent Taylor, Jerry Rotter</a:t>
            </a:r>
          </a:p>
          <a:p>
            <a:pPr>
              <a:lnSpc>
                <a:spcPts val="1600"/>
              </a:lnSpc>
            </a:pPr>
            <a:endParaRPr lang="en-US" dirty="0"/>
          </a:p>
          <a:p>
            <a:pPr>
              <a:lnSpc>
                <a:spcPts val="1800"/>
              </a:lnSpc>
            </a:pPr>
            <a:r>
              <a:rPr lang="en-US" b="1" u="sng" dirty="0" err="1"/>
              <a:t>TOPMed</a:t>
            </a:r>
            <a:endParaRPr lang="en-US" b="1" u="sng" dirty="0"/>
          </a:p>
          <a:p>
            <a:pPr>
              <a:lnSpc>
                <a:spcPts val="1800"/>
              </a:lnSpc>
            </a:pPr>
            <a:r>
              <a:rPr lang="en-US" dirty="0"/>
              <a:t>DCC – Cathy Laurie, </a:t>
            </a:r>
            <a:r>
              <a:rPr lang="en-US" dirty="0" err="1"/>
              <a:t>Quenna</a:t>
            </a:r>
            <a:r>
              <a:rPr lang="en-US" dirty="0"/>
              <a:t> Wong, Michael Bowers, Bruce </a:t>
            </a:r>
            <a:r>
              <a:rPr lang="en-US" dirty="0" err="1"/>
              <a:t>Psaty</a:t>
            </a:r>
            <a:endParaRPr lang="en-US" dirty="0"/>
          </a:p>
          <a:p>
            <a:pPr>
              <a:lnSpc>
                <a:spcPts val="1800"/>
              </a:lnSpc>
            </a:pPr>
            <a:r>
              <a:rPr lang="en-US" dirty="0"/>
              <a:t>IRC – Tom Blackwell</a:t>
            </a:r>
          </a:p>
          <a:p>
            <a:pPr>
              <a:lnSpc>
                <a:spcPts val="1600"/>
              </a:lnSpc>
            </a:pPr>
            <a:endParaRPr lang="en-US" dirty="0"/>
          </a:p>
          <a:p>
            <a:pPr>
              <a:lnSpc>
                <a:spcPts val="1800"/>
              </a:lnSpc>
            </a:pPr>
            <a:r>
              <a:rPr lang="en-US" b="1" u="sng" dirty="0"/>
              <a:t>RNA – Sequencing</a:t>
            </a:r>
          </a:p>
          <a:p>
            <a:pPr>
              <a:lnSpc>
                <a:spcPts val="1800"/>
              </a:lnSpc>
            </a:pPr>
            <a:r>
              <a:rPr lang="en-US" dirty="0"/>
              <a:t>Broad – Stacey Gabriel, </a:t>
            </a:r>
            <a:r>
              <a:rPr lang="en-US" dirty="0" err="1"/>
              <a:t>Namrata</a:t>
            </a:r>
            <a:r>
              <a:rPr lang="en-US" dirty="0"/>
              <a:t> Gupta, Kristin </a:t>
            </a:r>
            <a:r>
              <a:rPr lang="en-US" dirty="0" err="1"/>
              <a:t>Ardlie</a:t>
            </a:r>
            <a:r>
              <a:rPr lang="en-US" dirty="0"/>
              <a:t>, Francois </a:t>
            </a:r>
            <a:r>
              <a:rPr lang="en-US" dirty="0" err="1"/>
              <a:t>Aguet</a:t>
            </a:r>
            <a:r>
              <a:rPr lang="en-US" dirty="0"/>
              <a:t>, Katie Larsson</a:t>
            </a:r>
          </a:p>
          <a:p>
            <a:pPr>
              <a:lnSpc>
                <a:spcPts val="1800"/>
              </a:lnSpc>
            </a:pPr>
            <a:r>
              <a:rPr lang="en-US" dirty="0"/>
              <a:t>UW NWGC – Debbie Nickerson, Stephanie </a:t>
            </a:r>
            <a:r>
              <a:rPr lang="en-US" dirty="0" err="1"/>
              <a:t>Krauter</a:t>
            </a:r>
            <a:r>
              <a:rPr lang="en-US" dirty="0"/>
              <a:t>, </a:t>
            </a:r>
            <a:r>
              <a:rPr lang="en-US" dirty="0" err="1"/>
              <a:t>Cris</a:t>
            </a:r>
            <a:r>
              <a:rPr lang="en-US" dirty="0"/>
              <a:t> </a:t>
            </a:r>
            <a:r>
              <a:rPr lang="en-US" dirty="0" err="1"/>
              <a:t>Frazar</a:t>
            </a:r>
            <a:r>
              <a:rPr lang="en-US" dirty="0"/>
              <a:t>, Daniel </a:t>
            </a:r>
            <a:r>
              <a:rPr lang="en-US" dirty="0" err="1"/>
              <a:t>McGoldrick</a:t>
            </a:r>
            <a:r>
              <a:rPr lang="en-US" dirty="0"/>
              <a:t>,</a:t>
            </a:r>
          </a:p>
          <a:p>
            <a:pPr>
              <a:lnSpc>
                <a:spcPts val="1800"/>
              </a:lnSpc>
            </a:pPr>
            <a:r>
              <a:rPr lang="en-US" dirty="0"/>
              <a:t>                        Colleen Davis, Josh Smith</a:t>
            </a:r>
          </a:p>
          <a:p>
            <a:pPr>
              <a:lnSpc>
                <a:spcPts val="1600"/>
              </a:lnSpc>
            </a:pPr>
            <a:endParaRPr lang="en-US" dirty="0"/>
          </a:p>
          <a:p>
            <a:pPr>
              <a:lnSpc>
                <a:spcPts val="1800"/>
              </a:lnSpc>
            </a:pPr>
            <a:r>
              <a:rPr lang="en-US" b="1" u="sng" dirty="0" err="1"/>
              <a:t>Methylomics</a:t>
            </a:r>
            <a:endParaRPr lang="en-US" b="1" u="sng" dirty="0"/>
          </a:p>
          <a:p>
            <a:pPr>
              <a:lnSpc>
                <a:spcPts val="1800"/>
              </a:lnSpc>
            </a:pPr>
            <a:r>
              <a:rPr lang="en-US" dirty="0"/>
              <a:t>USC – David Van den Berg</a:t>
            </a:r>
          </a:p>
          <a:p>
            <a:pPr>
              <a:lnSpc>
                <a:spcPts val="1600"/>
              </a:lnSpc>
            </a:pPr>
            <a:endParaRPr lang="en-US" dirty="0"/>
          </a:p>
          <a:p>
            <a:pPr>
              <a:lnSpc>
                <a:spcPts val="1800"/>
              </a:lnSpc>
            </a:pPr>
            <a:r>
              <a:rPr lang="en-US" b="1" u="sng" dirty="0"/>
              <a:t>Metabolomics</a:t>
            </a:r>
          </a:p>
          <a:p>
            <a:pPr>
              <a:lnSpc>
                <a:spcPts val="1800"/>
              </a:lnSpc>
            </a:pPr>
            <a:r>
              <a:rPr lang="en-US" dirty="0"/>
              <a:t>Beth Israel Deaconess Medical Center – Robert </a:t>
            </a:r>
            <a:r>
              <a:rPr lang="en-US" dirty="0" err="1"/>
              <a:t>Gerszten</a:t>
            </a:r>
            <a:endParaRPr lang="en-US" dirty="0"/>
          </a:p>
          <a:p>
            <a:pPr>
              <a:lnSpc>
                <a:spcPts val="1800"/>
              </a:lnSpc>
            </a:pPr>
            <a:r>
              <a:rPr lang="en-US" dirty="0"/>
              <a:t>Broad – Clary Clish</a:t>
            </a:r>
          </a:p>
          <a:p>
            <a:pPr>
              <a:lnSpc>
                <a:spcPts val="1600"/>
              </a:lnSpc>
            </a:pPr>
            <a:endParaRPr lang="en-US" dirty="0"/>
          </a:p>
          <a:p>
            <a:pPr>
              <a:lnSpc>
                <a:spcPts val="1800"/>
              </a:lnSpc>
            </a:pPr>
            <a:r>
              <a:rPr lang="en-US" b="1" u="sng" dirty="0"/>
              <a:t>NHLBI</a:t>
            </a:r>
          </a:p>
          <a:p>
            <a:pPr>
              <a:lnSpc>
                <a:spcPts val="1800"/>
              </a:lnSpc>
            </a:pPr>
            <a:r>
              <a:rPr lang="en-US" dirty="0"/>
              <a:t>George Papanicolaou, Lorraine Silsbee, </a:t>
            </a:r>
            <a:r>
              <a:rPr lang="en-US" dirty="0" err="1"/>
              <a:t>Panjaj</a:t>
            </a:r>
            <a:r>
              <a:rPr lang="en-US" dirty="0"/>
              <a:t> </a:t>
            </a:r>
            <a:r>
              <a:rPr lang="en-US" dirty="0" err="1"/>
              <a:t>Qashba</a:t>
            </a:r>
            <a:r>
              <a:rPr lang="en-US" dirty="0"/>
              <a:t>, Rebecca Beer, </a:t>
            </a:r>
            <a:r>
              <a:rPr lang="en-US" dirty="0" err="1"/>
              <a:t>Pothur</a:t>
            </a:r>
            <a:r>
              <a:rPr lang="en-US"/>
              <a:t> Srinivas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100" b="0" smtClean="0"/>
              <a:pPr algn="r"/>
              <a:t>10</a:t>
            </a:fld>
            <a:endParaRPr lang="en-US" alt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429126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89429" y="1774371"/>
          <a:ext cx="7808686" cy="436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9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7538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u="sng" dirty="0">
                          <a:solidFill>
                            <a:sysClr val="windowText" lastClr="000000"/>
                          </a:solidFill>
                        </a:rPr>
                        <a:t>Assigned Scope</a:t>
                      </a:r>
                      <a:r>
                        <a:rPr lang="en-US" sz="2200" b="0" u="sng" baseline="0" dirty="0">
                          <a:solidFill>
                            <a:sysClr val="windowText" lastClr="000000"/>
                          </a:solidFill>
                        </a:rPr>
                        <a:t> of Work</a:t>
                      </a:r>
                      <a:endParaRPr lang="en-US" sz="2200" b="0" u="sng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3000 RNA-</a:t>
                      </a:r>
                      <a:r>
                        <a:rPr lang="en-US" sz="2200" b="0" dirty="0" err="1">
                          <a:solidFill>
                            <a:sysClr val="windowText" lastClr="000000"/>
                          </a:solidFill>
                        </a:rPr>
                        <a:t>Seq</a:t>
                      </a: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– Broad (Gabriel),</a:t>
                      </a:r>
                      <a:r>
                        <a:rPr lang="en-US" sz="2200" b="0" baseline="0" dirty="0">
                          <a:solidFill>
                            <a:sysClr val="windowText" lastClr="000000"/>
                          </a:solidFill>
                        </a:rPr>
                        <a:t> University of Washington (Nickerson)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2,200 </a:t>
                      </a:r>
                      <a:r>
                        <a:rPr lang="en-US" sz="2200" b="0" dirty="0" err="1">
                          <a:solidFill>
                            <a:sysClr val="windowText" lastClr="000000"/>
                          </a:solidFill>
                        </a:rPr>
                        <a:t>Methylomics</a:t>
                      </a: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– Broad (Clish), Beth Israel (</a:t>
                      </a:r>
                      <a:r>
                        <a:rPr lang="en-US" sz="2200" b="0" dirty="0" err="1">
                          <a:solidFill>
                            <a:sysClr val="windowText" lastClr="000000"/>
                          </a:solidFill>
                        </a:rPr>
                        <a:t>Gerszten</a:t>
                      </a: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2,000 Metabolomics – USC (Van den Berg)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538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u="sng" dirty="0">
                          <a:solidFill>
                            <a:sysClr val="windowText" lastClr="000000"/>
                          </a:solidFill>
                        </a:rPr>
                        <a:t>Important Methodologic</a:t>
                      </a:r>
                      <a:r>
                        <a:rPr lang="en-US" sz="2200" b="0" u="sng" baseline="0" dirty="0">
                          <a:solidFill>
                            <a:sysClr val="windowText" lastClr="000000"/>
                          </a:solidFill>
                        </a:rPr>
                        <a:t> Questions</a:t>
                      </a:r>
                      <a:endParaRPr lang="en-US" sz="2200" b="0" u="sng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How samples stored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Extraction/preparation methods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Amounts of material needed for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    core assays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095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u="sng" dirty="0">
                          <a:solidFill>
                            <a:sysClr val="windowText" lastClr="000000"/>
                          </a:solidFill>
                        </a:rPr>
                        <a:t>Value of Multiple</a:t>
                      </a:r>
                      <a:r>
                        <a:rPr lang="en-US" sz="2200" b="0" u="sng" baseline="0" dirty="0">
                          <a:solidFill>
                            <a:sysClr val="windowText" lastClr="000000"/>
                          </a:solidFill>
                        </a:rPr>
                        <a:t> Time Points</a:t>
                      </a:r>
                      <a:endParaRPr lang="en-US" sz="2200" b="0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88457" y="348343"/>
            <a:ext cx="47634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/>
              <a:t>TOPMed</a:t>
            </a:r>
            <a:r>
              <a:rPr lang="en-US" sz="4000" b="1" dirty="0"/>
              <a:t> Multi-Omics</a:t>
            </a:r>
          </a:p>
          <a:p>
            <a:pPr algn="ctr"/>
            <a:r>
              <a:rPr lang="en-US" sz="4000" b="1" dirty="0"/>
              <a:t>Pilot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738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3805" y="457200"/>
            <a:ext cx="65281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Final Considerations for the </a:t>
            </a:r>
            <a:r>
              <a:rPr lang="en-US" sz="3200" b="1" dirty="0" err="1"/>
              <a:t>TOPMed</a:t>
            </a:r>
            <a:r>
              <a:rPr lang="en-US" sz="3200" b="1" dirty="0"/>
              <a:t> </a:t>
            </a:r>
          </a:p>
          <a:p>
            <a:pPr algn="ctr"/>
            <a:r>
              <a:rPr lang="en-US" sz="3200" b="1" dirty="0"/>
              <a:t>Multi-Omics Pilot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29771" y="1781629"/>
          <a:ext cx="8153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• Questions to be addressed (in a multi-ethnic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cohort)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Longitudinal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sampling, change in ‘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omics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over time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Association of ‘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omics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change with phenotypic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Multi-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omics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(genomic, 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transcriptomic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methylomic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metabolomic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) associated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with change in phenotypic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• Sample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selection from 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4,620 MESA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TOPMed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participants,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creating a “squared data set” of 850 to 1000 sampled in MESA Exam 1 and Exam 5, with WGS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• Testing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RNAseq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(PBMCs),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methylomics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(whole blood), metabolomics (plasma)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QC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for RNA extraction from </a:t>
                      </a:r>
                      <a:r>
                        <a:rPr lang="en-US" sz="2200" b="0" baseline="0" dirty="0" err="1">
                          <a:solidFill>
                            <a:schemeClr val="tx1"/>
                          </a:solidFill>
                        </a:rPr>
                        <a:t>cryo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-preserved PBMC (Exam 1) and PBMC/monocytes (Exam 5), and for DNA extraction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200" b="0" smtClean="0"/>
              <a:pPr algn="r"/>
              <a:t>3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88883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313" y="180325"/>
            <a:ext cx="67999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Multi-Omics Pilot, as of 9/30/2016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 Diagram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1942" y="5440023"/>
            <a:ext cx="692331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850 individuals).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Chinese; selected with availability of sample in Exam 5 and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-Bio.  Note, no Chinese available in Exam 5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epigenomics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individuals within the 950, i.e. ‘a’ plus ‘b’, and select for as many individuals as possible who have events).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additional individuals, the same individuals in Exam 1 and 5, with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 data).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11942" y="1235007"/>
          <a:ext cx="6571341" cy="38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RNA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Methyl-DNA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Metabolomics (Plasma)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Exam 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+100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(OH methyl)</a:t>
                      </a:r>
                      <a:r>
                        <a:rPr lang="en-US" sz="1200" baseline="3000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Exam 5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----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(Monocytes)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(T-cells)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+100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33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(OH methyl)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850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300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300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300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50 </a:t>
                      </a: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Samples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2200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Number of Subjects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100" b="0" smtClean="0"/>
              <a:pPr algn="r"/>
              <a:t>4</a:t>
            </a:fld>
            <a:endParaRPr lang="en-US" alt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383981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313" y="180325"/>
            <a:ext cx="67999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Multi-Omics Pilot, as of 9/30/2016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 Diagram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1942" y="5440023"/>
            <a:ext cx="692331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850 individuals).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Chinese; selected with availability of sample in Exam 5 and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-Bio.  Note, no Chinese available in Exam 5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epigenomics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individuals within the 950, i.e. ‘a’ plus ‘b’, and select for as many individuals as possible who have events).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additional individuals, the same individuals in Exam 1 and 5, with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 data).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11942" y="1235007"/>
          <a:ext cx="6571341" cy="38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RNA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Methyl-DNA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Metabolomics (Plasma)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Exam 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100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100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100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Exam 5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----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(Monocytes)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(T-cells)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100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100 </a:t>
                      </a:r>
                      <a:r>
                        <a:rPr lang="en-US" sz="1200" b="1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Samples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2200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Number of Subjects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200" b="0" smtClean="0"/>
              <a:pPr algn="r"/>
              <a:t>5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70044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313" y="180325"/>
            <a:ext cx="67999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Multi-Omics Pilot, as of 9/30/2016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 Diagram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1942" y="5440023"/>
            <a:ext cx="692331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850 individuals).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Chinese; selected with availability of sample in Exam 5 and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-Bio.  Note, no Chinese available in Exam 5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epigenomics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individuals within the 950, i.e. ‘a’ plus ‘b’, and select for as many individuals as possible who have events).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additional individuals, the same individuals in Exam 1 and 5, with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 data).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11942" y="1235007"/>
          <a:ext cx="6571341" cy="38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RNA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Methyl-DNA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Metabolomics (Plasma)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Exam 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Exam 5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----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500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500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(Monocytes)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(T-cells)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Samples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2200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Number of Subjects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200" b="0" smtClean="0"/>
              <a:pPr algn="r"/>
              <a:t>6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96353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313" y="180325"/>
            <a:ext cx="67999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Multi-Omics Pilot, as of 9/30/2016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 Diagram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1942" y="5440023"/>
            <a:ext cx="692331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850 individuals).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Chinese; selected with availability of sample in Exam 5 and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-Bio.  Note, no Chinese available in Exam 5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epigenomics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individuals within the 950, i.e. ‘a’ plus ‘b’, and select for as many individuals as possible who have events).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additional individuals, the same individuals in Exam 1 and 5, with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 data).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11942" y="1235007"/>
          <a:ext cx="6571341" cy="38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RNA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Methyl-DNA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Metabolomics (Plasma)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Exam 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+100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Exam 5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----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(Monocytes)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(T-cells)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+100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Samples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2200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Number of Subjects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200" b="0" smtClean="0"/>
              <a:pPr algn="r"/>
              <a:t>7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68877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313" y="180325"/>
            <a:ext cx="67999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Multi-Omics Pilot, as of 9/30/2016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 Diagram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1942" y="5440023"/>
            <a:ext cx="692331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850 individuals).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Chinese; selected with availability of sample in Exam 5 and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-Bio.  Note, no Chinese available in Exam 5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epigenomics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(Same individuals within the 950, i.e. ‘a’ plus ‘b’, and select for as many individuals as possible who have events).</a:t>
            </a:r>
          </a:p>
          <a:p>
            <a:pPr>
              <a:spcAft>
                <a:spcPts val="800"/>
              </a:spcAft>
            </a:pP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additional individuals, the same individuals in Exam 1 and 5, with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-Bio data).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11942" y="1235007"/>
          <a:ext cx="6571341" cy="38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RNA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Methyl-DNA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Metabolomics (Plasma)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Exam 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(cryopreserved=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PBMC’s)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Exam 5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----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(Monocytes)</a:t>
                      </a: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(T-cells)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+100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(whole blood)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(OH methyl)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(PBMC’s)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Samples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2200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Total Number of Subjects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950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D1D124D-FC6E-4FE9-87A3-FED40B4ACB6E}" type="slidenum">
              <a:rPr lang="en-US" altLang="en-US" sz="1200" b="0" smtClean="0"/>
              <a:pPr algn="r"/>
              <a:t>8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81740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87070"/>
            <a:ext cx="2133600" cy="365125"/>
          </a:xfrm>
        </p:spPr>
        <p:txBody>
          <a:bodyPr/>
          <a:lstStyle/>
          <a:p>
            <a:pPr algn="r"/>
            <a:r>
              <a:rPr lang="en-US" altLang="en-US" sz="1200" b="0" dirty="0"/>
              <a:t>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304800"/>
            <a:ext cx="5446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Current Status – April,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6712" y="1066800"/>
            <a:ext cx="75688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Pre-Pilot</a:t>
            </a:r>
          </a:p>
          <a:p>
            <a:r>
              <a:rPr lang="en-US" sz="2400" dirty="0"/>
              <a:t>     Pre-Pilots were conducted to assess sample preparation </a:t>
            </a:r>
          </a:p>
          <a:p>
            <a:r>
              <a:rPr lang="en-US" sz="2400" dirty="0"/>
              <a:t>methods and sample utility (e.g. Exam 1 vs 5)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RNA </a:t>
            </a:r>
            <a:r>
              <a:rPr lang="en-US" sz="2400" dirty="0" err="1"/>
              <a:t>Seq</a:t>
            </a:r>
            <a:endParaRPr lang="en-US" sz="2400" dirty="0"/>
          </a:p>
          <a:p>
            <a:pPr marL="742950" lvl="1" indent="-285750">
              <a:buFontTx/>
              <a:buChar char="-"/>
            </a:pPr>
            <a:r>
              <a:rPr lang="en-US" sz="2400" dirty="0" err="1"/>
              <a:t>Methylomics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04065" y="3150931"/>
            <a:ext cx="788273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Pilot</a:t>
            </a:r>
          </a:p>
          <a:p>
            <a:r>
              <a:rPr lang="en-US" sz="2400" dirty="0"/>
              <a:t>Metabolomics</a:t>
            </a:r>
          </a:p>
          <a:p>
            <a:r>
              <a:rPr lang="en-US" sz="2400" dirty="0"/>
              <a:t>     2000 samples sent to Broad and Beth Israel </a:t>
            </a:r>
            <a:r>
              <a:rPr lang="en-US" sz="2400" dirty="0" err="1"/>
              <a:t>Deacones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Methylomics</a:t>
            </a:r>
            <a:r>
              <a:rPr lang="en-US" sz="2400" dirty="0"/>
              <a:t>, thus far</a:t>
            </a:r>
          </a:p>
          <a:p>
            <a:r>
              <a:rPr lang="en-US" sz="2400" dirty="0"/>
              <a:t>     1900 (of 2000) samples sent to USC</a:t>
            </a:r>
          </a:p>
          <a:p>
            <a:endParaRPr lang="en-US" sz="2400" dirty="0"/>
          </a:p>
          <a:p>
            <a:r>
              <a:rPr lang="en-US" sz="2400" dirty="0"/>
              <a:t>RNA-</a:t>
            </a:r>
            <a:r>
              <a:rPr lang="en-US" sz="2400" dirty="0" err="1"/>
              <a:t>Seq</a:t>
            </a:r>
            <a:r>
              <a:rPr lang="en-US" sz="2400"/>
              <a:t>, thus far</a:t>
            </a:r>
            <a:endParaRPr lang="en-US" sz="2400" dirty="0"/>
          </a:p>
          <a:p>
            <a:r>
              <a:rPr lang="en-US" sz="2400" dirty="0"/>
              <a:t>     Over 2200 (of 3000) samples sent to Broad and UW/NWGC</a:t>
            </a:r>
          </a:p>
        </p:txBody>
      </p:sp>
    </p:spTree>
    <p:extLst>
      <p:ext uri="{BB962C8B-B14F-4D97-AF65-F5344CB8AC3E}">
        <p14:creationId xmlns:p14="http://schemas.microsoft.com/office/powerpoint/2010/main" val="131317091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8F3B15C2-8CC7-4C7F-8586-C1878B7336C6}" vid="{8B4E5E2D-3B8C-45AB-90FF-EEE6F4C9F6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48</TotalTime>
  <Words>1252</Words>
  <Application>Microsoft Office PowerPoint</Application>
  <PresentationFormat>On-screen Show (4:3)</PresentationFormat>
  <Paragraphs>535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Thorington, Daune</dc:creator>
  <cp:lastModifiedBy>Kayleen</cp:lastModifiedBy>
  <cp:revision>2</cp:revision>
  <cp:lastPrinted>2017-04-15T22:16:26Z</cp:lastPrinted>
  <dcterms:created xsi:type="dcterms:W3CDTF">2017-04-15T22:11:44Z</dcterms:created>
  <dcterms:modified xsi:type="dcterms:W3CDTF">2017-04-19T17:41:15Z</dcterms:modified>
</cp:coreProperties>
</file>