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8" r:id="rId3"/>
    <p:sldId id="259" r:id="rId4"/>
    <p:sldId id="272" r:id="rId5"/>
    <p:sldId id="273" r:id="rId6"/>
    <p:sldId id="274" r:id="rId7"/>
    <p:sldId id="277" r:id="rId8"/>
    <p:sldId id="275" r:id="rId9"/>
    <p:sldId id="276" r:id="rId10"/>
    <p:sldId id="282" r:id="rId11"/>
    <p:sldId id="344" r:id="rId12"/>
    <p:sldId id="283" r:id="rId13"/>
    <p:sldId id="343" r:id="rId14"/>
    <p:sldId id="346" r:id="rId15"/>
    <p:sldId id="284" r:id="rId16"/>
    <p:sldId id="286" r:id="rId17"/>
    <p:sldId id="351" r:id="rId18"/>
    <p:sldId id="356" r:id="rId19"/>
    <p:sldId id="353" r:id="rId20"/>
    <p:sldId id="357" r:id="rId21"/>
    <p:sldId id="267" r:id="rId22"/>
    <p:sldId id="285" r:id="rId23"/>
    <p:sldId id="271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8" r:id="rId50"/>
    <p:sldId id="323" r:id="rId51"/>
    <p:sldId id="324" r:id="rId52"/>
    <p:sldId id="325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50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F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8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049D-DD60-4A70-9967-86C1AB080BB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8186-7D1C-4F11-8641-25A146D54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D0037-D85C-4425-8A73-C55F19AC2D6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2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3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6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9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29B1D-E2CE-42F4-B03D-D19DD9ECEC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6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6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5CE9-D09A-4071-BC1C-F6C66BDC9F7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9721-5D16-4EFC-880A-6DB5DBC6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2.xls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Metabolomic Signature of CAD GWAS Hits</a:t>
            </a:r>
            <a:br>
              <a:rPr lang="en-US" b="1" dirty="0"/>
            </a:br>
            <a:r>
              <a:rPr lang="en-US" sz="3600" b="1" dirty="0"/>
              <a:t>1 R01 HL133932, 1 R03CA211631</a:t>
            </a:r>
            <a:br>
              <a:rPr lang="en-US" sz="3600" b="1" dirty="0"/>
            </a:br>
            <a:r>
              <a:rPr lang="en-US" sz="3600" b="1" dirty="0"/>
              <a:t> funded Oct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371600"/>
          </a:xfrm>
        </p:spPr>
        <p:txBody>
          <a:bodyPr/>
          <a:lstStyle/>
          <a:p>
            <a:r>
              <a:rPr lang="en-US" dirty="0"/>
              <a:t>MESA Steering Committee </a:t>
            </a:r>
            <a:r>
              <a:rPr lang="en-US" dirty="0" err="1"/>
              <a:t>Mtg</a:t>
            </a:r>
            <a:endParaRPr lang="en-US" dirty="0"/>
          </a:p>
          <a:p>
            <a:r>
              <a:rPr lang="en-US" dirty="0"/>
              <a:t>4/19/17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2515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Wake Forest, Virginia Bioinformatic Institute, Virginia Tech, Imperial College London, Erasmus University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2241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4000" dirty="0"/>
              <a:t>Where do we go from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Create the multi-cohort analysis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Metabolomic data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residualization of SNP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Execute the global SNP MWAS association analysis (including new SNPs from </a:t>
            </a:r>
            <a:r>
              <a:rPr lang="en-US" sz="2400" dirty="0" err="1"/>
              <a:t>Metabochip</a:t>
            </a:r>
            <a:r>
              <a:rPr lang="en-US" sz="2400" dirty="0"/>
              <a:t>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Divide  and prioritize the network map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Annotate and identify the individual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FontTx/>
              <a:buAutoNum type="arabicPeriod" startAt="2"/>
            </a:pPr>
            <a:r>
              <a:rPr lang="en-US" sz="2400" dirty="0"/>
              <a:t>Perform mediation analyses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Define the metabolic pathways represented by the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44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NMR Experiments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8" t="25029" r="383" b="8879"/>
          <a:stretch/>
        </p:blipFill>
        <p:spPr bwMode="auto">
          <a:xfrm>
            <a:off x="2188422" y="1965137"/>
            <a:ext cx="6662722" cy="18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0" t="24169" r="321" b="9052"/>
          <a:stretch/>
        </p:blipFill>
        <p:spPr bwMode="auto">
          <a:xfrm>
            <a:off x="2188422" y="4331344"/>
            <a:ext cx="6662722" cy="16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1D </a:t>
            </a:r>
            <a:r>
              <a:rPr lang="en-GB" baseline="30000" dirty="0"/>
              <a:t>1</a:t>
            </a:r>
            <a:r>
              <a:rPr lang="en-GB" dirty="0"/>
              <a:t>H NMR (all compounds)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1D CPMG (small molecules)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2DB8-9F6D-453B-A58C-91B842AF16D7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14999" y="4190999"/>
            <a:ext cx="745687" cy="175233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9" y="1524000"/>
            <a:ext cx="8800729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5139" y="304800"/>
            <a:ext cx="8382000" cy="87045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5900" dirty="0"/>
              <a:t>Metabolomic Data Harmonization: NMR</a:t>
            </a:r>
          </a:p>
          <a:p>
            <a:r>
              <a:rPr lang="en-GB" altLang="sv-SE" sz="4000" dirty="0"/>
              <a:t>(normalization, artefact removal, alignment,)</a:t>
            </a:r>
          </a:p>
        </p:txBody>
      </p:sp>
    </p:spTree>
    <p:extLst>
      <p:ext uri="{BB962C8B-B14F-4D97-AF65-F5344CB8AC3E}">
        <p14:creationId xmlns:p14="http://schemas.microsoft.com/office/powerpoint/2010/main" val="263974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-150660" y="1828800"/>
            <a:ext cx="9370860" cy="4343400"/>
            <a:chOff x="4114160" y="3962400"/>
            <a:chExt cx="4951012" cy="2726598"/>
          </a:xfrm>
        </p:grpSpPr>
        <p:pic>
          <p:nvPicPr>
            <p:cNvPr id="3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0" t="6049" r="5691" b="6235"/>
            <a:stretch/>
          </p:blipFill>
          <p:spPr>
            <a:xfrm>
              <a:off x="4191000" y="3962400"/>
              <a:ext cx="4874172" cy="2667000"/>
            </a:xfrm>
            <a:prstGeom prst="rect">
              <a:avLst/>
            </a:prstGeom>
          </p:spPr>
        </p:pic>
        <p:sp>
          <p:nvSpPr>
            <p:cNvPr id="4" name="文字方塊 7"/>
            <p:cNvSpPr txBox="1"/>
            <p:nvPr/>
          </p:nvSpPr>
          <p:spPr>
            <a:xfrm rot="1727554">
              <a:off x="4114160" y="596992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Retention time</a:t>
              </a:r>
              <a:endParaRPr lang="zh-TW" altLang="en-US" dirty="0"/>
            </a:p>
          </p:txBody>
        </p:sp>
        <p:sp>
          <p:nvSpPr>
            <p:cNvPr id="5" name="文字方塊 8"/>
            <p:cNvSpPr txBox="1"/>
            <p:nvPr/>
          </p:nvSpPr>
          <p:spPr>
            <a:xfrm rot="21139914">
              <a:off x="7030774" y="6243253"/>
              <a:ext cx="954628" cy="44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mass/z</a:t>
              </a:r>
              <a:endParaRPr lang="zh-TW" altLang="en-US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45139" y="304800"/>
            <a:ext cx="8382000" cy="87045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5900" dirty="0"/>
              <a:t>Metabolomic Data Harmonization: MS</a:t>
            </a:r>
          </a:p>
          <a:p>
            <a:r>
              <a:rPr lang="en-GB" altLang="sv-SE" sz="4000" dirty="0"/>
              <a:t>(normalization, artefact removal, alignment,)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7588" y="1349565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MS harmonization across cohorts is a much harder problem!</a:t>
            </a:r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6249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XCMS vs. Graphical Time Warping</a:t>
            </a:r>
            <a:endParaRPr lang="zh-TW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68102"/>
            <a:ext cx="4729197" cy="35468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168102"/>
            <a:ext cx="4729197" cy="35468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178067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XCMS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05600" y="1780675"/>
            <a:ext cx="646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4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" y="1499011"/>
            <a:ext cx="9109075" cy="49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9635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altLang="sv-SE" dirty="0"/>
              <a:t>Divide  and Prioritize the Network Map</a:t>
            </a:r>
            <a:endParaRPr lang="en-GB" alt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038015"/>
            <a:ext cx="559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~100 SNPs and 1000 Metabolomic Features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448" y="1499011"/>
            <a:ext cx="9061452" cy="4977989"/>
            <a:chOff x="44448" y="1499011"/>
            <a:chExt cx="9061452" cy="4977989"/>
          </a:xfrm>
        </p:grpSpPr>
        <p:sp>
          <p:nvSpPr>
            <p:cNvPr id="7" name="Oval 6"/>
            <p:cNvSpPr/>
            <p:nvPr/>
          </p:nvSpPr>
          <p:spPr>
            <a:xfrm>
              <a:off x="4953000" y="1828800"/>
              <a:ext cx="2667000" cy="12192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1752600"/>
              <a:ext cx="2438400" cy="135255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34000" y="5334000"/>
              <a:ext cx="685800" cy="685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96100" y="4286250"/>
              <a:ext cx="2209800" cy="120015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219200" y="4495800"/>
              <a:ext cx="2133600" cy="12192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43200" y="5410200"/>
              <a:ext cx="1066800" cy="1066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315200" y="2971800"/>
              <a:ext cx="1790700" cy="11430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62700" y="3581400"/>
              <a:ext cx="952500" cy="9906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33800" y="4505325"/>
              <a:ext cx="1104900" cy="98107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505450" y="3048000"/>
              <a:ext cx="1028700" cy="6096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14600" y="3352800"/>
              <a:ext cx="2133600" cy="13716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53150" y="5143500"/>
              <a:ext cx="685800" cy="685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95800" y="3048000"/>
              <a:ext cx="1066800" cy="685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76475" y="1600200"/>
              <a:ext cx="685800" cy="685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609724" y="2209800"/>
              <a:ext cx="904875" cy="6858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24000" y="3949905"/>
              <a:ext cx="685800" cy="39349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819650" y="4343401"/>
              <a:ext cx="1466850" cy="99059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914525" y="3505200"/>
              <a:ext cx="685800" cy="39349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4448" y="1499011"/>
              <a:ext cx="1022351" cy="320168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209673" y="1499011"/>
              <a:ext cx="511176" cy="2450894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720850" y="1499011"/>
              <a:ext cx="341312" cy="710789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48200" y="3701948"/>
              <a:ext cx="1638300" cy="5334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062162" y="4146652"/>
              <a:ext cx="833438" cy="425347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0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92" y="1219200"/>
            <a:ext cx="5807416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1414"/>
            <a:ext cx="8305800" cy="816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Prioritize SNPs with </a:t>
            </a:r>
            <a:r>
              <a:rPr lang="en-US" sz="4000" dirty="0" err="1"/>
              <a:t>Poss</a:t>
            </a:r>
            <a:r>
              <a:rPr lang="en-US" sz="4000" dirty="0"/>
              <a:t> or Prob Damaging Coding Changes in Genes</a:t>
            </a:r>
          </a:p>
        </p:txBody>
      </p:sp>
    </p:spTree>
    <p:extLst>
      <p:ext uri="{BB962C8B-B14F-4D97-AF65-F5344CB8AC3E}">
        <p14:creationId xmlns:p14="http://schemas.microsoft.com/office/powerpoint/2010/main" val="365309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9" y="1645216"/>
            <a:ext cx="7904123" cy="2989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886" y="210636"/>
            <a:ext cx="7913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MS/MS DDA experiment for m/z 369.35 </a:t>
            </a:r>
          </a:p>
          <a:p>
            <a:pPr algn="ctr"/>
            <a:r>
              <a:rPr lang="en-GB" sz="3600" b="1" dirty="0"/>
              <a:t>at RT=4.62 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2169" y="172719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9972" y="341141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MS/MS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93683" y="5011804"/>
          <a:ext cx="4799195" cy="132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4" imgW="3992728" imgH="1104900" progId="Excel.Sheet.12">
                  <p:embed/>
                </p:oleObj>
              </mc:Choice>
              <mc:Fallback>
                <p:oleObj name="Worksheet" r:id="rId4" imgW="3992728" imgH="110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683" y="5011804"/>
                        <a:ext cx="4799195" cy="132812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055815" y="3946768"/>
            <a:ext cx="578338" cy="242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13569" y="4067907"/>
            <a:ext cx="578338" cy="242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66646" y="3474941"/>
            <a:ext cx="578338" cy="242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15787" y="5306535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Free Cholesterol</a:t>
            </a:r>
          </a:p>
        </p:txBody>
      </p:sp>
    </p:spTree>
    <p:extLst>
      <p:ext uri="{BB962C8B-B14F-4D97-AF65-F5344CB8AC3E}">
        <p14:creationId xmlns:p14="http://schemas.microsoft.com/office/powerpoint/2010/main" val="142759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645" y="332657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Mediation Analysis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4225" y="1915078"/>
            <a:ext cx="5581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SNP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4345" y="1909281"/>
            <a:ext cx="12072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metabolite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2537" y="1909281"/>
            <a:ext cx="5950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CHD</a:t>
            </a:r>
          </a:p>
        </p:txBody>
      </p:sp>
      <p:cxnSp>
        <p:nvCxnSpPr>
          <p:cNvPr id="7" name="Curved Connector 7"/>
          <p:cNvCxnSpPr>
            <a:stCxn id="4" idx="2"/>
            <a:endCxn id="6" idx="2"/>
          </p:cNvCxnSpPr>
          <p:nvPr/>
        </p:nvCxnSpPr>
        <p:spPr>
          <a:xfrm rot="5400000" flipH="1" flipV="1">
            <a:off x="3383782" y="868138"/>
            <a:ext cx="5797" cy="2826747"/>
          </a:xfrm>
          <a:prstGeom prst="curvedConnector3">
            <a:avLst>
              <a:gd name="adj1" fmla="val -39434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/>
          <p:cNvCxnSpPr>
            <a:stCxn id="4" idx="3"/>
            <a:endCxn id="5" idx="1"/>
          </p:cNvCxnSpPr>
          <p:nvPr/>
        </p:nvCxnSpPr>
        <p:spPr>
          <a:xfrm flipV="1">
            <a:off x="2252391" y="2093947"/>
            <a:ext cx="521954" cy="5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1"/>
          <p:cNvCxnSpPr>
            <a:stCxn id="5" idx="3"/>
            <a:endCxn id="6" idx="1"/>
          </p:cNvCxnSpPr>
          <p:nvPr/>
        </p:nvCxnSpPr>
        <p:spPr>
          <a:xfrm>
            <a:off x="3981599" y="2093947"/>
            <a:ext cx="5209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/>
        </p:nvSpPr>
        <p:spPr>
          <a:xfrm>
            <a:off x="3053667" y="1348306"/>
            <a:ext cx="64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MGE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135698" y="2635158"/>
            <a:ext cx="80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2120" y="1776578"/>
            <a:ext cx="297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MGE: mediated genetic effect</a:t>
            </a:r>
          </a:p>
          <a:p>
            <a:r>
              <a:rPr lang="en-US" dirty="0"/>
              <a:t>DGE: direct genetic effect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t="11169" r="3367" b="22886"/>
          <a:stretch/>
        </p:blipFill>
        <p:spPr bwMode="auto">
          <a:xfrm>
            <a:off x="1290008" y="3140968"/>
            <a:ext cx="6984776" cy="334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5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5"/>
          <p:cNvSpPr txBox="1"/>
          <p:nvPr/>
        </p:nvSpPr>
        <p:spPr>
          <a:xfrm>
            <a:off x="3496000" y="5875316"/>
            <a:ext cx="1415055" cy="183272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Lipid, fatty acid and related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1775827" y="5661248"/>
            <a:ext cx="1242945" cy="161866"/>
          </a:xfrm>
          <a:prstGeom prst="rect">
            <a:avLst/>
          </a:prstGeom>
          <a:solidFill>
            <a:schemeClr val="tx2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/>
              <a:t>Glutathione metabolism</a:t>
            </a:r>
          </a:p>
        </p:txBody>
      </p:sp>
      <p:sp>
        <p:nvSpPr>
          <p:cNvPr id="33" name="TextBox 8"/>
          <p:cNvSpPr txBox="1"/>
          <p:nvPr/>
        </p:nvSpPr>
        <p:spPr>
          <a:xfrm>
            <a:off x="7919800" y="5601914"/>
            <a:ext cx="1036328" cy="178053"/>
          </a:xfrm>
          <a:prstGeom prst="rect">
            <a:avLst/>
          </a:prstGeom>
          <a:solidFill>
            <a:srgbClr val="66FF66">
              <a:alpha val="72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BCAAs metabolism</a:t>
            </a:r>
          </a:p>
        </p:txBody>
      </p:sp>
      <p:sp>
        <p:nvSpPr>
          <p:cNvPr id="34" name="TextBox 9"/>
          <p:cNvSpPr txBox="1"/>
          <p:nvPr/>
        </p:nvSpPr>
        <p:spPr>
          <a:xfrm>
            <a:off x="4973943" y="5873646"/>
            <a:ext cx="2127206" cy="184942"/>
          </a:xfrm>
          <a:prstGeom prst="rect">
            <a:avLst/>
          </a:prstGeom>
          <a:solidFill>
            <a:srgbClr val="00FFFF">
              <a:alpha val="22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(Amino) sugars and carbohydrates metabolism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7164037" y="5882287"/>
            <a:ext cx="1702075" cy="178053"/>
          </a:xfrm>
          <a:prstGeom prst="rect">
            <a:avLst/>
          </a:prstGeom>
          <a:solidFill>
            <a:srgbClr val="FF5050">
              <a:alpha val="55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Purine and Pyrimidine metabolism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3076660" y="5633546"/>
            <a:ext cx="1170469" cy="200949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/>
              <a:t>Dietary metabolism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1472265" y="5886862"/>
            <a:ext cx="607717" cy="178053"/>
          </a:xfrm>
          <a:prstGeom prst="rect">
            <a:avLst/>
          </a:prstGeom>
          <a:solidFill>
            <a:srgbClr val="9933FF">
              <a:alpha val="63922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TCA cycle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6731096" y="5613060"/>
            <a:ext cx="1146112" cy="178053"/>
          </a:xfrm>
          <a:prstGeom prst="rect">
            <a:avLst/>
          </a:prstGeom>
          <a:solidFill>
            <a:srgbClr val="66FF99">
              <a:alpha val="24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1-Carbon metabolism</a:t>
            </a:r>
          </a:p>
        </p:txBody>
      </p:sp>
      <p:sp>
        <p:nvSpPr>
          <p:cNvPr id="39" name="TextBox 14"/>
          <p:cNvSpPr txBox="1"/>
          <p:nvPr/>
        </p:nvSpPr>
        <p:spPr>
          <a:xfrm>
            <a:off x="4332465" y="5637307"/>
            <a:ext cx="1177241" cy="178053"/>
          </a:xfrm>
          <a:prstGeom prst="rect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Urea cycle and related</a:t>
            </a:r>
          </a:p>
        </p:txBody>
      </p:sp>
      <p:sp>
        <p:nvSpPr>
          <p:cNvPr id="40" name="TextBox 15"/>
          <p:cNvSpPr txBox="1"/>
          <p:nvPr/>
        </p:nvSpPr>
        <p:spPr>
          <a:xfrm>
            <a:off x="2142870" y="5886127"/>
            <a:ext cx="1290242" cy="178053"/>
          </a:xfrm>
          <a:prstGeom prst="rect">
            <a:avLst/>
          </a:prstGeom>
          <a:solidFill>
            <a:srgbClr val="9999FF">
              <a:alpha val="42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Mitochondrial metabolism</a:t>
            </a:r>
          </a:p>
        </p:txBody>
      </p:sp>
      <p:sp>
        <p:nvSpPr>
          <p:cNvPr id="41" name="TextBox 16"/>
          <p:cNvSpPr txBox="1"/>
          <p:nvPr/>
        </p:nvSpPr>
        <p:spPr>
          <a:xfrm>
            <a:off x="323528" y="5661248"/>
            <a:ext cx="1415055" cy="178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/>
              <a:t>Background shade:</a:t>
            </a:r>
          </a:p>
        </p:txBody>
      </p:sp>
      <p:sp>
        <p:nvSpPr>
          <p:cNvPr id="46" name="TextBox 18"/>
          <p:cNvSpPr txBox="1"/>
          <p:nvPr/>
        </p:nvSpPr>
        <p:spPr>
          <a:xfrm>
            <a:off x="1527965" y="6129172"/>
            <a:ext cx="3127143" cy="215444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/>
              <a:t>NMR detected metabolite directly associated with IMT and/or CAC</a:t>
            </a:r>
          </a:p>
        </p:txBody>
      </p:sp>
      <p:sp>
        <p:nvSpPr>
          <p:cNvPr id="47" name="TextBox 21"/>
          <p:cNvSpPr txBox="1"/>
          <p:nvPr/>
        </p:nvSpPr>
        <p:spPr>
          <a:xfrm>
            <a:off x="4715359" y="6381908"/>
            <a:ext cx="4200269" cy="215444"/>
          </a:xfrm>
          <a:prstGeom prst="rect">
            <a:avLst/>
          </a:prstGeom>
          <a:solidFill>
            <a:schemeClr val="tx2">
              <a:lumMod val="60000"/>
              <a:lumOff val="40000"/>
              <a:alpha val="93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/>
              <a:t>NMR detected metabolite inversely associated with IMT and/or CAC (with significant p value)</a:t>
            </a:r>
          </a:p>
        </p:txBody>
      </p:sp>
      <p:pic>
        <p:nvPicPr>
          <p:cNvPr id="1028" name="Picture 4" descr="D:\back up\V7\COMBI BIO MetabonetworklV1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9" y="24096"/>
            <a:ext cx="8354535" cy="55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8"/>
          <p:cNvSpPr txBox="1"/>
          <p:nvPr/>
        </p:nvSpPr>
        <p:spPr>
          <a:xfrm>
            <a:off x="423338" y="6381908"/>
            <a:ext cx="4231770" cy="215444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/>
              <a:t>NMR detected metabolite directly associated with IMT and/or CAC (with significant p value)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5154334" y="6132690"/>
            <a:ext cx="3171376" cy="195858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dirty="0"/>
              <a:t>NMR detected metabolite inversely associated with IMT and/or CAC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369216" y="6116860"/>
            <a:ext cx="99892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/>
              <a:t>Node shade: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6614858"/>
            <a:ext cx="84083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Bold nodes</a:t>
            </a:r>
            <a:r>
              <a:rPr lang="en-GB" sz="800" dirty="0"/>
              <a:t>: metabolites significantly associated with IMT and CAC.	 Nodes with * : metabolites significantly associated with CAC </a:t>
            </a:r>
            <a:endParaRPr lang="fr-FR" sz="800" dirty="0"/>
          </a:p>
        </p:txBody>
      </p:sp>
      <p:sp>
        <p:nvSpPr>
          <p:cNvPr id="31" name="TextBox 6"/>
          <p:cNvSpPr txBox="1"/>
          <p:nvPr/>
        </p:nvSpPr>
        <p:spPr>
          <a:xfrm>
            <a:off x="5549949" y="5637307"/>
            <a:ext cx="1110283" cy="178053"/>
          </a:xfrm>
          <a:prstGeom prst="rect">
            <a:avLst/>
          </a:prstGeom>
          <a:solidFill>
            <a:srgbClr val="F0DCEF">
              <a:alpha val="66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Aromatic metabolism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369216" y="5886330"/>
            <a:ext cx="1036328" cy="200949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 err="1"/>
              <a:t>Sulfur</a:t>
            </a:r>
            <a:r>
              <a:rPr lang="en-GB" sz="800" dirty="0"/>
              <a:t> metabolism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5544" y="95071"/>
            <a:ext cx="615816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Define the Metabolic Pathways</a:t>
            </a:r>
          </a:p>
          <a:p>
            <a:pPr algn="ctr"/>
            <a:r>
              <a:rPr lang="en-GB" sz="3600" dirty="0"/>
              <a:t>Ex. </a:t>
            </a:r>
            <a:r>
              <a:rPr lang="en-GB" sz="3600" dirty="0" err="1"/>
              <a:t>CombiBio</a:t>
            </a:r>
            <a:r>
              <a:rPr lang="en-GB" sz="3600" dirty="0"/>
              <a:t> CAC Pathways</a:t>
            </a:r>
          </a:p>
        </p:txBody>
      </p:sp>
    </p:spTree>
    <p:extLst>
      <p:ext uri="{BB962C8B-B14F-4D97-AF65-F5344CB8AC3E}">
        <p14:creationId xmlns:p14="http://schemas.microsoft.com/office/powerpoint/2010/main" val="9454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Metabolomic Signature of CAD GWAS Hits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323" y="2357040"/>
            <a:ext cx="2761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CAD GWAS Hits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4006" y="2362200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CAD Clinical Events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200400" y="2649428"/>
            <a:ext cx="2213606" cy="516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65842" y="1828800"/>
            <a:ext cx="302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“Verified Associations”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6383" y="3124200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?? Mechanism ??</a:t>
            </a:r>
          </a:p>
        </p:txBody>
      </p:sp>
    </p:spTree>
    <p:extLst>
      <p:ext uri="{BB962C8B-B14F-4D97-AF65-F5344CB8AC3E}">
        <p14:creationId xmlns:p14="http://schemas.microsoft.com/office/powerpoint/2010/main" val="8819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36121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Comments or suggestions are most welcome!!</a:t>
            </a:r>
          </a:p>
        </p:txBody>
      </p:sp>
    </p:spTree>
    <p:extLst>
      <p:ext uri="{BB962C8B-B14F-4D97-AF65-F5344CB8AC3E}">
        <p14:creationId xmlns:p14="http://schemas.microsoft.com/office/powerpoint/2010/main" val="3428989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4604" y="152400"/>
            <a:ext cx="12387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Raw Data </a:t>
            </a:r>
          </a:p>
          <a:p>
            <a:pPr algn="ctr"/>
            <a:r>
              <a:rPr lang="en-US" sz="1600" dirty="0"/>
              <a:t>Technical QC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1333" y="914400"/>
            <a:ext cx="148527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Alignment,</a:t>
            </a:r>
          </a:p>
          <a:p>
            <a:pPr algn="ctr"/>
            <a:r>
              <a:rPr lang="en-US" sz="1600" dirty="0"/>
              <a:t>Standardization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4702" y="1676400"/>
            <a:ext cx="14585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Stats QC</a:t>
            </a:r>
          </a:p>
          <a:p>
            <a:pPr algn="ctr"/>
            <a:r>
              <a:rPr lang="en-US" sz="1600" dirty="0"/>
              <a:t>B-C </a:t>
            </a:r>
            <a:r>
              <a:rPr lang="en-US" sz="1600" dirty="0" err="1"/>
              <a:t>Tx</a:t>
            </a:r>
            <a:r>
              <a:rPr lang="en-US" sz="1600" dirty="0"/>
              <a:t>, PC </a:t>
            </a:r>
            <a:r>
              <a:rPr lang="en-US" sz="1600" dirty="0" err="1"/>
              <a:t>resid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770108" y="2438400"/>
            <a:ext cx="19477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vs MF </a:t>
            </a:r>
            <a:r>
              <a:rPr lang="en-US" sz="1600" dirty="0" err="1"/>
              <a:t>Assoc</a:t>
            </a:r>
            <a:r>
              <a:rPr lang="en-US" sz="1600" dirty="0"/>
              <a:t>, Assoc.  Network 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3274" y="4114800"/>
            <a:ext cx="18213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Map Segmentation,</a:t>
            </a:r>
          </a:p>
          <a:p>
            <a:pPr algn="ctr"/>
            <a:r>
              <a:rPr lang="en-US" sz="1600" dirty="0"/>
              <a:t>Prioritization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8400" y="3276600"/>
            <a:ext cx="153561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Stat. MF Consolidation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3158" y="4953000"/>
            <a:ext cx="15356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Analytic </a:t>
            </a:r>
            <a:r>
              <a:rPr lang="en-US" sz="1600" dirty="0" err="1"/>
              <a:t>Chem</a:t>
            </a:r>
            <a:r>
              <a:rPr lang="en-US" sz="1600" dirty="0"/>
              <a:t> Annotation and Identification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3274" y="6096000"/>
            <a:ext cx="182139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Metabolic Network Mapping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3157" y="3276600"/>
            <a:ext cx="18816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MF vs CHD </a:t>
            </a:r>
            <a:r>
              <a:rPr lang="en-US" sz="1600" dirty="0" err="1"/>
              <a:t>Assoc</a:t>
            </a:r>
            <a:r>
              <a:rPr lang="en-US" sz="1600" dirty="0"/>
              <a:t>,</a:t>
            </a:r>
          </a:p>
          <a:p>
            <a:pPr algn="ctr"/>
            <a:r>
              <a:rPr lang="en-US" sz="1600" dirty="0"/>
              <a:t>Mediation Analysis*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74537" y="3646858"/>
            <a:ext cx="112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**Tim, Nichol, David C., Don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74537" y="2922656"/>
            <a:ext cx="134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</a:t>
            </a:r>
            <a:r>
              <a:rPr lang="en-US" sz="1200" i="1" dirty="0" err="1"/>
              <a:t>Talant</a:t>
            </a:r>
            <a:r>
              <a:rPr lang="en-US" sz="1200" i="1" dirty="0"/>
              <a:t>, Eliana, Abbas, Oscar</a:t>
            </a:r>
          </a:p>
          <a:p>
            <a:r>
              <a:rPr lang="en-US" sz="1200" i="1" dirty="0"/>
              <a:t>David H, Georgia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8414" y="6249888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Chunhong</a:t>
            </a:r>
            <a:r>
              <a:rPr lang="en-US" sz="1200" i="1" dirty="0"/>
              <a:t>, </a:t>
            </a:r>
            <a:r>
              <a:rPr lang="en-US" sz="1200" i="1" dirty="0" err="1"/>
              <a:t>Rui</a:t>
            </a:r>
            <a:endParaRPr lang="en-US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51535" y="3276600"/>
            <a:ext cx="15801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Genomic Bioinformatics**</a:t>
            </a:r>
          </a:p>
        </p:txBody>
      </p:sp>
      <p:cxnSp>
        <p:nvCxnSpPr>
          <p:cNvPr id="24" name="Straight Arrow Connector 23"/>
          <p:cNvCxnSpPr>
            <a:stCxn id="4" idx="2"/>
            <a:endCxn id="5" idx="0"/>
          </p:cNvCxnSpPr>
          <p:nvPr/>
        </p:nvCxnSpPr>
        <p:spPr>
          <a:xfrm>
            <a:off x="4743973" y="737175"/>
            <a:ext cx="0" cy="17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6" idx="0"/>
          </p:cNvCxnSpPr>
          <p:nvPr/>
        </p:nvCxnSpPr>
        <p:spPr>
          <a:xfrm>
            <a:off x="4743973" y="1499175"/>
            <a:ext cx="0" cy="17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7" idx="0"/>
          </p:cNvCxnSpPr>
          <p:nvPr/>
        </p:nvCxnSpPr>
        <p:spPr>
          <a:xfrm flipH="1">
            <a:off x="4743972" y="2261175"/>
            <a:ext cx="1" cy="177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3400" y="3338154"/>
            <a:ext cx="1273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Tim, </a:t>
            </a:r>
            <a:r>
              <a:rPr lang="en-US" sz="1200" i="1" dirty="0" err="1"/>
              <a:t>Rui</a:t>
            </a:r>
            <a:r>
              <a:rPr lang="en-US" sz="1200" i="1" dirty="0"/>
              <a:t>, Ibrahim, ID team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6042" y="5137666"/>
            <a:ext cx="106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Elena, Claire, John, </a:t>
            </a:r>
            <a:r>
              <a:rPr lang="en-US" sz="1200" i="1" dirty="0" err="1"/>
              <a:t>tba</a:t>
            </a:r>
            <a:endParaRPr lang="en-US" sz="1200" i="1" dirty="0"/>
          </a:p>
        </p:txBody>
      </p:sp>
      <p:cxnSp>
        <p:nvCxnSpPr>
          <p:cNvPr id="49" name="Straight Arrow Connector 48"/>
          <p:cNvCxnSpPr>
            <a:stCxn id="12" idx="2"/>
            <a:endCxn id="8" idx="0"/>
          </p:cNvCxnSpPr>
          <p:nvPr/>
        </p:nvCxnSpPr>
        <p:spPr>
          <a:xfrm>
            <a:off x="4743972" y="3861375"/>
            <a:ext cx="1" cy="25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953000" y="4953000"/>
            <a:ext cx="15356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Mummichog</a:t>
            </a:r>
            <a:endParaRPr lang="en-US" sz="1600" dirty="0"/>
          </a:p>
          <a:p>
            <a:pPr algn="ctr"/>
            <a:r>
              <a:rPr lang="en-US" sz="1600" dirty="0"/>
              <a:t>ID and Pathway Analysis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19619" y="4268686"/>
            <a:ext cx="1567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CAD GWAS Met Team </a:t>
            </a:r>
          </a:p>
        </p:txBody>
      </p:sp>
      <p:cxnSp>
        <p:nvCxnSpPr>
          <p:cNvPr id="101" name="Elbow Connector 100"/>
          <p:cNvCxnSpPr>
            <a:stCxn id="77" idx="2"/>
            <a:endCxn id="11" idx="0"/>
          </p:cNvCxnSpPr>
          <p:nvPr/>
        </p:nvCxnSpPr>
        <p:spPr>
          <a:xfrm rot="5400000">
            <a:off x="5076389" y="5451581"/>
            <a:ext cx="312003" cy="9768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0" y="76200"/>
            <a:ext cx="331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CAD GWAS-Metabolomic Study Work Flow</a:t>
            </a:r>
          </a:p>
        </p:txBody>
      </p:sp>
      <p:cxnSp>
        <p:nvCxnSpPr>
          <p:cNvPr id="39" name="Elbow Connector 38"/>
          <p:cNvCxnSpPr>
            <a:stCxn id="7" idx="2"/>
            <a:endCxn id="22" idx="0"/>
          </p:cNvCxnSpPr>
          <p:nvPr/>
        </p:nvCxnSpPr>
        <p:spPr>
          <a:xfrm rot="16200000" flipH="1">
            <a:off x="5616067" y="2151080"/>
            <a:ext cx="253425" cy="19976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7" idx="2"/>
            <a:endCxn id="9" idx="0"/>
          </p:cNvCxnSpPr>
          <p:nvPr/>
        </p:nvCxnSpPr>
        <p:spPr>
          <a:xfrm rot="5400000">
            <a:off x="3633378" y="2166005"/>
            <a:ext cx="253425" cy="19677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2"/>
            <a:endCxn id="12" idx="0"/>
          </p:cNvCxnSpPr>
          <p:nvPr/>
        </p:nvCxnSpPr>
        <p:spPr>
          <a:xfrm>
            <a:off x="4743972" y="3023175"/>
            <a:ext cx="0" cy="25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22" idx="2"/>
            <a:endCxn id="8" idx="0"/>
          </p:cNvCxnSpPr>
          <p:nvPr/>
        </p:nvCxnSpPr>
        <p:spPr>
          <a:xfrm rot="5400000">
            <a:off x="5616068" y="2989281"/>
            <a:ext cx="253425" cy="19976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9" idx="2"/>
            <a:endCxn id="8" idx="0"/>
          </p:cNvCxnSpPr>
          <p:nvPr/>
        </p:nvCxnSpPr>
        <p:spPr>
          <a:xfrm rot="16200000" flipH="1">
            <a:off x="3633378" y="3004204"/>
            <a:ext cx="253425" cy="1967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8" idx="2"/>
            <a:endCxn id="10" idx="0"/>
          </p:cNvCxnSpPr>
          <p:nvPr/>
        </p:nvCxnSpPr>
        <p:spPr>
          <a:xfrm rot="5400000">
            <a:off x="4110757" y="4319783"/>
            <a:ext cx="253425" cy="1013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8" idx="2"/>
            <a:endCxn id="77" idx="0"/>
          </p:cNvCxnSpPr>
          <p:nvPr/>
        </p:nvCxnSpPr>
        <p:spPr>
          <a:xfrm rot="16200000" flipH="1">
            <a:off x="5105678" y="4337870"/>
            <a:ext cx="253425" cy="9768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0" idx="3"/>
            <a:endCxn id="77" idx="1"/>
          </p:cNvCxnSpPr>
          <p:nvPr/>
        </p:nvCxnSpPr>
        <p:spPr>
          <a:xfrm>
            <a:off x="4498771" y="5368499"/>
            <a:ext cx="45422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10" idx="2"/>
            <a:endCxn id="11" idx="0"/>
          </p:cNvCxnSpPr>
          <p:nvPr/>
        </p:nvCxnSpPr>
        <p:spPr>
          <a:xfrm rot="16200000" flipH="1">
            <a:off x="4081468" y="5433494"/>
            <a:ext cx="312003" cy="10130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553200" y="6096000"/>
            <a:ext cx="14543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Poss. Ext Validation</a:t>
            </a:r>
          </a:p>
        </p:txBody>
      </p:sp>
      <p:cxnSp>
        <p:nvCxnSpPr>
          <p:cNvPr id="94" name="Straight Arrow Connector 93"/>
          <p:cNvCxnSpPr>
            <a:stCxn id="11" idx="3"/>
            <a:endCxn id="93" idx="1"/>
          </p:cNvCxnSpPr>
          <p:nvPr/>
        </p:nvCxnSpPr>
        <p:spPr>
          <a:xfrm>
            <a:off x="5654671" y="6388388"/>
            <a:ext cx="8985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788983" y="5229999"/>
            <a:ext cx="1085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Chunhong</a:t>
            </a:r>
            <a:r>
              <a:rPr lang="en-US" sz="1200" i="1" dirty="0"/>
              <a:t>, </a:t>
            </a:r>
            <a:r>
              <a:rPr lang="en-US" sz="1200" i="1" dirty="0" err="1"/>
              <a:t>Rui</a:t>
            </a:r>
            <a:endParaRPr lang="en-US" sz="12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908184" y="975954"/>
            <a:ext cx="1635616" cy="461665"/>
            <a:chOff x="5743337" y="1014426"/>
            <a:chExt cx="1635616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743337" y="101442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NMR</a:t>
              </a:r>
            </a:p>
            <a:p>
              <a:r>
                <a:rPr lang="en-US" sz="1200" i="1" dirty="0"/>
                <a:t>MS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00800" y="1014426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Ibrahim, </a:t>
              </a:r>
              <a:r>
                <a:rPr lang="en-US" sz="1200" i="1" dirty="0" err="1"/>
                <a:t>Rui</a:t>
              </a:r>
              <a:r>
                <a:rPr lang="en-US" sz="1200" i="1" dirty="0"/>
                <a:t>,</a:t>
              </a:r>
            </a:p>
            <a:p>
              <a:r>
                <a:rPr lang="en-US" sz="1200" i="1" dirty="0"/>
                <a:t> Joanna  </a:t>
              </a: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6201916" y="1054758"/>
              <a:ext cx="125064" cy="381000"/>
            </a:xfrm>
            <a:prstGeom prst="rightBrace">
              <a:avLst>
                <a:gd name="adj1" fmla="val 42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908184" y="213954"/>
            <a:ext cx="1415613" cy="461665"/>
            <a:chOff x="5823387" y="172878"/>
            <a:chExt cx="1415613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5823387" y="172878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NMR</a:t>
              </a:r>
            </a:p>
            <a:p>
              <a:r>
                <a:rPr lang="en-US" sz="1200" i="1" dirty="0"/>
                <a:t>MS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62825" y="239524"/>
              <a:ext cx="7761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/>
                <a:t>CombiBio</a:t>
              </a:r>
              <a:endParaRPr lang="en-US" sz="1200" i="1" dirty="0"/>
            </a:p>
          </p:txBody>
        </p:sp>
        <p:sp>
          <p:nvSpPr>
            <p:cNvPr id="53" name="Right Brace 52"/>
            <p:cNvSpPr/>
            <p:nvPr/>
          </p:nvSpPr>
          <p:spPr>
            <a:xfrm>
              <a:off x="6281966" y="187525"/>
              <a:ext cx="125064" cy="381000"/>
            </a:xfrm>
            <a:prstGeom prst="rightBrace">
              <a:avLst>
                <a:gd name="adj1" fmla="val 42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908184" y="1737954"/>
            <a:ext cx="1635616" cy="461665"/>
            <a:chOff x="5743337" y="1014426"/>
            <a:chExt cx="1635616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5743337" y="101442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NMR</a:t>
              </a:r>
            </a:p>
            <a:p>
              <a:r>
                <a:rPr lang="en-US" sz="1200" i="1" dirty="0"/>
                <a:t>MS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00800" y="1014426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Ibrahim, </a:t>
              </a:r>
              <a:r>
                <a:rPr lang="en-US" sz="1200" i="1" dirty="0" err="1"/>
                <a:t>Rui</a:t>
              </a:r>
              <a:r>
                <a:rPr lang="en-US" sz="1200" i="1" dirty="0"/>
                <a:t>,</a:t>
              </a:r>
            </a:p>
            <a:p>
              <a:r>
                <a:rPr lang="en-US" sz="1200" i="1" dirty="0"/>
                <a:t> Joanna  </a:t>
              </a:r>
            </a:p>
          </p:txBody>
        </p:sp>
        <p:sp>
          <p:nvSpPr>
            <p:cNvPr id="62" name="Right Brace 61"/>
            <p:cNvSpPr/>
            <p:nvPr/>
          </p:nvSpPr>
          <p:spPr>
            <a:xfrm>
              <a:off x="6201916" y="1054758"/>
              <a:ext cx="125064" cy="381000"/>
            </a:xfrm>
            <a:prstGeom prst="rightBrace">
              <a:avLst>
                <a:gd name="adj1" fmla="val 42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08184" y="2499954"/>
            <a:ext cx="1511848" cy="461665"/>
            <a:chOff x="5743337" y="1014426"/>
            <a:chExt cx="1511848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5743337" y="1014426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NMR</a:t>
              </a:r>
            </a:p>
            <a:p>
              <a:r>
                <a:rPr lang="en-US" sz="1200" i="1" dirty="0"/>
                <a:t>MS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00801" y="1014426"/>
              <a:ext cx="854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/>
                <a:t>Rui</a:t>
              </a:r>
              <a:r>
                <a:rPr lang="en-US" sz="1200" i="1" dirty="0"/>
                <a:t>, Joanna  </a:t>
              </a:r>
            </a:p>
          </p:txBody>
        </p:sp>
        <p:sp>
          <p:nvSpPr>
            <p:cNvPr id="67" name="Right Brace 66"/>
            <p:cNvSpPr/>
            <p:nvPr/>
          </p:nvSpPr>
          <p:spPr>
            <a:xfrm>
              <a:off x="6201916" y="1054758"/>
              <a:ext cx="125064" cy="381000"/>
            </a:xfrm>
            <a:prstGeom prst="rightBrace">
              <a:avLst>
                <a:gd name="adj1" fmla="val 4260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371600" y="1061677"/>
            <a:ext cx="1493294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DTW Alignment</a:t>
            </a:r>
          </a:p>
        </p:txBody>
      </p:sp>
      <p:cxnSp>
        <p:nvCxnSpPr>
          <p:cNvPr id="25" name="Straight Arrow Connector 24"/>
          <p:cNvCxnSpPr>
            <a:stCxn id="68" idx="3"/>
            <a:endCxn id="5" idx="1"/>
          </p:cNvCxnSpPr>
          <p:nvPr/>
        </p:nvCxnSpPr>
        <p:spPr>
          <a:xfrm flipV="1">
            <a:off x="2864894" y="1206788"/>
            <a:ext cx="1136439" cy="2416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8010" y="1000121"/>
            <a:ext cx="985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Guoqiang, VT team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71600" y="1814156"/>
            <a:ext cx="1853071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Multi-Block Analysis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7414" y="1752600"/>
            <a:ext cx="109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Tim, Kate, Ibrahim</a:t>
            </a:r>
          </a:p>
        </p:txBody>
      </p: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2298136" y="2152710"/>
            <a:ext cx="0" cy="11238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386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1259891"/>
            <a:ext cx="9134475" cy="559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3200" dirty="0"/>
              <a:t>SNP Bioinformatic Pipeline: Ex. </a:t>
            </a:r>
            <a:r>
              <a:rPr lang="en-US" sz="3200" dirty="0"/>
              <a:t>TOMM40/APOE</a:t>
            </a:r>
            <a:r>
              <a:rPr lang="en-GB" alt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47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3775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83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359520"/>
            <a:ext cx="11848750" cy="5955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87037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CAD SNPs sub-network:</a:t>
            </a:r>
          </a:p>
          <a:p>
            <a:pPr algn="ctr"/>
            <a:r>
              <a:rPr lang="en-GB" sz="3600" dirty="0"/>
              <a:t> Ch19-Po45395619_A_G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259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740" y="1328617"/>
            <a:ext cx="10638294" cy="4848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3143" y="285431"/>
            <a:ext cx="411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Assignment of the MS features</a:t>
            </a:r>
          </a:p>
        </p:txBody>
      </p:sp>
      <p:sp>
        <p:nvSpPr>
          <p:cNvPr id="8" name="Oval 7"/>
          <p:cNvSpPr/>
          <p:nvPr/>
        </p:nvSpPr>
        <p:spPr>
          <a:xfrm>
            <a:off x="6510215" y="1930400"/>
            <a:ext cx="1297354" cy="43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SLPOS</a:t>
            </a:r>
          </a:p>
        </p:txBody>
      </p:sp>
      <p:sp>
        <p:nvSpPr>
          <p:cNvPr id="9" name="Oval 8"/>
          <p:cNvSpPr/>
          <p:nvPr/>
        </p:nvSpPr>
        <p:spPr>
          <a:xfrm>
            <a:off x="6510215" y="3069439"/>
            <a:ext cx="1297354" cy="437662"/>
          </a:xfrm>
          <a:prstGeom prst="ellipse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SLNEG</a:t>
            </a:r>
          </a:p>
        </p:txBody>
      </p:sp>
    </p:spTree>
    <p:extLst>
      <p:ext uri="{BB962C8B-B14F-4D97-AF65-F5344CB8AC3E}">
        <p14:creationId xmlns:p14="http://schemas.microsoft.com/office/powerpoint/2010/main" val="108853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MS data: SLPOS and SLNEG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57300" y="1761796"/>
          <a:ext cx="6629400" cy="27127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AnalysisTypeEdge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CorrPosNeg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metaboliteMZ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metaboliteRT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1075.9178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1077.9354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2.20E-07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273.2559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217.1928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257.2227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161.1308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121.0987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684.6488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822.5457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SLNEG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942.6618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28650" y="4846027"/>
          <a:ext cx="4799195" cy="132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3" imgW="3992728" imgH="1104900" progId="Excel.Sheet.12">
                  <p:embed/>
                </p:oleObj>
              </mc:Choice>
              <mc:Fallback>
                <p:oleObj name="Worksheet" r:id="rId3" imgW="3992728" imgH="110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4846027"/>
                        <a:ext cx="4799195" cy="132812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>
            <a:off x="5627076" y="4822092"/>
            <a:ext cx="390769" cy="1352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50707" y="5119077"/>
            <a:ext cx="279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Highly correlated features at RT=4.62 min</a:t>
            </a:r>
          </a:p>
        </p:txBody>
      </p:sp>
    </p:spTree>
    <p:extLst>
      <p:ext uri="{BB962C8B-B14F-4D97-AF65-F5344CB8AC3E}">
        <p14:creationId xmlns:p14="http://schemas.microsoft.com/office/powerpoint/2010/main" val="11836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9" y="1645216"/>
            <a:ext cx="7904123" cy="2989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886" y="210636"/>
            <a:ext cx="7913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u="sng" dirty="0"/>
              <a:t>MS/MS DDA experiment for m/z 369.35 </a:t>
            </a:r>
          </a:p>
          <a:p>
            <a:pPr algn="ctr"/>
            <a:r>
              <a:rPr lang="en-GB" sz="3600" b="1" u="sng" dirty="0"/>
              <a:t>at RT=4.62 min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2169" y="172719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9972" y="341141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MS/MS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93683" y="5011804"/>
          <a:ext cx="4799195" cy="132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4" imgW="3992728" imgH="1104900" progId="Excel.Sheet.12">
                  <p:embed/>
                </p:oleObj>
              </mc:Choice>
              <mc:Fallback>
                <p:oleObj name="Worksheet" r:id="rId4" imgW="3992728" imgH="110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683" y="5011804"/>
                        <a:ext cx="4799195" cy="132812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3055815" y="3946768"/>
            <a:ext cx="578338" cy="242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13569" y="4067907"/>
            <a:ext cx="578338" cy="242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66646" y="3474941"/>
            <a:ext cx="578338" cy="242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15787" y="5306535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Free Cholesterol</a:t>
            </a:r>
          </a:p>
        </p:txBody>
      </p:sp>
    </p:spTree>
    <p:extLst>
      <p:ext uri="{BB962C8B-B14F-4D97-AF65-F5344CB8AC3E}">
        <p14:creationId xmlns:p14="http://schemas.microsoft.com/office/powerpoint/2010/main" val="2493761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23" y="1119702"/>
            <a:ext cx="4926623" cy="42178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4708" y="1156677"/>
            <a:ext cx="3626338" cy="15318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82741" y="742350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Free Cholesterol</a:t>
            </a:r>
          </a:p>
        </p:txBody>
      </p:sp>
    </p:spTree>
    <p:extLst>
      <p:ext uri="{BB962C8B-B14F-4D97-AF65-F5344CB8AC3E}">
        <p14:creationId xmlns:p14="http://schemas.microsoft.com/office/powerpoint/2010/main" val="2317849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59544"/>
              </p:ext>
            </p:extLst>
          </p:nvPr>
        </p:nvGraphicFramePr>
        <p:xfrm>
          <a:off x="1257300" y="1761796"/>
          <a:ext cx="6629400" cy="14325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AnalysisTypeEdge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CorrPosNeg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metaboliteMZ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metaboliteRT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1075.9178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1077.9354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684.6488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822.5457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SLNEG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942.6618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866" y="457370"/>
            <a:ext cx="3145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Remaining MS features</a:t>
            </a:r>
          </a:p>
        </p:txBody>
      </p:sp>
    </p:spTree>
    <p:extLst>
      <p:ext uri="{BB962C8B-B14F-4D97-AF65-F5344CB8AC3E}">
        <p14:creationId xmlns:p14="http://schemas.microsoft.com/office/powerpoint/2010/main" val="330097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Metabolomic Signature of CAD GWAS Hits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323" y="2357040"/>
            <a:ext cx="2761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CAD GWAS Hits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4006" y="2362200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CAD Clinical Events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200400" y="2649428"/>
            <a:ext cx="2213606" cy="5160"/>
          </a:xfrm>
          <a:prstGeom prst="straightConnector1">
            <a:avLst/>
          </a:prstGeom>
          <a:ln w="508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65842" y="1828800"/>
            <a:ext cx="302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“Verified Associations”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951" y="3272135"/>
            <a:ext cx="250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?? Metabolome ??</a:t>
            </a:r>
          </a:p>
        </p:txBody>
      </p:sp>
      <p:sp>
        <p:nvSpPr>
          <p:cNvPr id="6" name="Arc 5"/>
          <p:cNvSpPr/>
          <p:nvPr/>
        </p:nvSpPr>
        <p:spPr>
          <a:xfrm rot="7970802">
            <a:off x="2722921" y="63658"/>
            <a:ext cx="3088557" cy="3161277"/>
          </a:xfrm>
          <a:prstGeom prst="arc">
            <a:avLst>
              <a:gd name="adj1" fmla="val 16335430"/>
              <a:gd name="adj2" fmla="val 0"/>
            </a:avLst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9798" y="3863246"/>
            <a:ext cx="8454129" cy="3088557"/>
            <a:chOff x="429798" y="3863246"/>
            <a:chExt cx="8454129" cy="3088557"/>
          </a:xfrm>
        </p:grpSpPr>
        <p:sp>
          <p:nvSpPr>
            <p:cNvPr id="14" name="Arc 13"/>
            <p:cNvSpPr/>
            <p:nvPr/>
          </p:nvSpPr>
          <p:spPr>
            <a:xfrm rot="13629198" flipV="1">
              <a:off x="2722178" y="3826886"/>
              <a:ext cx="3088557" cy="3161277"/>
            </a:xfrm>
            <a:prstGeom prst="arc">
              <a:avLst>
                <a:gd name="adj1" fmla="val 16335430"/>
                <a:gd name="adj2" fmla="val 0"/>
              </a:avLst>
            </a:prstGeom>
            <a:ln w="508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9798" y="3962400"/>
              <a:ext cx="27322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Interventions</a:t>
              </a:r>
            </a:p>
            <a:p>
              <a:r>
                <a:rPr lang="en-US" sz="2400" dirty="0"/>
                <a:t>diet, behavior, drugs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34933" y="4147064"/>
              <a:ext cx="33489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CAD Clinical Events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65988" y="2896195"/>
            <a:ext cx="1833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~5% of variance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36418" y="4730291"/>
            <a:ext cx="2199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??&gt;&gt;5% of variance</a:t>
            </a:r>
          </a:p>
        </p:txBody>
      </p:sp>
    </p:spTree>
    <p:extLst>
      <p:ext uri="{BB962C8B-B14F-4D97-AF65-F5344CB8AC3E}">
        <p14:creationId xmlns:p14="http://schemas.microsoft.com/office/powerpoint/2010/main" val="1697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425" y="283724"/>
            <a:ext cx="585372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m/z 822.5457 </a:t>
            </a:r>
            <a:r>
              <a:rPr lang="en-GB" b="1" dirty="0" err="1"/>
              <a:t>rt</a:t>
            </a:r>
            <a:r>
              <a:rPr lang="en-GB" b="1" dirty="0"/>
              <a:t>= 6.33 min in positive ion mode SLPOS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" y="1441800"/>
            <a:ext cx="9048000" cy="397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4180" y="3861941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Full spectrum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9146" y="2113503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EIC m/z 822.554</a:t>
            </a:r>
          </a:p>
        </p:txBody>
      </p:sp>
      <p:sp>
        <p:nvSpPr>
          <p:cNvPr id="8" name="Oval 7"/>
          <p:cNvSpPr/>
          <p:nvPr/>
        </p:nvSpPr>
        <p:spPr>
          <a:xfrm>
            <a:off x="8620369" y="1780343"/>
            <a:ext cx="601784" cy="330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628184" y="3715904"/>
            <a:ext cx="601784" cy="330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24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" y="1313493"/>
            <a:ext cx="8928000" cy="37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68" y="1542980"/>
            <a:ext cx="236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MS/MS for m/z 822.55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4051" y="3672673"/>
            <a:ext cx="195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 for m/z 822.55</a:t>
            </a:r>
          </a:p>
        </p:txBody>
      </p:sp>
      <p:sp>
        <p:nvSpPr>
          <p:cNvPr id="7" name="Oval 6"/>
          <p:cNvSpPr/>
          <p:nvPr/>
        </p:nvSpPr>
        <p:spPr>
          <a:xfrm>
            <a:off x="1117598" y="2391509"/>
            <a:ext cx="1039447" cy="537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0615" y="5524537"/>
            <a:ext cx="799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m/z 184.0754 – characteristic fragment of PC and SM (</a:t>
            </a:r>
            <a:r>
              <a:rPr lang="en-GB" dirty="0" err="1"/>
              <a:t>phosphocholine</a:t>
            </a:r>
            <a:r>
              <a:rPr lang="en-GB" dirty="0"/>
              <a:t> head group)</a:t>
            </a:r>
          </a:p>
          <a:p>
            <a:r>
              <a:rPr lang="en-GB" dirty="0"/>
              <a:t>m/z 162.9586 – fragment of K+ adduct </a:t>
            </a:r>
          </a:p>
        </p:txBody>
      </p:sp>
    </p:spTree>
    <p:extLst>
      <p:ext uri="{BB962C8B-B14F-4D97-AF65-F5344CB8AC3E}">
        <p14:creationId xmlns:p14="http://schemas.microsoft.com/office/powerpoint/2010/main" val="3027553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3" y="1454045"/>
            <a:ext cx="8241238" cy="2696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529" y="1366067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EIC m/z 784.588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6530" y="2973195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EIC m/z 822.554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9787" y="1638711"/>
            <a:ext cx="92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[M+H]+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0126" y="3245839"/>
            <a:ext cx="92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[M+K]+</a:t>
            </a:r>
          </a:p>
        </p:txBody>
      </p:sp>
      <p:sp>
        <p:nvSpPr>
          <p:cNvPr id="9" name="Oval 8"/>
          <p:cNvSpPr/>
          <p:nvPr/>
        </p:nvSpPr>
        <p:spPr>
          <a:xfrm>
            <a:off x="5494214" y="1244705"/>
            <a:ext cx="1867877" cy="920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14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3" y="1295342"/>
            <a:ext cx="8650147" cy="3969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4161" y="355041"/>
            <a:ext cx="24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MS/MS for m/z 784.588</a:t>
            </a:r>
          </a:p>
        </p:txBody>
      </p:sp>
      <p:sp>
        <p:nvSpPr>
          <p:cNvPr id="10" name="Trapezoid 9"/>
          <p:cNvSpPr/>
          <p:nvPr/>
        </p:nvSpPr>
        <p:spPr>
          <a:xfrm>
            <a:off x="2060085" y="5361354"/>
            <a:ext cx="5009661" cy="1383323"/>
          </a:xfrm>
          <a:prstGeom prst="trapezoi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Zoom-in in the next slide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4246" y="3008923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PC(36:3)</a:t>
            </a:r>
          </a:p>
        </p:txBody>
      </p:sp>
    </p:spTree>
    <p:extLst>
      <p:ext uri="{BB962C8B-B14F-4D97-AF65-F5344CB8AC3E}">
        <p14:creationId xmlns:p14="http://schemas.microsoft.com/office/powerpoint/2010/main" val="1519447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5" y="756427"/>
            <a:ext cx="8622118" cy="3956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0867" y="4831866"/>
            <a:ext cx="38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Fatty acyl chain fragments [M-H2O+H]+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815" y="5673969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PC(18:1/18:2)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1046" y="5689600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PC(16:0/20:3)</a:t>
            </a:r>
          </a:p>
        </p:txBody>
      </p:sp>
    </p:spTree>
    <p:extLst>
      <p:ext uri="{BB962C8B-B14F-4D97-AF65-F5344CB8AC3E}">
        <p14:creationId xmlns:p14="http://schemas.microsoft.com/office/powerpoint/2010/main" val="4288433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7425" y="283724"/>
            <a:ext cx="58537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m/z 684.6488 </a:t>
            </a:r>
            <a:r>
              <a:rPr lang="en-GB" b="1" dirty="0" err="1"/>
              <a:t>rt</a:t>
            </a:r>
            <a:r>
              <a:rPr lang="en-GB" b="1" dirty="0"/>
              <a:t>= 8.25 min in positive ion mode SLPOS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576" y="1104076"/>
            <a:ext cx="765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Correlation analysis of SLPOS vs SLNEG showed that m/z 684.65 in positive mode is correlated to m/z 942.662 </a:t>
            </a:r>
            <a:r>
              <a:rPr lang="en-GB" b="1" dirty="0" err="1"/>
              <a:t>rt</a:t>
            </a:r>
            <a:r>
              <a:rPr lang="en-GB" b="1" dirty="0"/>
              <a:t>=7.99 min in negative mode!!! r=0.99!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07081"/>
              </p:ext>
            </p:extLst>
          </p:nvPr>
        </p:nvGraphicFramePr>
        <p:xfrm>
          <a:off x="345063" y="2551150"/>
          <a:ext cx="6629400" cy="14325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AnalysisTypeEdge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CorrPosNeg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metaboliteMZ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metaboliteRT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1075.9178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1077.9354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684.6488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822.5457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SLNEG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942.6618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974463" y="3540369"/>
            <a:ext cx="436685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74463" y="3759200"/>
            <a:ext cx="421054" cy="148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5517" y="3540369"/>
            <a:ext cx="177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Correlation 0.99!</a:t>
            </a:r>
          </a:p>
        </p:txBody>
      </p:sp>
    </p:spTree>
    <p:extLst>
      <p:ext uri="{BB962C8B-B14F-4D97-AF65-F5344CB8AC3E}">
        <p14:creationId xmlns:p14="http://schemas.microsoft.com/office/powerpoint/2010/main" val="1826467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0" y="1295400"/>
            <a:ext cx="8166000" cy="331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85477" y="1612708"/>
            <a:ext cx="836246" cy="29307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18173" y="1612708"/>
            <a:ext cx="8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SLNEG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8173" y="328910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SLPOS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010290"/>
              </p:ext>
            </p:extLst>
          </p:nvPr>
        </p:nvGraphicFramePr>
        <p:xfrm>
          <a:off x="148431" y="4712249"/>
          <a:ext cx="88471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CS ChemDraw Drawing" r:id="rId4" imgW="8846820" imgH="1731264" progId="ChemDraw.Document.6.0">
                  <p:embed/>
                </p:oleObj>
              </mc:Choice>
              <mc:Fallback>
                <p:oleObj name="CS ChemDraw Drawing" r:id="rId4" imgW="8846820" imgH="17312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431" y="4712249"/>
                        <a:ext cx="8847138" cy="173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" y="518160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SHexCer(18:1/28:2)???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7250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1" y="3589831"/>
            <a:ext cx="8220000" cy="27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9" y="324231"/>
            <a:ext cx="8220000" cy="27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5065" y="890954"/>
            <a:ext cx="258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MS/MS NEGATIVE MODE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8850" y="3466963"/>
            <a:ext cx="24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MS/MS POSITIVE MODE</a:t>
            </a:r>
          </a:p>
        </p:txBody>
      </p:sp>
      <p:sp>
        <p:nvSpPr>
          <p:cNvPr id="10" name="Oval 9"/>
          <p:cNvSpPr/>
          <p:nvPr/>
        </p:nvSpPr>
        <p:spPr>
          <a:xfrm>
            <a:off x="570523" y="2034008"/>
            <a:ext cx="734648" cy="396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7847" y="1695454"/>
            <a:ext cx="94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SULFATE </a:t>
            </a:r>
          </a:p>
        </p:txBody>
      </p:sp>
    </p:spTree>
    <p:extLst>
      <p:ext uri="{BB962C8B-B14F-4D97-AF65-F5344CB8AC3E}">
        <p14:creationId xmlns:p14="http://schemas.microsoft.com/office/powerpoint/2010/main" val="3788687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569" y="390769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684.6 + 260 = 944.6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244642"/>
              </p:ext>
            </p:extLst>
          </p:nvPr>
        </p:nvGraphicFramePr>
        <p:xfrm>
          <a:off x="3309572" y="1027478"/>
          <a:ext cx="175736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CS ChemDraw Drawing" r:id="rId3" imgW="1757020" imgH="1299972" progId="ChemDraw.Document.6.0">
                  <p:embed/>
                </p:oleObj>
              </mc:Choice>
              <mc:Fallback>
                <p:oleObj name="CS ChemDraw Drawing" r:id="rId3" imgW="1757020" imgH="12999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9572" y="1027478"/>
                        <a:ext cx="175736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5292" y="390769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[M+H]+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817629"/>
              </p:ext>
            </p:extLst>
          </p:nvPr>
        </p:nvGraphicFramePr>
        <p:xfrm>
          <a:off x="149225" y="3070225"/>
          <a:ext cx="88471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S ChemDraw Drawing" r:id="rId5" imgW="8846820" imgH="1731264" progId="ChemDraw.Document.6.0">
                  <p:embed/>
                </p:oleObj>
              </mc:Choice>
              <mc:Fallback>
                <p:oleObj name="CS ChemDraw Drawing" r:id="rId5" imgW="8846820" imgH="17312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225" y="3070225"/>
                        <a:ext cx="8847138" cy="173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387600" y="2700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Sulfatide</a:t>
            </a:r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 (</a:t>
            </a:r>
            <a:r>
              <a:rPr lang="en-GB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3-O-sulfogalactosylceramide)</a:t>
            </a:r>
          </a:p>
          <a:p>
            <a:pPr algn="ctr"/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SHexCer</a:t>
            </a:r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3336562" y="5393565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SHexCer(18:1/28:2)???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52366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14" y="283724"/>
            <a:ext cx="8729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/>
              <a:t>m/z 1077.9354 and m/z 1075.9178 </a:t>
            </a:r>
            <a:r>
              <a:rPr lang="en-GB" b="1" dirty="0" err="1"/>
              <a:t>rt</a:t>
            </a:r>
            <a:r>
              <a:rPr lang="en-GB" b="1" dirty="0"/>
              <a:t>= 10.72 and 10.44 min in positive ion mode SLPOS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19549"/>
              </p:ext>
            </p:extLst>
          </p:nvPr>
        </p:nvGraphicFramePr>
        <p:xfrm>
          <a:off x="1048447" y="1324135"/>
          <a:ext cx="6629400" cy="14325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AnalysisTypeEdge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Correlation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CorrPosNeg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metaboliteMZ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metaboliteRT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pval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1075.9178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1077.9354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684.6488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SLPOS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822.5457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1.09E-05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SLNEG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942.6618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8.63E-06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61662" y="3485662"/>
            <a:ext cx="4210640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Late elution – hydrophobic metabolites</a:t>
            </a:r>
          </a:p>
          <a:p>
            <a:pPr>
              <a:lnSpc>
                <a:spcPct val="150000"/>
              </a:lnSpc>
            </a:pPr>
            <a:r>
              <a:rPr lang="en-GB" dirty="0"/>
              <a:t>Retention time characteristic for TG and CE</a:t>
            </a:r>
          </a:p>
        </p:txBody>
      </p:sp>
    </p:spTree>
    <p:extLst>
      <p:ext uri="{BB962C8B-B14F-4D97-AF65-F5344CB8AC3E}">
        <p14:creationId xmlns:p14="http://schemas.microsoft.com/office/powerpoint/2010/main" val="324573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Metabolomic Signature of CAD GWAS Hits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5842" y="1828800"/>
            <a:ext cx="302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“Verified Associations”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951" y="3272135"/>
            <a:ext cx="250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?? Metabolome ??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9323" y="100018"/>
            <a:ext cx="8323677" cy="3088557"/>
            <a:chOff x="439323" y="100018"/>
            <a:chExt cx="8323677" cy="3088557"/>
          </a:xfrm>
        </p:grpSpPr>
        <p:sp>
          <p:nvSpPr>
            <p:cNvPr id="4" name="TextBox 3"/>
            <p:cNvSpPr txBox="1"/>
            <p:nvPr/>
          </p:nvSpPr>
          <p:spPr>
            <a:xfrm>
              <a:off x="439323" y="2357040"/>
              <a:ext cx="2761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CAD GWAS Hits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4006" y="2362200"/>
              <a:ext cx="33489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CAD Clinical Events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>
              <a:off x="3200400" y="2649428"/>
              <a:ext cx="2213606" cy="5160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7970802">
              <a:off x="2722921" y="63658"/>
              <a:ext cx="3088557" cy="3161277"/>
            </a:xfrm>
            <a:prstGeom prst="arc">
              <a:avLst>
                <a:gd name="adj1" fmla="val 16335430"/>
                <a:gd name="adj2" fmla="val 0"/>
              </a:avLst>
            </a:prstGeom>
            <a:ln w="508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3810000"/>
            <a:ext cx="7376462" cy="2209801"/>
            <a:chOff x="838200" y="4038599"/>
            <a:chExt cx="7376462" cy="2209801"/>
          </a:xfrm>
        </p:grpSpPr>
        <p:sp>
          <p:nvSpPr>
            <p:cNvPr id="9" name="TextBox 8"/>
            <p:cNvSpPr txBox="1"/>
            <p:nvPr/>
          </p:nvSpPr>
          <p:spPr>
            <a:xfrm>
              <a:off x="1148656" y="4617184"/>
              <a:ext cx="273754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Cardiogram Plus C4D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Nature Genetics 2013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Nature Genetics 2015</a:t>
              </a:r>
            </a:p>
            <a:p>
              <a:r>
                <a:rPr lang="en-US" sz="2000" u="sng" dirty="0" err="1"/>
                <a:t>CardioMetabochip</a:t>
              </a:r>
              <a:r>
                <a:rPr lang="en-US" sz="2000" dirty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Nature Genetics 2017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4617184"/>
              <a:ext cx="326166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err="1"/>
                <a:t>CombiBio</a:t>
              </a:r>
              <a:r>
                <a:rPr lang="en-US" sz="2000" u="sng" dirty="0"/>
                <a:t> “Plus”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MESA (n=4000)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Rotterdam Study (N=2000)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Airwave (N=4000)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8656" y="5001905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+</a:t>
              </a:r>
            </a:p>
          </p:txBody>
        </p:sp>
        <p:sp>
          <p:nvSpPr>
            <p:cNvPr id="3" name="Left Brace 2"/>
            <p:cNvSpPr/>
            <p:nvPr/>
          </p:nvSpPr>
          <p:spPr>
            <a:xfrm rot="5400000">
              <a:off x="4191000" y="685799"/>
              <a:ext cx="457200" cy="7162800"/>
            </a:xfrm>
            <a:prstGeom prst="leftBrace">
              <a:avLst>
                <a:gd name="adj1" fmla="val 52891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1789" y="6096000"/>
            <a:ext cx="150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&gt;300 SNPs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6096000"/>
            <a:ext cx="465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~100,0000 metabolomic “features”</a:t>
            </a:r>
          </a:p>
        </p:txBody>
      </p:sp>
    </p:spTree>
    <p:extLst>
      <p:ext uri="{BB962C8B-B14F-4D97-AF65-F5344CB8AC3E}">
        <p14:creationId xmlns:p14="http://schemas.microsoft.com/office/powerpoint/2010/main" val="30386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661" y="353799"/>
            <a:ext cx="8385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Correlation analysis across SLPOS showed that m/z 1077.94 and 1075.92 are correlated to each other. Also they are correlated to m/z 1051.92 </a:t>
            </a:r>
            <a:r>
              <a:rPr lang="en-GB" b="1" dirty="0" err="1"/>
              <a:t>rt</a:t>
            </a:r>
            <a:r>
              <a:rPr lang="en-GB" b="1" dirty="0"/>
              <a:t>=10.73 min (r&gt;0.6)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0" y="1891800"/>
            <a:ext cx="7686000" cy="307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9298" y="2241390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EIC m/z 1075.92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9298" y="387089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EIC m/z 1077.94</a:t>
            </a:r>
          </a:p>
        </p:txBody>
      </p:sp>
    </p:spTree>
    <p:extLst>
      <p:ext uri="{BB962C8B-B14F-4D97-AF65-F5344CB8AC3E}">
        <p14:creationId xmlns:p14="http://schemas.microsoft.com/office/powerpoint/2010/main" val="1264717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0" y="1665000"/>
            <a:ext cx="7656000" cy="35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447" y="633046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MS/MS m/z 1077.94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615" y="5524537"/>
            <a:ext cx="7996548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m/z 184.0754 – characteristic fragment of PC and SM (</a:t>
            </a:r>
            <a:r>
              <a:rPr lang="en-GB" dirty="0" err="1"/>
              <a:t>phosphocholine</a:t>
            </a:r>
            <a:r>
              <a:rPr lang="en-GB" dirty="0"/>
              <a:t> head group)</a:t>
            </a:r>
          </a:p>
          <a:p>
            <a:pPr>
              <a:lnSpc>
                <a:spcPct val="150000"/>
              </a:lnSpc>
            </a:pPr>
            <a:r>
              <a:rPr lang="en-GB" dirty="0"/>
              <a:t>m/z 795.6732 – </a:t>
            </a:r>
            <a:r>
              <a:rPr lang="en-GB" dirty="0" err="1"/>
              <a:t>sphingomyelin</a:t>
            </a:r>
            <a:r>
              <a:rPr lang="en-GB" dirty="0"/>
              <a:t> (SM), odd mass</a:t>
            </a:r>
          </a:p>
        </p:txBody>
      </p:sp>
      <p:sp>
        <p:nvSpPr>
          <p:cNvPr id="7" name="Oval 6"/>
          <p:cNvSpPr/>
          <p:nvPr/>
        </p:nvSpPr>
        <p:spPr>
          <a:xfrm>
            <a:off x="5322277" y="4581823"/>
            <a:ext cx="734648" cy="396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89601" y="4259385"/>
            <a:ext cx="17350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863" y="3890053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282.253</a:t>
            </a:r>
          </a:p>
        </p:txBody>
      </p:sp>
    </p:spTree>
    <p:extLst>
      <p:ext uri="{BB962C8B-B14F-4D97-AF65-F5344CB8AC3E}">
        <p14:creationId xmlns:p14="http://schemas.microsoft.com/office/powerpoint/2010/main" val="974769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61" y="578661"/>
            <a:ext cx="7656000" cy="35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3219" y="578661"/>
            <a:ext cx="3792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MS/MS m/z 795.65</a:t>
            </a:r>
          </a:p>
          <a:p>
            <a:r>
              <a:rPr lang="en-GB" b="1" dirty="0">
                <a:solidFill>
                  <a:srgbClr val="C00000"/>
                </a:solidFill>
              </a:rPr>
              <a:t>by increasing in-source fragmentation</a:t>
            </a:r>
          </a:p>
        </p:txBody>
      </p:sp>
      <p:pic>
        <p:nvPicPr>
          <p:cNvPr id="4098" name="Picture 2" descr="https://metlin.scripps.edu/Mol_images/4159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60" y="4106661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2953" y="4568326"/>
            <a:ext cx="37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Possibly SM(d18:1/24:1) [M-H2O+H]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841" y="6299201"/>
            <a:ext cx="269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Modification – unknown….</a:t>
            </a:r>
          </a:p>
        </p:txBody>
      </p:sp>
    </p:spTree>
    <p:extLst>
      <p:ext uri="{BB962C8B-B14F-4D97-AF65-F5344CB8AC3E}">
        <p14:creationId xmlns:p14="http://schemas.microsoft.com/office/powerpoint/2010/main" val="2696507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MS: Alternative pre-processing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Chiung</a:t>
            </a:r>
            <a:r>
              <a:rPr lang="en-US" dirty="0"/>
              <a:t>-Ting Wu, Yue Wang and </a:t>
            </a:r>
            <a:r>
              <a:rPr lang="en-US" u="sng" dirty="0"/>
              <a:t>Guoqiang Yu</a:t>
            </a:r>
          </a:p>
        </p:txBody>
      </p:sp>
    </p:spTree>
    <p:extLst>
      <p:ext uri="{BB962C8B-B14F-4D97-AF65-F5344CB8AC3E}">
        <p14:creationId xmlns:p14="http://schemas.microsoft.com/office/powerpoint/2010/main" val="66611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38600" y="4343400"/>
            <a:ext cx="4874172" cy="2259182"/>
            <a:chOff x="4114160" y="3962400"/>
            <a:chExt cx="4951012" cy="2726598"/>
          </a:xfrm>
        </p:grpSpPr>
        <p:pic>
          <p:nvPicPr>
            <p:cNvPr id="4" name="圖片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0" t="6049" r="5691" b="6235"/>
            <a:stretch/>
          </p:blipFill>
          <p:spPr>
            <a:xfrm>
              <a:off x="4191000" y="3962400"/>
              <a:ext cx="4874172" cy="2667000"/>
            </a:xfrm>
            <a:prstGeom prst="rect">
              <a:avLst/>
            </a:prstGeom>
          </p:spPr>
        </p:pic>
        <p:sp>
          <p:nvSpPr>
            <p:cNvPr id="5" name="文字方塊 7"/>
            <p:cNvSpPr txBox="1"/>
            <p:nvPr/>
          </p:nvSpPr>
          <p:spPr>
            <a:xfrm rot="1727554">
              <a:off x="4114160" y="596992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Retention time</a:t>
              </a:r>
              <a:endParaRPr lang="zh-TW" altLang="en-US" dirty="0"/>
            </a:p>
          </p:txBody>
        </p:sp>
        <p:sp>
          <p:nvSpPr>
            <p:cNvPr id="6" name="文字方塊 8"/>
            <p:cNvSpPr txBox="1"/>
            <p:nvPr/>
          </p:nvSpPr>
          <p:spPr>
            <a:xfrm rot="21139914">
              <a:off x="7030774" y="6243253"/>
              <a:ext cx="954628" cy="44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mass/z</a:t>
              </a:r>
              <a:endParaRPr lang="zh-TW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096962"/>
          </a:xfrm>
        </p:spPr>
        <p:txBody>
          <a:bodyPr/>
          <a:lstStyle/>
          <a:p>
            <a:r>
              <a:rPr lang="en-US" altLang="zh-TW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88972" cy="4906963"/>
          </a:xfrm>
        </p:spPr>
        <p:txBody>
          <a:bodyPr/>
          <a:lstStyle/>
          <a:p>
            <a:r>
              <a:rPr lang="en-US" dirty="0"/>
              <a:t>The retention time (RT) shift/variability problem</a:t>
            </a:r>
          </a:p>
          <a:p>
            <a:pPr lvl="1"/>
            <a:r>
              <a:rPr lang="en-US" dirty="0"/>
              <a:t>LC-MS data for one sample is a matrix.</a:t>
            </a:r>
          </a:p>
          <a:p>
            <a:pPr lvl="2"/>
            <a:r>
              <a:rPr lang="en-US" dirty="0"/>
              <a:t>Can be viewed as a set of time curves indexed by m/z.</a:t>
            </a:r>
          </a:p>
          <a:p>
            <a:pPr lvl="1"/>
            <a:r>
              <a:rPr lang="en-US" dirty="0"/>
              <a:t>Each peak represents a compound.</a:t>
            </a:r>
          </a:p>
          <a:p>
            <a:pPr lvl="1"/>
            <a:r>
              <a:rPr lang="en-US" dirty="0"/>
              <a:t>Theoretically, across samples the peaks representing the same compound should have the same RT and m/z.</a:t>
            </a:r>
          </a:p>
          <a:p>
            <a:pPr lvl="1"/>
            <a:r>
              <a:rPr lang="en-US" dirty="0"/>
              <a:t>However, RT may “shift”, so it is hard to identify which peaks correspond to                                                                        the same compound.</a:t>
            </a:r>
          </a:p>
        </p:txBody>
      </p:sp>
    </p:spTree>
    <p:extLst>
      <p:ext uri="{BB962C8B-B14F-4D97-AF65-F5344CB8AC3E}">
        <p14:creationId xmlns:p14="http://schemas.microsoft.com/office/powerpoint/2010/main" val="2326488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09800" y="3853099"/>
            <a:ext cx="5005014" cy="2700101"/>
            <a:chOff x="2209800" y="3048000"/>
            <a:chExt cx="5005014" cy="37314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048000"/>
              <a:ext cx="5005014" cy="37314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957072" y="393027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1208" y="3810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74419" y="528853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2504" y="416104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41264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939" y="350768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528853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425272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2608" y="323451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9538" y="480099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2486" y="510387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3576" y="469680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798444"/>
          </a:xfrm>
        </p:spPr>
        <p:txBody>
          <a:bodyPr/>
          <a:lstStyle/>
          <a:p>
            <a:r>
              <a:rPr lang="en-US" dirty="0"/>
              <a:t>Causes of RT Shift and 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553"/>
            <a:ext cx="8229600" cy="311781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physical or chemical properties of the column of the liquid chromatography (LC) system change over experiments, leading to retention time shift.</a:t>
            </a:r>
          </a:p>
          <a:p>
            <a:pPr lvl="1"/>
            <a:r>
              <a:rPr lang="en-US" dirty="0"/>
              <a:t>Temperature, Pressure, Mobile phase composition</a:t>
            </a:r>
          </a:p>
          <a:p>
            <a:pPr lvl="1"/>
            <a:r>
              <a:rPr lang="en-US" dirty="0"/>
              <a:t>Aqueous/Organic Ratio, Buffer Strength of the eluent</a:t>
            </a:r>
          </a:p>
          <a:p>
            <a:r>
              <a:rPr lang="en-US" dirty="0"/>
              <a:t>RT shift is observed in all current LC systems</a:t>
            </a:r>
          </a:p>
          <a:p>
            <a:endParaRPr lang="en-US" dirty="0"/>
          </a:p>
          <a:p>
            <a:r>
              <a:rPr lang="en-US" dirty="0"/>
              <a:t>RT shift causes a lot of problems in the follow-up analysis</a:t>
            </a:r>
          </a:p>
          <a:p>
            <a:r>
              <a:rPr lang="en-US" dirty="0"/>
              <a:t>The shift is non-linear across compounds and samples</a:t>
            </a:r>
          </a:p>
          <a:p>
            <a:pPr lvl="1"/>
            <a:r>
              <a:rPr lang="en-US" dirty="0"/>
              <a:t>The nonlinearity makes the correction of RT challenging</a:t>
            </a:r>
          </a:p>
        </p:txBody>
      </p:sp>
    </p:spTree>
    <p:extLst>
      <p:ext uri="{BB962C8B-B14F-4D97-AF65-F5344CB8AC3E}">
        <p14:creationId xmlns:p14="http://schemas.microsoft.com/office/powerpoint/2010/main" val="377219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71075"/>
            <a:ext cx="8458200" cy="81952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Type I of Nonlinearity: with different 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454674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For a given m/z, different peaks have different RT shifts.</a:t>
            </a:r>
          </a:p>
          <a:p>
            <a:pPr lvl="1"/>
            <a:r>
              <a:rPr lang="en-US" altLang="zh-TW" sz="2400" dirty="0"/>
              <a:t>The blue and yellow peaks in Group 2 are closer than Group 1.</a:t>
            </a:r>
          </a:p>
          <a:p>
            <a:r>
              <a:rPr lang="en-US" altLang="zh-TW" sz="2800" dirty="0"/>
              <a:t>Implication: </a:t>
            </a:r>
            <a:r>
              <a:rPr lang="en-US" altLang="zh-TW" sz="2400" dirty="0"/>
              <a:t>A single time shift can not be used to correct the variation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828800" y="2514600"/>
            <a:ext cx="7086600" cy="3843101"/>
            <a:chOff x="1118814" y="3505200"/>
            <a:chExt cx="5334000" cy="3233501"/>
          </a:xfrm>
        </p:grpSpPr>
        <p:grpSp>
          <p:nvGrpSpPr>
            <p:cNvPr id="4" name="Group 17"/>
            <p:cNvGrpSpPr/>
            <p:nvPr/>
          </p:nvGrpSpPr>
          <p:grpSpPr>
            <a:xfrm>
              <a:off x="1118814" y="3505200"/>
              <a:ext cx="5334000" cy="3233501"/>
              <a:chOff x="2444051" y="3048000"/>
              <a:chExt cx="4452712" cy="373147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6" r="6441"/>
              <a:stretch/>
            </p:blipFill>
            <p:spPr>
              <a:xfrm>
                <a:off x="2444051" y="3048000"/>
                <a:ext cx="4452712" cy="373147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957072" y="393027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21208" y="3810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74419" y="528853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32504" y="416104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00400" y="4126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70939" y="3507687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29200" y="5288536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67400" y="4252722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92608" y="3234517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99538" y="480099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192486" y="510387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903576" y="4696804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4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066874" y="3733800"/>
              <a:ext cx="447725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7000" y="3733800"/>
              <a:ext cx="447725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028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8757248" cy="9144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Type II of Nonlinearity: with different m/Z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1" y="1036637"/>
            <a:ext cx="8833448" cy="452596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At the similar RT, different m/z have different time shifts.</a:t>
            </a:r>
          </a:p>
          <a:p>
            <a:pPr lvl="1"/>
            <a:r>
              <a:rPr lang="en-US" altLang="zh-TW" sz="2400" dirty="0"/>
              <a:t>In the right figure, the blue and yellow peaks are almost overlapped; Far away in the left figure. </a:t>
            </a:r>
          </a:p>
          <a:p>
            <a:r>
              <a:rPr lang="en-US" altLang="zh-TW" sz="2800" dirty="0"/>
              <a:t>Implication: The time shift obtained from one m/z can not be transferred to other m/z.</a:t>
            </a:r>
          </a:p>
          <a:p>
            <a:pPr lvl="1"/>
            <a:r>
              <a:rPr lang="en-US" altLang="zh-TW" sz="2400" dirty="0"/>
              <a:t>Most existing methods overlooked this property.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4410469" cy="3096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12" y="3657600"/>
            <a:ext cx="4407637" cy="3096000"/>
          </a:xfrm>
          <a:prstGeom prst="rect">
            <a:avLst/>
          </a:prstGeom>
        </p:spPr>
      </p:pic>
      <p:sp>
        <p:nvSpPr>
          <p:cNvPr id="8" name="右大括弧 7"/>
          <p:cNvSpPr/>
          <p:nvPr/>
        </p:nvSpPr>
        <p:spPr>
          <a:xfrm rot="5400000">
            <a:off x="2830196" y="6279300"/>
            <a:ext cx="138000" cy="381000"/>
          </a:xfrm>
          <a:prstGeom prst="rightBrac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右大括弧 8"/>
          <p:cNvSpPr/>
          <p:nvPr/>
        </p:nvSpPr>
        <p:spPr>
          <a:xfrm rot="5400000">
            <a:off x="7316863" y="6279300"/>
            <a:ext cx="138000" cy="381000"/>
          </a:xfrm>
          <a:prstGeom prst="rightBrac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右大括弧 9"/>
          <p:cNvSpPr/>
          <p:nvPr/>
        </p:nvSpPr>
        <p:spPr>
          <a:xfrm rot="5400000">
            <a:off x="2212447" y="6312846"/>
            <a:ext cx="138000" cy="313907"/>
          </a:xfrm>
          <a:prstGeom prst="rightBrace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右大括弧 10"/>
          <p:cNvSpPr/>
          <p:nvPr/>
        </p:nvSpPr>
        <p:spPr>
          <a:xfrm rot="5400000">
            <a:off x="7343248" y="6279300"/>
            <a:ext cx="138000" cy="381000"/>
          </a:xfrm>
          <a:prstGeom prst="rightBrac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6904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3886200"/>
            <a:ext cx="3581400" cy="2740873"/>
            <a:chOff x="2209800" y="3048000"/>
            <a:chExt cx="5005014" cy="37314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048000"/>
              <a:ext cx="5005014" cy="37314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57072" y="393027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21208" y="3810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4419" y="528853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2504" y="416104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00400" y="41264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0939" y="350768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29200" y="5288536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425272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4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92608" y="3234517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99538" y="480099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92486" y="510387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03576" y="469680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05"/>
            <a:ext cx="8229600" cy="1143000"/>
          </a:xfrm>
        </p:spPr>
        <p:txBody>
          <a:bodyPr/>
          <a:lstStyle/>
          <a:p>
            <a:r>
              <a:rPr lang="en-US" dirty="0"/>
              <a:t>RT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726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identify which peaks represent the same material across samples, we need to align RT.</a:t>
            </a:r>
          </a:p>
          <a:p>
            <a:endParaRPr lang="en-US" dirty="0"/>
          </a:p>
          <a:p>
            <a:r>
              <a:rPr lang="en-US" dirty="0"/>
              <a:t>Though LC-MS data is two-dimensional, fortunately the value of m/z is much more accurate than rt. Thus, we just need to deal with one-dimensional alignment problem.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86200"/>
            <a:ext cx="3528895" cy="2743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733800" y="5181600"/>
            <a:ext cx="1752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492098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34641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XCMS: Match Peaks across Samples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19856" y="1752600"/>
            <a:ext cx="7904287" cy="4089766"/>
            <a:chOff x="685800" y="2057400"/>
            <a:chExt cx="7904287" cy="40897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2057400"/>
              <a:ext cx="7904287" cy="40897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91000" y="2590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Meta-peaks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1905000" y="2775466"/>
              <a:ext cx="2286000" cy="4249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819400" y="2775466"/>
              <a:ext cx="1371600" cy="882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3733800" y="2734099"/>
              <a:ext cx="457200" cy="64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3"/>
            </p:cNvCxnSpPr>
            <p:nvPr/>
          </p:nvCxnSpPr>
          <p:spPr>
            <a:xfrm flipV="1">
              <a:off x="5486400" y="2710878"/>
              <a:ext cx="533400" cy="645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3"/>
            </p:cNvCxnSpPr>
            <p:nvPr/>
          </p:nvCxnSpPr>
          <p:spPr>
            <a:xfrm>
              <a:off x="5486400" y="2775466"/>
              <a:ext cx="1219200" cy="501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181715" y="3103431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insignificant group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895600" y="3426596"/>
              <a:ext cx="1286115" cy="32316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33400" y="5867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a bin after smoothing: the red lines in the figure represent the peaks from all the samples. One can notice that different </a:t>
            </a:r>
            <a:r>
              <a:rPr lang="en-US" dirty="0" err="1"/>
              <a:t>sd</a:t>
            </a:r>
            <a:r>
              <a:rPr lang="en-US" dirty="0"/>
              <a:t> of smoothing function may cause a peak error grouped.</a:t>
            </a:r>
          </a:p>
        </p:txBody>
      </p:sp>
    </p:spTree>
    <p:extLst>
      <p:ext uri="{BB962C8B-B14F-4D97-AF65-F5344CB8AC3E}">
        <p14:creationId xmlns:p14="http://schemas.microsoft.com/office/powerpoint/2010/main" val="28211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Metabolomic Signature of CAD GWAS Hits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5842" y="1576382"/>
            <a:ext cx="302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“Verified Associations”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951" y="3019717"/>
            <a:ext cx="2509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?? Metabolome ??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9323" y="-152400"/>
            <a:ext cx="8323677" cy="3088557"/>
            <a:chOff x="439323" y="100018"/>
            <a:chExt cx="8323677" cy="3088557"/>
          </a:xfrm>
        </p:grpSpPr>
        <p:sp>
          <p:nvSpPr>
            <p:cNvPr id="4" name="TextBox 3"/>
            <p:cNvSpPr txBox="1"/>
            <p:nvPr/>
          </p:nvSpPr>
          <p:spPr>
            <a:xfrm>
              <a:off x="439323" y="2357040"/>
              <a:ext cx="2761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CAD GWAS Hits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4006" y="2362200"/>
              <a:ext cx="33489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CAD Clinical Events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5" idx="1"/>
            </p:cNvCxnSpPr>
            <p:nvPr/>
          </p:nvCxnSpPr>
          <p:spPr>
            <a:xfrm>
              <a:off x="3200400" y="2649428"/>
              <a:ext cx="2213606" cy="5160"/>
            </a:xfrm>
            <a:prstGeom prst="straightConnector1">
              <a:avLst/>
            </a:prstGeom>
            <a:ln w="50800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7970802">
              <a:off x="2722921" y="63658"/>
              <a:ext cx="3088557" cy="3161277"/>
            </a:xfrm>
            <a:prstGeom prst="arc">
              <a:avLst>
                <a:gd name="adj1" fmla="val 16335430"/>
                <a:gd name="adj2" fmla="val 0"/>
              </a:avLst>
            </a:prstGeom>
            <a:ln w="508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14600" y="4074855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UK National Phenome Center</a:t>
            </a:r>
          </a:p>
          <a:p>
            <a:r>
              <a:rPr lang="en-US" sz="2000" dirty="0"/>
              <a:t>Untargeted Metabolomic Assays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NMR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000" dirty="0"/>
              <a:t>NOESY, CPMG, J-res 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000" dirty="0"/>
              <a:t>Lipid </a:t>
            </a:r>
            <a:r>
              <a:rPr lang="en-US" sz="2000" dirty="0" err="1"/>
              <a:t>subfractions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Mass-Spec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000" dirty="0"/>
              <a:t>HILIC +/(-)</a:t>
            </a:r>
          </a:p>
          <a:p>
            <a:pPr marL="800100" lvl="1" indent="-342900">
              <a:buFont typeface="Calibri" panose="020F0502020204030204" pitchFamily="34" charset="0"/>
              <a:buChar char="⁻"/>
            </a:pPr>
            <a:r>
              <a:rPr lang="en-US" sz="2000" dirty="0"/>
              <a:t>Lipid +/-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91000" y="3476917"/>
            <a:ext cx="0" cy="537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64" y="4074855"/>
            <a:ext cx="1676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99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GTW: </a:t>
            </a:r>
            <a:r>
              <a:rPr lang="en-US" altLang="zh-CN" dirty="0"/>
              <a:t>Graphical Time Warping</a:t>
            </a:r>
            <a:endParaRPr lang="en-US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915400" cy="5364162"/>
          </a:xfrm>
        </p:spPr>
        <p:txBody>
          <a:bodyPr>
            <a:normAutofit/>
          </a:bodyPr>
          <a:lstStyle/>
          <a:p>
            <a:r>
              <a:rPr lang="en-US" dirty="0"/>
              <a:t>For a single pair of time curves, we transform the alignment problem to a shortest path problem in a directed graph.</a:t>
            </a:r>
          </a:p>
          <a:p>
            <a:r>
              <a:rPr lang="en-US" dirty="0"/>
              <a:t>Time point pairs are as nodes.</a:t>
            </a:r>
          </a:p>
          <a:p>
            <a:r>
              <a:rPr lang="en-US" dirty="0"/>
              <a:t>Alignment paths are as edges. </a:t>
            </a:r>
          </a:p>
        </p:txBody>
      </p:sp>
      <p:grpSp>
        <p:nvGrpSpPr>
          <p:cNvPr id="147" name="Group 228"/>
          <p:cNvGrpSpPr/>
          <p:nvPr/>
        </p:nvGrpSpPr>
        <p:grpSpPr>
          <a:xfrm>
            <a:off x="5029200" y="2924908"/>
            <a:ext cx="4038600" cy="2942492"/>
            <a:chOff x="5671758" y="1197087"/>
            <a:chExt cx="5543000" cy="3581599"/>
          </a:xfrm>
        </p:grpSpPr>
        <p:sp>
          <p:nvSpPr>
            <p:cNvPr id="148" name="Freeform 229"/>
            <p:cNvSpPr/>
            <p:nvPr/>
          </p:nvSpPr>
          <p:spPr>
            <a:xfrm>
              <a:off x="6577263" y="2438401"/>
              <a:ext cx="2462464" cy="2005263"/>
            </a:xfrm>
            <a:custGeom>
              <a:avLst/>
              <a:gdLst>
                <a:gd name="connsiteX0" fmla="*/ 0 w 2462464"/>
                <a:gd name="connsiteY0" fmla="*/ 1130968 h 2005263"/>
                <a:gd name="connsiteX1" fmla="*/ 16042 w 2462464"/>
                <a:gd name="connsiteY1" fmla="*/ 2005263 h 2005263"/>
                <a:gd name="connsiteX2" fmla="*/ 1219200 w 2462464"/>
                <a:gd name="connsiteY2" fmla="*/ 954505 h 2005263"/>
                <a:gd name="connsiteX3" fmla="*/ 2462464 w 2462464"/>
                <a:gd name="connsiteY3" fmla="*/ 962526 h 2005263"/>
                <a:gd name="connsiteX4" fmla="*/ 2454442 w 2462464"/>
                <a:gd name="connsiteY4" fmla="*/ 32084 h 2005263"/>
                <a:gd name="connsiteX5" fmla="*/ 1299411 w 2462464"/>
                <a:gd name="connsiteY5" fmla="*/ 0 h 2005263"/>
                <a:gd name="connsiteX6" fmla="*/ 0 w 2462464"/>
                <a:gd name="connsiteY6" fmla="*/ 1130968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2464" h="2005263">
                  <a:moveTo>
                    <a:pt x="0" y="1130968"/>
                  </a:moveTo>
                  <a:lnTo>
                    <a:pt x="16042" y="2005263"/>
                  </a:lnTo>
                  <a:lnTo>
                    <a:pt x="1219200" y="954505"/>
                  </a:lnTo>
                  <a:lnTo>
                    <a:pt x="2462464" y="962526"/>
                  </a:lnTo>
                  <a:lnTo>
                    <a:pt x="2454442" y="32084"/>
                  </a:lnTo>
                  <a:lnTo>
                    <a:pt x="1299411" y="0"/>
                  </a:lnTo>
                  <a:lnTo>
                    <a:pt x="0" y="113096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230"/>
            <p:cNvSpPr/>
            <p:nvPr/>
          </p:nvSpPr>
          <p:spPr>
            <a:xfrm>
              <a:off x="6448977" y="1197088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231"/>
            <p:cNvSpPr/>
            <p:nvPr/>
          </p:nvSpPr>
          <p:spPr>
            <a:xfrm>
              <a:off x="7742354" y="1197087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232"/>
            <p:cNvSpPr/>
            <p:nvPr/>
          </p:nvSpPr>
          <p:spPr>
            <a:xfrm>
              <a:off x="9035731" y="1197088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233"/>
            <p:cNvSpPr/>
            <p:nvPr/>
          </p:nvSpPr>
          <p:spPr>
            <a:xfrm>
              <a:off x="10329108" y="1197087"/>
              <a:ext cx="133521" cy="133521"/>
            </a:xfrm>
            <a:prstGeom prst="ellipse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234"/>
            <p:cNvSpPr/>
            <p:nvPr/>
          </p:nvSpPr>
          <p:spPr>
            <a:xfrm>
              <a:off x="6448977" y="2293357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235"/>
            <p:cNvSpPr/>
            <p:nvPr/>
          </p:nvSpPr>
          <p:spPr>
            <a:xfrm>
              <a:off x="7742354" y="2293356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236"/>
            <p:cNvSpPr/>
            <p:nvPr/>
          </p:nvSpPr>
          <p:spPr>
            <a:xfrm>
              <a:off x="9035731" y="2293357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237"/>
            <p:cNvSpPr/>
            <p:nvPr/>
          </p:nvSpPr>
          <p:spPr>
            <a:xfrm>
              <a:off x="10329108" y="2293356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238"/>
            <p:cNvSpPr/>
            <p:nvPr/>
          </p:nvSpPr>
          <p:spPr>
            <a:xfrm>
              <a:off x="6448977" y="3415385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239"/>
            <p:cNvSpPr/>
            <p:nvPr/>
          </p:nvSpPr>
          <p:spPr>
            <a:xfrm>
              <a:off x="7742354" y="3415384"/>
              <a:ext cx="133521" cy="133521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240"/>
            <p:cNvSpPr/>
            <p:nvPr/>
          </p:nvSpPr>
          <p:spPr>
            <a:xfrm>
              <a:off x="9035731" y="3415385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241"/>
            <p:cNvSpPr/>
            <p:nvPr/>
          </p:nvSpPr>
          <p:spPr>
            <a:xfrm>
              <a:off x="10329108" y="3415384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242"/>
            <p:cNvSpPr/>
            <p:nvPr/>
          </p:nvSpPr>
          <p:spPr>
            <a:xfrm>
              <a:off x="6448977" y="4511102"/>
              <a:ext cx="133521" cy="133521"/>
            </a:xfrm>
            <a:prstGeom prst="ellipse">
              <a:avLst/>
            </a:prstGeom>
            <a:solidFill>
              <a:srgbClr val="00B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243"/>
            <p:cNvSpPr/>
            <p:nvPr/>
          </p:nvSpPr>
          <p:spPr>
            <a:xfrm>
              <a:off x="7742354" y="4511101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244"/>
            <p:cNvSpPr/>
            <p:nvPr/>
          </p:nvSpPr>
          <p:spPr>
            <a:xfrm>
              <a:off x="9035731" y="4511102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245"/>
            <p:cNvSpPr/>
            <p:nvPr/>
          </p:nvSpPr>
          <p:spPr>
            <a:xfrm>
              <a:off x="10329108" y="4511101"/>
              <a:ext cx="133521" cy="133521"/>
            </a:xfrm>
            <a:prstGeom prst="ellipse">
              <a:avLst/>
            </a:prstGeom>
            <a:solidFill>
              <a:srgbClr val="FF8000"/>
            </a:solidFill>
            <a:ln w="19050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Arrow Connector 246"/>
            <p:cNvCxnSpPr/>
            <p:nvPr/>
          </p:nvCxnSpPr>
          <p:spPr>
            <a:xfrm flipV="1">
              <a:off x="7814107" y="3555255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247"/>
            <p:cNvCxnSpPr/>
            <p:nvPr/>
          </p:nvCxnSpPr>
          <p:spPr>
            <a:xfrm flipV="1">
              <a:off x="9106538" y="3561605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248"/>
            <p:cNvCxnSpPr/>
            <p:nvPr/>
          </p:nvCxnSpPr>
          <p:spPr>
            <a:xfrm flipV="1">
              <a:off x="10394049" y="3561605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249"/>
            <p:cNvCxnSpPr/>
            <p:nvPr/>
          </p:nvCxnSpPr>
          <p:spPr>
            <a:xfrm flipV="1">
              <a:off x="6515738" y="2472598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250"/>
            <p:cNvCxnSpPr/>
            <p:nvPr/>
          </p:nvCxnSpPr>
          <p:spPr>
            <a:xfrm flipV="1">
              <a:off x="7798867" y="2472597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251"/>
            <p:cNvCxnSpPr/>
            <p:nvPr/>
          </p:nvCxnSpPr>
          <p:spPr>
            <a:xfrm flipV="1">
              <a:off x="9106538" y="2472597"/>
              <a:ext cx="0" cy="88472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252"/>
            <p:cNvCxnSpPr/>
            <p:nvPr/>
          </p:nvCxnSpPr>
          <p:spPr>
            <a:xfrm flipV="1">
              <a:off x="10394049" y="2472597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253"/>
            <p:cNvCxnSpPr/>
            <p:nvPr/>
          </p:nvCxnSpPr>
          <p:spPr>
            <a:xfrm flipV="1">
              <a:off x="6523358" y="1370531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254"/>
            <p:cNvCxnSpPr/>
            <p:nvPr/>
          </p:nvCxnSpPr>
          <p:spPr>
            <a:xfrm flipV="1">
              <a:off x="7806487" y="1370530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255"/>
            <p:cNvCxnSpPr/>
            <p:nvPr/>
          </p:nvCxnSpPr>
          <p:spPr>
            <a:xfrm flipV="1">
              <a:off x="9098918" y="1370530"/>
              <a:ext cx="0" cy="884726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256"/>
            <p:cNvCxnSpPr/>
            <p:nvPr/>
          </p:nvCxnSpPr>
          <p:spPr>
            <a:xfrm flipV="1">
              <a:off x="10401669" y="1370530"/>
              <a:ext cx="0" cy="884726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257"/>
            <p:cNvCxnSpPr/>
            <p:nvPr/>
          </p:nvCxnSpPr>
          <p:spPr>
            <a:xfrm flipV="1">
              <a:off x="6515737" y="3555255"/>
              <a:ext cx="0" cy="884726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258"/>
            <p:cNvCxnSpPr/>
            <p:nvPr/>
          </p:nvCxnSpPr>
          <p:spPr>
            <a:xfrm>
              <a:off x="6628941" y="2350591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259"/>
            <p:cNvCxnSpPr/>
            <p:nvPr/>
          </p:nvCxnSpPr>
          <p:spPr>
            <a:xfrm>
              <a:off x="6628941" y="1263847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260"/>
            <p:cNvCxnSpPr/>
            <p:nvPr/>
          </p:nvCxnSpPr>
          <p:spPr>
            <a:xfrm>
              <a:off x="6628941" y="3482144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261"/>
            <p:cNvCxnSpPr/>
            <p:nvPr/>
          </p:nvCxnSpPr>
          <p:spPr>
            <a:xfrm>
              <a:off x="6628941" y="4566663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262"/>
            <p:cNvCxnSpPr/>
            <p:nvPr/>
          </p:nvCxnSpPr>
          <p:spPr>
            <a:xfrm>
              <a:off x="7936702" y="2360116"/>
              <a:ext cx="1063625" cy="9525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263"/>
            <p:cNvCxnSpPr/>
            <p:nvPr/>
          </p:nvCxnSpPr>
          <p:spPr>
            <a:xfrm>
              <a:off x="7936702" y="1273372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264"/>
            <p:cNvCxnSpPr/>
            <p:nvPr/>
          </p:nvCxnSpPr>
          <p:spPr>
            <a:xfrm>
              <a:off x="7936702" y="3491669"/>
              <a:ext cx="1063625" cy="9525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265"/>
            <p:cNvCxnSpPr/>
            <p:nvPr/>
          </p:nvCxnSpPr>
          <p:spPr>
            <a:xfrm>
              <a:off x="7936702" y="4576188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266"/>
            <p:cNvCxnSpPr/>
            <p:nvPr/>
          </p:nvCxnSpPr>
          <p:spPr>
            <a:xfrm>
              <a:off x="9217367" y="2355353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267"/>
            <p:cNvCxnSpPr/>
            <p:nvPr/>
          </p:nvCxnSpPr>
          <p:spPr>
            <a:xfrm>
              <a:off x="9217367" y="1268609"/>
              <a:ext cx="1063625" cy="9525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268"/>
            <p:cNvCxnSpPr/>
            <p:nvPr/>
          </p:nvCxnSpPr>
          <p:spPr>
            <a:xfrm>
              <a:off x="9217367" y="3486906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269"/>
            <p:cNvCxnSpPr/>
            <p:nvPr/>
          </p:nvCxnSpPr>
          <p:spPr>
            <a:xfrm>
              <a:off x="9217367" y="4571425"/>
              <a:ext cx="1063625" cy="9525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270"/>
            <p:cNvCxnSpPr/>
            <p:nvPr/>
          </p:nvCxnSpPr>
          <p:spPr>
            <a:xfrm flipV="1">
              <a:off x="6628941" y="1330608"/>
              <a:ext cx="1113413" cy="962748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271"/>
            <p:cNvCxnSpPr/>
            <p:nvPr/>
          </p:nvCxnSpPr>
          <p:spPr>
            <a:xfrm flipV="1">
              <a:off x="7895996" y="1357120"/>
              <a:ext cx="1113413" cy="962748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272"/>
            <p:cNvCxnSpPr/>
            <p:nvPr/>
          </p:nvCxnSpPr>
          <p:spPr>
            <a:xfrm flipV="1">
              <a:off x="9204656" y="1348435"/>
              <a:ext cx="1113413" cy="96274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273"/>
            <p:cNvCxnSpPr/>
            <p:nvPr/>
          </p:nvCxnSpPr>
          <p:spPr>
            <a:xfrm flipV="1">
              <a:off x="6628941" y="2439604"/>
              <a:ext cx="1113413" cy="962748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274"/>
            <p:cNvCxnSpPr/>
            <p:nvPr/>
          </p:nvCxnSpPr>
          <p:spPr>
            <a:xfrm flipV="1">
              <a:off x="7895996" y="2466116"/>
              <a:ext cx="1113413" cy="9627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275"/>
            <p:cNvCxnSpPr/>
            <p:nvPr/>
          </p:nvCxnSpPr>
          <p:spPr>
            <a:xfrm flipV="1">
              <a:off x="9204656" y="2457431"/>
              <a:ext cx="1113413" cy="962748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276"/>
            <p:cNvCxnSpPr/>
            <p:nvPr/>
          </p:nvCxnSpPr>
          <p:spPr>
            <a:xfrm flipV="1">
              <a:off x="6628941" y="3541038"/>
              <a:ext cx="1113413" cy="96274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277"/>
            <p:cNvCxnSpPr/>
            <p:nvPr/>
          </p:nvCxnSpPr>
          <p:spPr>
            <a:xfrm flipV="1">
              <a:off x="7915046" y="3554850"/>
              <a:ext cx="1113413" cy="962748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278"/>
            <p:cNvCxnSpPr/>
            <p:nvPr/>
          </p:nvCxnSpPr>
          <p:spPr>
            <a:xfrm flipV="1">
              <a:off x="9217356" y="3546165"/>
              <a:ext cx="1113413" cy="962748"/>
            </a:xfrm>
            <a:prstGeom prst="straightConnector1">
              <a:avLst/>
            </a:prstGeom>
            <a:ln w="19050">
              <a:solidFill>
                <a:srgbClr val="FF8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TextBox 279"/>
            <p:cNvSpPr txBox="1"/>
            <p:nvPr/>
          </p:nvSpPr>
          <p:spPr>
            <a:xfrm>
              <a:off x="10555603" y="1319122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End</a:t>
              </a:r>
              <a:endParaRPr lang="en-US" dirty="0"/>
            </a:p>
          </p:txBody>
        </p:sp>
        <p:sp>
          <p:nvSpPr>
            <p:cNvPr id="199" name="TextBox 280"/>
            <p:cNvSpPr txBox="1"/>
            <p:nvPr/>
          </p:nvSpPr>
          <p:spPr>
            <a:xfrm>
              <a:off x="5671758" y="4317021"/>
              <a:ext cx="782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</a:t>
              </a:r>
            </a:p>
          </p:txBody>
        </p:sp>
        <p:sp>
          <p:nvSpPr>
            <p:cNvPr id="200" name="Freeform 281"/>
            <p:cNvSpPr/>
            <p:nvPr/>
          </p:nvSpPr>
          <p:spPr>
            <a:xfrm>
              <a:off x="9142218" y="1307432"/>
              <a:ext cx="1100666" cy="962526"/>
            </a:xfrm>
            <a:custGeom>
              <a:avLst/>
              <a:gdLst>
                <a:gd name="connsiteX0" fmla="*/ 17824 w 1100666"/>
                <a:gd name="connsiteY0" fmla="*/ 962526 h 962526"/>
                <a:gd name="connsiteX1" fmla="*/ 1100666 w 1100666"/>
                <a:gd name="connsiteY1" fmla="*/ 16042 h 962526"/>
                <a:gd name="connsiteX2" fmla="*/ 1782 w 1100666"/>
                <a:gd name="connsiteY2" fmla="*/ 0 h 962526"/>
                <a:gd name="connsiteX3" fmla="*/ 17824 w 1100666"/>
                <a:gd name="connsiteY3" fmla="*/ 962526 h 96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666" h="962526">
                  <a:moveTo>
                    <a:pt x="17824" y="962526"/>
                  </a:moveTo>
                  <a:lnTo>
                    <a:pt x="1100666" y="16042"/>
                  </a:lnTo>
                  <a:lnTo>
                    <a:pt x="1782" y="0"/>
                  </a:lnTo>
                  <a:cubicBezTo>
                    <a:pt x="-892" y="320842"/>
                    <a:pt x="-3565" y="641684"/>
                    <a:pt x="17824" y="9625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9908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842458"/>
          </a:xfrm>
        </p:spPr>
        <p:txBody>
          <a:bodyPr>
            <a:normAutofit/>
          </a:bodyPr>
          <a:lstStyle/>
          <a:p>
            <a:r>
              <a:rPr lang="en-US" altLang="zh-TW" dirty="0"/>
              <a:t>Example</a:t>
            </a:r>
          </a:p>
        </p:txBody>
      </p:sp>
      <p:grpSp>
        <p:nvGrpSpPr>
          <p:cNvPr id="59" name="Group 955"/>
          <p:cNvGrpSpPr/>
          <p:nvPr/>
        </p:nvGrpSpPr>
        <p:grpSpPr>
          <a:xfrm>
            <a:off x="1447800" y="872784"/>
            <a:ext cx="6564774" cy="5985216"/>
            <a:chOff x="1905375" y="328976"/>
            <a:chExt cx="6564774" cy="5985216"/>
          </a:xfrm>
        </p:grpSpPr>
        <p:sp>
          <p:nvSpPr>
            <p:cNvPr id="60" name="Rectangle 956"/>
            <p:cNvSpPr/>
            <p:nvPr/>
          </p:nvSpPr>
          <p:spPr>
            <a:xfrm>
              <a:off x="3960809" y="360239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0.0001</a:t>
              </a:r>
            </a:p>
          </p:txBody>
        </p:sp>
        <p:pic>
          <p:nvPicPr>
            <p:cNvPr id="61" name="Picture 95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5375" y="623213"/>
              <a:ext cx="1232734" cy="4085551"/>
            </a:xfrm>
            <a:prstGeom prst="rect">
              <a:avLst/>
            </a:prstGeom>
          </p:spPr>
        </p:pic>
        <p:sp>
          <p:nvSpPr>
            <p:cNvPr id="62" name="Oval 958"/>
            <p:cNvSpPr/>
            <p:nvPr/>
          </p:nvSpPr>
          <p:spPr>
            <a:xfrm>
              <a:off x="3596593" y="685528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959"/>
            <p:cNvSpPr/>
            <p:nvPr/>
          </p:nvSpPr>
          <p:spPr>
            <a:xfrm>
              <a:off x="5045613" y="685527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960"/>
            <p:cNvSpPr/>
            <p:nvPr/>
          </p:nvSpPr>
          <p:spPr>
            <a:xfrm>
              <a:off x="6494632" y="685528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961"/>
            <p:cNvSpPr/>
            <p:nvPr/>
          </p:nvSpPr>
          <p:spPr>
            <a:xfrm>
              <a:off x="7943652" y="685527"/>
              <a:ext cx="149589" cy="147538"/>
            </a:xfrm>
            <a:prstGeom prst="ellipse">
              <a:avLst/>
            </a:prstGeom>
            <a:solidFill>
              <a:srgbClr val="0070C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962"/>
            <p:cNvSpPr/>
            <p:nvPr/>
          </p:nvSpPr>
          <p:spPr>
            <a:xfrm>
              <a:off x="3596593" y="1896879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val 963"/>
            <p:cNvSpPr/>
            <p:nvPr/>
          </p:nvSpPr>
          <p:spPr>
            <a:xfrm>
              <a:off x="5045613" y="1896878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964"/>
            <p:cNvSpPr/>
            <p:nvPr/>
          </p:nvSpPr>
          <p:spPr>
            <a:xfrm>
              <a:off x="6494632" y="1896879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965"/>
            <p:cNvSpPr/>
            <p:nvPr/>
          </p:nvSpPr>
          <p:spPr>
            <a:xfrm>
              <a:off x="7943652" y="1896878"/>
              <a:ext cx="149589" cy="14753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966"/>
            <p:cNvSpPr/>
            <p:nvPr/>
          </p:nvSpPr>
          <p:spPr>
            <a:xfrm>
              <a:off x="3596593" y="3136694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967"/>
            <p:cNvSpPr/>
            <p:nvPr/>
          </p:nvSpPr>
          <p:spPr>
            <a:xfrm>
              <a:off x="5045613" y="3136693"/>
              <a:ext cx="149589" cy="14753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968"/>
            <p:cNvSpPr/>
            <p:nvPr/>
          </p:nvSpPr>
          <p:spPr>
            <a:xfrm>
              <a:off x="6494632" y="3136694"/>
              <a:ext cx="149589" cy="147538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969"/>
            <p:cNvSpPr/>
            <p:nvPr/>
          </p:nvSpPr>
          <p:spPr>
            <a:xfrm>
              <a:off x="7943652" y="3136693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970"/>
            <p:cNvSpPr/>
            <p:nvPr/>
          </p:nvSpPr>
          <p:spPr>
            <a:xfrm>
              <a:off x="3596593" y="4347435"/>
              <a:ext cx="149589" cy="147538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971"/>
            <p:cNvSpPr/>
            <p:nvPr/>
          </p:nvSpPr>
          <p:spPr>
            <a:xfrm>
              <a:off x="5045613" y="4347434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972"/>
            <p:cNvSpPr/>
            <p:nvPr/>
          </p:nvSpPr>
          <p:spPr>
            <a:xfrm>
              <a:off x="6494632" y="4347435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973"/>
            <p:cNvSpPr/>
            <p:nvPr/>
          </p:nvSpPr>
          <p:spPr>
            <a:xfrm>
              <a:off x="7943652" y="4347434"/>
              <a:ext cx="149589" cy="147538"/>
            </a:xfrm>
            <a:prstGeom prst="ellipse">
              <a:avLst/>
            </a:prstGeom>
            <a:solidFill>
              <a:srgbClr val="FF8000"/>
            </a:solidFill>
            <a:ln w="19050" cap="flat" cmpd="sng" algn="ctr">
              <a:solidFill>
                <a:srgbClr val="FF8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8" name="Straight Arrow Connector 974"/>
            <p:cNvCxnSpPr/>
            <p:nvPr/>
          </p:nvCxnSpPr>
          <p:spPr>
            <a:xfrm flipV="1">
              <a:off x="5126000" y="3291247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9" name="Straight Arrow Connector 975"/>
            <p:cNvCxnSpPr/>
            <p:nvPr/>
          </p:nvCxnSpPr>
          <p:spPr>
            <a:xfrm flipV="1">
              <a:off x="6573960" y="3298263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0" name="Straight Arrow Connector 976"/>
            <p:cNvCxnSpPr/>
            <p:nvPr/>
          </p:nvCxnSpPr>
          <p:spPr>
            <a:xfrm flipV="1">
              <a:off x="8016408" y="3298263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1" name="Straight Arrow Connector 977"/>
            <p:cNvCxnSpPr/>
            <p:nvPr/>
          </p:nvCxnSpPr>
          <p:spPr>
            <a:xfrm flipV="1">
              <a:off x="3671388" y="2094936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Straight Arrow Connector 978"/>
            <p:cNvCxnSpPr/>
            <p:nvPr/>
          </p:nvCxnSpPr>
          <p:spPr>
            <a:xfrm flipV="1">
              <a:off x="5108926" y="2094935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3" name="Straight Arrow Connector 979"/>
            <p:cNvCxnSpPr/>
            <p:nvPr/>
          </p:nvCxnSpPr>
          <p:spPr>
            <a:xfrm flipV="1">
              <a:off x="6573960" y="2094935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4" name="Straight Arrow Connector 980"/>
            <p:cNvCxnSpPr/>
            <p:nvPr/>
          </p:nvCxnSpPr>
          <p:spPr>
            <a:xfrm flipV="1">
              <a:off x="8016408" y="2094935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Arrow Connector 981"/>
            <p:cNvCxnSpPr/>
            <p:nvPr/>
          </p:nvCxnSpPr>
          <p:spPr>
            <a:xfrm flipV="1">
              <a:off x="3679925" y="877178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Straight Arrow Connector 982"/>
            <p:cNvCxnSpPr/>
            <p:nvPr/>
          </p:nvCxnSpPr>
          <p:spPr>
            <a:xfrm flipV="1">
              <a:off x="5117463" y="877177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7" name="Straight Arrow Connector 983"/>
            <p:cNvCxnSpPr/>
            <p:nvPr/>
          </p:nvCxnSpPr>
          <p:spPr>
            <a:xfrm flipV="1">
              <a:off x="6565423" y="877177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Arrow Connector 984"/>
            <p:cNvCxnSpPr/>
            <p:nvPr/>
          </p:nvCxnSpPr>
          <p:spPr>
            <a:xfrm flipV="1">
              <a:off x="8024945" y="877177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Arrow Connector 985"/>
            <p:cNvCxnSpPr/>
            <p:nvPr/>
          </p:nvCxnSpPr>
          <p:spPr>
            <a:xfrm flipV="1">
              <a:off x="3671387" y="3291247"/>
              <a:ext cx="0" cy="977601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Straight Arrow Connector 986"/>
            <p:cNvCxnSpPr/>
            <p:nvPr/>
          </p:nvCxnSpPr>
          <p:spPr>
            <a:xfrm>
              <a:off x="3798213" y="1960121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Arrow Connector 987"/>
            <p:cNvCxnSpPr/>
            <p:nvPr/>
          </p:nvCxnSpPr>
          <p:spPr>
            <a:xfrm>
              <a:off x="3798213" y="759295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2" name="Straight Arrow Connector 988"/>
            <p:cNvCxnSpPr/>
            <p:nvPr/>
          </p:nvCxnSpPr>
          <p:spPr>
            <a:xfrm>
              <a:off x="3798213" y="3210461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3" name="Straight Arrow Connector 989"/>
            <p:cNvCxnSpPr/>
            <p:nvPr/>
          </p:nvCxnSpPr>
          <p:spPr>
            <a:xfrm>
              <a:off x="3798213" y="4408829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4" name="Straight Arrow Connector 990"/>
            <p:cNvCxnSpPr/>
            <p:nvPr/>
          </p:nvCxnSpPr>
          <p:spPr>
            <a:xfrm>
              <a:off x="5263348" y="1970646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5" name="Straight Arrow Connector 991"/>
            <p:cNvCxnSpPr/>
            <p:nvPr/>
          </p:nvCxnSpPr>
          <p:spPr>
            <a:xfrm>
              <a:off x="5263348" y="769820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6" name="Straight Arrow Connector 992"/>
            <p:cNvCxnSpPr/>
            <p:nvPr/>
          </p:nvCxnSpPr>
          <p:spPr>
            <a:xfrm>
              <a:off x="5263348" y="3220986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7" name="Straight Arrow Connector 993"/>
            <p:cNvCxnSpPr/>
            <p:nvPr/>
          </p:nvCxnSpPr>
          <p:spPr>
            <a:xfrm>
              <a:off x="5263348" y="4419354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8" name="Straight Arrow Connector 994"/>
            <p:cNvCxnSpPr/>
            <p:nvPr/>
          </p:nvCxnSpPr>
          <p:spPr>
            <a:xfrm>
              <a:off x="6698126" y="1965383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9" name="Straight Arrow Connector 995"/>
            <p:cNvCxnSpPr/>
            <p:nvPr/>
          </p:nvCxnSpPr>
          <p:spPr>
            <a:xfrm>
              <a:off x="6698126" y="764557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Straight Arrow Connector 996"/>
            <p:cNvCxnSpPr/>
            <p:nvPr/>
          </p:nvCxnSpPr>
          <p:spPr>
            <a:xfrm>
              <a:off x="6698126" y="3215723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Straight Arrow Connector 997"/>
            <p:cNvCxnSpPr/>
            <p:nvPr/>
          </p:nvCxnSpPr>
          <p:spPr>
            <a:xfrm>
              <a:off x="6698126" y="4414091"/>
              <a:ext cx="1191620" cy="10525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2" name="Straight Arrow Connector 998"/>
            <p:cNvCxnSpPr/>
            <p:nvPr/>
          </p:nvCxnSpPr>
          <p:spPr>
            <a:xfrm flipV="1">
              <a:off x="3798213" y="833064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3" name="Straight Arrow Connector 999"/>
            <p:cNvCxnSpPr/>
            <p:nvPr/>
          </p:nvCxnSpPr>
          <p:spPr>
            <a:xfrm flipV="1">
              <a:off x="5217744" y="862359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4" name="Straight Arrow Connector 1000"/>
            <p:cNvCxnSpPr/>
            <p:nvPr/>
          </p:nvCxnSpPr>
          <p:spPr>
            <a:xfrm flipV="1">
              <a:off x="6683886" y="852763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5" name="Straight Arrow Connector 1001"/>
            <p:cNvCxnSpPr/>
            <p:nvPr/>
          </p:nvCxnSpPr>
          <p:spPr>
            <a:xfrm flipV="1">
              <a:off x="3798213" y="2058479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6" name="Straight Arrow Connector 1002"/>
            <p:cNvCxnSpPr/>
            <p:nvPr/>
          </p:nvCxnSpPr>
          <p:spPr>
            <a:xfrm flipV="1">
              <a:off x="5217744" y="2087774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7" name="Straight Arrow Connector 1003"/>
            <p:cNvCxnSpPr/>
            <p:nvPr/>
          </p:nvCxnSpPr>
          <p:spPr>
            <a:xfrm flipV="1">
              <a:off x="6683886" y="2078177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8" name="Straight Arrow Connector 1004"/>
            <p:cNvCxnSpPr/>
            <p:nvPr/>
          </p:nvCxnSpPr>
          <p:spPr>
            <a:xfrm flipV="1">
              <a:off x="3798213" y="3275537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09" name="Straight Arrow Connector 1005"/>
            <p:cNvCxnSpPr/>
            <p:nvPr/>
          </p:nvCxnSpPr>
          <p:spPr>
            <a:xfrm flipV="1">
              <a:off x="5239086" y="3290799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10" name="Straight Arrow Connector 1006"/>
            <p:cNvCxnSpPr/>
            <p:nvPr/>
          </p:nvCxnSpPr>
          <p:spPr>
            <a:xfrm flipV="1">
              <a:off x="6698114" y="3281203"/>
              <a:ext cx="1247399" cy="1063814"/>
            </a:xfrm>
            <a:prstGeom prst="straightConnector1">
              <a:avLst/>
            </a:prstGeom>
            <a:noFill/>
            <a:ln w="19050" cap="flat" cmpd="sng" algn="ctr">
              <a:solidFill>
                <a:srgbClr val="FF8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111" name="TextBox 1007"/>
            <p:cNvSpPr txBox="1"/>
            <p:nvPr/>
          </p:nvSpPr>
          <p:spPr>
            <a:xfrm>
              <a:off x="3057470" y="4457650"/>
              <a:ext cx="632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</a:rPr>
                <a:t>Start</a:t>
              </a:r>
            </a:p>
          </p:txBody>
        </p:sp>
        <p:sp>
          <p:nvSpPr>
            <p:cNvPr id="112" name="TextBox 1008"/>
            <p:cNvSpPr txBox="1"/>
            <p:nvPr/>
          </p:nvSpPr>
          <p:spPr>
            <a:xfrm>
              <a:off x="7372029" y="32897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End</a:t>
              </a:r>
            </a:p>
          </p:txBody>
        </p:sp>
        <p:pic>
          <p:nvPicPr>
            <p:cNvPr id="113" name="Picture 100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9092" y="4919128"/>
              <a:ext cx="4744149" cy="1395064"/>
            </a:xfrm>
            <a:prstGeom prst="rect">
              <a:avLst/>
            </a:prstGeom>
          </p:spPr>
        </p:pic>
        <p:sp>
          <p:nvSpPr>
            <p:cNvPr id="114" name="Rectangle 1010"/>
            <p:cNvSpPr/>
            <p:nvPr/>
          </p:nvSpPr>
          <p:spPr>
            <a:xfrm>
              <a:off x="3995164" y="421778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0.0001</a:t>
              </a:r>
            </a:p>
          </p:txBody>
        </p:sp>
        <p:sp>
          <p:nvSpPr>
            <p:cNvPr id="115" name="Rectangle 1011"/>
            <p:cNvSpPr/>
            <p:nvPr/>
          </p:nvSpPr>
          <p:spPr>
            <a:xfrm>
              <a:off x="3211823" y="360239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0.0001</a:t>
              </a:r>
            </a:p>
          </p:txBody>
        </p:sp>
        <p:sp>
          <p:nvSpPr>
            <p:cNvPr id="116" name="Rectangle 1012"/>
            <p:cNvSpPr/>
            <p:nvPr/>
          </p:nvSpPr>
          <p:spPr>
            <a:xfrm>
              <a:off x="5458127" y="360239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0.7886</a:t>
              </a:r>
            </a:p>
          </p:txBody>
        </p:sp>
        <p:sp>
          <p:nvSpPr>
            <p:cNvPr id="117" name="Rectangle 1013"/>
            <p:cNvSpPr/>
            <p:nvPr/>
          </p:nvSpPr>
          <p:spPr>
            <a:xfrm>
              <a:off x="5433375" y="4234402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0.7886</a:t>
              </a:r>
            </a:p>
          </p:txBody>
        </p:sp>
        <p:sp>
          <p:nvSpPr>
            <p:cNvPr id="118" name="Rectangle 1014"/>
            <p:cNvSpPr/>
            <p:nvPr/>
          </p:nvSpPr>
          <p:spPr>
            <a:xfrm>
              <a:off x="4728614" y="360711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0.7886</a:t>
              </a:r>
            </a:p>
          </p:txBody>
        </p:sp>
        <p:sp>
          <p:nvSpPr>
            <p:cNvPr id="119" name="Rectangle 1015"/>
            <p:cNvSpPr/>
            <p:nvPr/>
          </p:nvSpPr>
          <p:spPr>
            <a:xfrm>
              <a:off x="6896242" y="3596774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0.6360</a:t>
              </a:r>
            </a:p>
          </p:txBody>
        </p:sp>
        <p:sp>
          <p:nvSpPr>
            <p:cNvPr id="120" name="Rectangle 1016"/>
            <p:cNvSpPr/>
            <p:nvPr/>
          </p:nvSpPr>
          <p:spPr>
            <a:xfrm>
              <a:off x="6887482" y="4231342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0.6360</a:t>
              </a:r>
            </a:p>
          </p:txBody>
        </p:sp>
        <p:sp>
          <p:nvSpPr>
            <p:cNvPr id="121" name="Rectangle 1017"/>
            <p:cNvSpPr/>
            <p:nvPr/>
          </p:nvSpPr>
          <p:spPr>
            <a:xfrm>
              <a:off x="6185834" y="359765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0.6360</a:t>
              </a:r>
            </a:p>
          </p:txBody>
        </p:sp>
        <p:sp>
          <p:nvSpPr>
            <p:cNvPr id="122" name="Rectangle 1018"/>
            <p:cNvSpPr/>
            <p:nvPr/>
          </p:nvSpPr>
          <p:spPr>
            <a:xfrm>
              <a:off x="7642678" y="3596159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0.0043</a:t>
              </a:r>
            </a:p>
          </p:txBody>
        </p:sp>
        <p:sp>
          <p:nvSpPr>
            <p:cNvPr id="123" name="Rectangle 1019"/>
            <p:cNvSpPr/>
            <p:nvPr/>
          </p:nvSpPr>
          <p:spPr>
            <a:xfrm>
              <a:off x="3947315" y="2401930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0.9235</a:t>
              </a:r>
            </a:p>
          </p:txBody>
        </p:sp>
        <p:sp>
          <p:nvSpPr>
            <p:cNvPr id="124" name="Rectangle 1020"/>
            <p:cNvSpPr/>
            <p:nvPr/>
          </p:nvSpPr>
          <p:spPr>
            <a:xfrm>
              <a:off x="3211823" y="2410235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0.9235</a:t>
              </a:r>
            </a:p>
          </p:txBody>
        </p:sp>
        <p:sp>
          <p:nvSpPr>
            <p:cNvPr id="125" name="Rectangle 1021"/>
            <p:cNvSpPr/>
            <p:nvPr/>
          </p:nvSpPr>
          <p:spPr>
            <a:xfrm>
              <a:off x="3948912" y="3010021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0.9235</a:t>
              </a:r>
            </a:p>
          </p:txBody>
        </p:sp>
        <p:sp>
          <p:nvSpPr>
            <p:cNvPr id="126" name="Rectangle 1022"/>
            <p:cNvSpPr/>
            <p:nvPr/>
          </p:nvSpPr>
          <p:spPr>
            <a:xfrm>
              <a:off x="4703727" y="2401541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0.0042</a:t>
              </a:r>
            </a:p>
          </p:txBody>
        </p:sp>
        <p:sp>
          <p:nvSpPr>
            <p:cNvPr id="127" name="Rectangle 1023"/>
            <p:cNvSpPr/>
            <p:nvPr/>
          </p:nvSpPr>
          <p:spPr>
            <a:xfrm>
              <a:off x="5451013" y="2402278"/>
              <a:ext cx="8274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0.0042</a:t>
              </a:r>
            </a:p>
          </p:txBody>
        </p:sp>
        <p:sp>
          <p:nvSpPr>
            <p:cNvPr id="128" name="Rectangle 1024"/>
            <p:cNvSpPr/>
            <p:nvPr/>
          </p:nvSpPr>
          <p:spPr>
            <a:xfrm>
              <a:off x="5437983" y="3028826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0.0042</a:t>
              </a:r>
            </a:p>
          </p:txBody>
        </p:sp>
        <p:sp>
          <p:nvSpPr>
            <p:cNvPr id="129" name="Rectangle 1025"/>
            <p:cNvSpPr/>
            <p:nvPr/>
          </p:nvSpPr>
          <p:spPr>
            <a:xfrm>
              <a:off x="6163263" y="2403083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0.0240</a:t>
              </a:r>
            </a:p>
          </p:txBody>
        </p:sp>
        <p:sp>
          <p:nvSpPr>
            <p:cNvPr id="130" name="Rectangle 1026"/>
            <p:cNvSpPr/>
            <p:nvPr/>
          </p:nvSpPr>
          <p:spPr>
            <a:xfrm>
              <a:off x="6877807" y="2397805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0.0240</a:t>
              </a:r>
            </a:p>
          </p:txBody>
        </p:sp>
        <p:sp>
          <p:nvSpPr>
            <p:cNvPr id="131" name="Rectangle 1027"/>
            <p:cNvSpPr/>
            <p:nvPr/>
          </p:nvSpPr>
          <p:spPr>
            <a:xfrm>
              <a:off x="6879803" y="3012414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0.0240</a:t>
              </a:r>
            </a:p>
          </p:txBody>
        </p:sp>
        <p:sp>
          <p:nvSpPr>
            <p:cNvPr id="132" name="Rectangle 1028"/>
            <p:cNvSpPr/>
            <p:nvPr/>
          </p:nvSpPr>
          <p:spPr>
            <a:xfrm>
              <a:off x="7602672" y="2400444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1.0365</a:t>
              </a:r>
            </a:p>
          </p:txBody>
        </p:sp>
        <p:sp>
          <p:nvSpPr>
            <p:cNvPr id="133" name="Rectangle 1029"/>
            <p:cNvSpPr/>
            <p:nvPr/>
          </p:nvSpPr>
          <p:spPr>
            <a:xfrm>
              <a:off x="3230538" y="1167273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0.0010</a:t>
              </a:r>
            </a:p>
          </p:txBody>
        </p:sp>
        <p:sp>
          <p:nvSpPr>
            <p:cNvPr id="134" name="Rectangle 1030"/>
            <p:cNvSpPr/>
            <p:nvPr/>
          </p:nvSpPr>
          <p:spPr>
            <a:xfrm>
              <a:off x="3942465" y="1768884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0.0010</a:t>
              </a:r>
            </a:p>
          </p:txBody>
        </p:sp>
        <p:sp>
          <p:nvSpPr>
            <p:cNvPr id="135" name="Rectangle 1031"/>
            <p:cNvSpPr/>
            <p:nvPr/>
          </p:nvSpPr>
          <p:spPr>
            <a:xfrm>
              <a:off x="3942464" y="1167040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0.0010</a:t>
              </a:r>
            </a:p>
          </p:txBody>
        </p:sp>
        <p:sp>
          <p:nvSpPr>
            <p:cNvPr id="136" name="Rectangle 1032"/>
            <p:cNvSpPr/>
            <p:nvPr/>
          </p:nvSpPr>
          <p:spPr>
            <a:xfrm>
              <a:off x="5443541" y="1791727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0.8627</a:t>
              </a:r>
            </a:p>
          </p:txBody>
        </p:sp>
        <p:sp>
          <p:nvSpPr>
            <p:cNvPr id="137" name="Rectangle 1033"/>
            <p:cNvSpPr/>
            <p:nvPr/>
          </p:nvSpPr>
          <p:spPr>
            <a:xfrm>
              <a:off x="6863431" y="1791420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0.7027</a:t>
              </a:r>
            </a:p>
          </p:txBody>
        </p:sp>
        <p:sp>
          <p:nvSpPr>
            <p:cNvPr id="138" name="Rectangle 1034"/>
            <p:cNvSpPr/>
            <p:nvPr/>
          </p:nvSpPr>
          <p:spPr>
            <a:xfrm>
              <a:off x="6861791" y="1166375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0.7027</a:t>
              </a:r>
            </a:p>
          </p:txBody>
        </p:sp>
        <p:sp>
          <p:nvSpPr>
            <p:cNvPr id="139" name="Rectangle 1035"/>
            <p:cNvSpPr/>
            <p:nvPr/>
          </p:nvSpPr>
          <p:spPr>
            <a:xfrm>
              <a:off x="6145067" y="1168366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0.7027</a:t>
              </a:r>
            </a:p>
          </p:txBody>
        </p:sp>
        <p:sp>
          <p:nvSpPr>
            <p:cNvPr id="140" name="Rectangle 1036"/>
            <p:cNvSpPr/>
            <p:nvPr/>
          </p:nvSpPr>
          <p:spPr>
            <a:xfrm>
              <a:off x="5422615" y="1166375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0.8627</a:t>
              </a:r>
            </a:p>
          </p:txBody>
        </p:sp>
        <p:sp>
          <p:nvSpPr>
            <p:cNvPr id="141" name="Rectangle 1037"/>
            <p:cNvSpPr/>
            <p:nvPr/>
          </p:nvSpPr>
          <p:spPr>
            <a:xfrm>
              <a:off x="4710517" y="1166995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0.8627</a:t>
              </a:r>
            </a:p>
          </p:txBody>
        </p:sp>
        <p:sp>
          <p:nvSpPr>
            <p:cNvPr id="142" name="Rectangle 1038"/>
            <p:cNvSpPr/>
            <p:nvPr/>
          </p:nvSpPr>
          <p:spPr>
            <a:xfrm>
              <a:off x="7602671" y="1164263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0.0006</a:t>
              </a:r>
            </a:p>
          </p:txBody>
        </p:sp>
        <p:sp>
          <p:nvSpPr>
            <p:cNvPr id="143" name="Rectangle 1039"/>
            <p:cNvSpPr/>
            <p:nvPr/>
          </p:nvSpPr>
          <p:spPr>
            <a:xfrm>
              <a:off x="5415727" y="579891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0.6141</a:t>
              </a:r>
            </a:p>
          </p:txBody>
        </p:sp>
        <p:sp>
          <p:nvSpPr>
            <p:cNvPr id="144" name="Rectangle 1040"/>
            <p:cNvSpPr/>
            <p:nvPr/>
          </p:nvSpPr>
          <p:spPr>
            <a:xfrm>
              <a:off x="3942464" y="589179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0.0127</a:t>
              </a:r>
            </a:p>
          </p:txBody>
        </p:sp>
        <p:sp>
          <p:nvSpPr>
            <p:cNvPr id="145" name="Rectangle 1041"/>
            <p:cNvSpPr/>
            <p:nvPr/>
          </p:nvSpPr>
          <p:spPr>
            <a:xfrm>
              <a:off x="6847061" y="581339"/>
              <a:ext cx="827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0.4803</a:t>
              </a:r>
            </a:p>
          </p:txBody>
        </p:sp>
      </p:grpSp>
      <p:cxnSp>
        <p:nvCxnSpPr>
          <p:cNvPr id="6" name="直線單箭頭接點 5"/>
          <p:cNvCxnSpPr/>
          <p:nvPr/>
        </p:nvCxnSpPr>
        <p:spPr>
          <a:xfrm>
            <a:off x="6705600" y="3352800"/>
            <a:ext cx="986853" cy="127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567370" y="3429341"/>
            <a:ext cx="15463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Wrapping function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26488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15210"/>
          </a:xfrm>
        </p:spPr>
        <p:txBody>
          <a:bodyPr>
            <a:normAutofit/>
          </a:bodyPr>
          <a:lstStyle/>
          <a:p>
            <a:r>
              <a:rPr lang="en-US" altLang="zh-TW" dirty="0"/>
              <a:t>GTW- 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GTW can “link” several</a:t>
            </a:r>
            <a:r>
              <a:rPr lang="en-US" altLang="zh-TW" dirty="0"/>
              <a:t> alignment problem</a:t>
            </a:r>
            <a:r>
              <a:rPr lang="en-US" dirty="0"/>
              <a:t> together by adding “edges” between several graphs, so that </a:t>
            </a:r>
            <a:r>
              <a:rPr lang="en-US" altLang="zh-TW" dirty="0"/>
              <a:t>several alignment problems can be solved at the same time, and dependency between wrapping functions is taken into account.</a:t>
            </a:r>
          </a:p>
          <a:p>
            <a:r>
              <a:rPr lang="en-US" dirty="0"/>
              <a:t>The cost of these additional edges is a parameter of GTW, which can control how similar we expect the neighboring wrapping functions to be.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00378" y="3886200"/>
            <a:ext cx="8486422" cy="2471205"/>
            <a:chOff x="200378" y="3886200"/>
            <a:chExt cx="8486422" cy="2471205"/>
          </a:xfrm>
        </p:grpSpPr>
        <p:grpSp>
          <p:nvGrpSpPr>
            <p:cNvPr id="4" name="Group 228"/>
            <p:cNvGrpSpPr/>
            <p:nvPr/>
          </p:nvGrpSpPr>
          <p:grpSpPr>
            <a:xfrm>
              <a:off x="200378" y="3886200"/>
              <a:ext cx="2239255" cy="2471205"/>
              <a:chOff x="5671758" y="475563"/>
              <a:chExt cx="4790871" cy="4303123"/>
            </a:xfrm>
          </p:grpSpPr>
          <p:sp>
            <p:nvSpPr>
              <p:cNvPr id="5" name="Freeform 229"/>
              <p:cNvSpPr/>
              <p:nvPr/>
            </p:nvSpPr>
            <p:spPr>
              <a:xfrm>
                <a:off x="6577263" y="2438401"/>
                <a:ext cx="2462464" cy="2005263"/>
              </a:xfrm>
              <a:custGeom>
                <a:avLst/>
                <a:gdLst>
                  <a:gd name="connsiteX0" fmla="*/ 0 w 2462464"/>
                  <a:gd name="connsiteY0" fmla="*/ 1130968 h 2005263"/>
                  <a:gd name="connsiteX1" fmla="*/ 16042 w 2462464"/>
                  <a:gd name="connsiteY1" fmla="*/ 2005263 h 2005263"/>
                  <a:gd name="connsiteX2" fmla="*/ 1219200 w 2462464"/>
                  <a:gd name="connsiteY2" fmla="*/ 954505 h 2005263"/>
                  <a:gd name="connsiteX3" fmla="*/ 2462464 w 2462464"/>
                  <a:gd name="connsiteY3" fmla="*/ 962526 h 2005263"/>
                  <a:gd name="connsiteX4" fmla="*/ 2454442 w 2462464"/>
                  <a:gd name="connsiteY4" fmla="*/ 32084 h 2005263"/>
                  <a:gd name="connsiteX5" fmla="*/ 1299411 w 2462464"/>
                  <a:gd name="connsiteY5" fmla="*/ 0 h 2005263"/>
                  <a:gd name="connsiteX6" fmla="*/ 0 w 2462464"/>
                  <a:gd name="connsiteY6" fmla="*/ 1130968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2464" h="2005263">
                    <a:moveTo>
                      <a:pt x="0" y="1130968"/>
                    </a:moveTo>
                    <a:lnTo>
                      <a:pt x="16042" y="2005263"/>
                    </a:lnTo>
                    <a:lnTo>
                      <a:pt x="1219200" y="954505"/>
                    </a:lnTo>
                    <a:lnTo>
                      <a:pt x="2462464" y="962526"/>
                    </a:lnTo>
                    <a:lnTo>
                      <a:pt x="2454442" y="32084"/>
                    </a:lnTo>
                    <a:lnTo>
                      <a:pt x="1299411" y="0"/>
                    </a:lnTo>
                    <a:lnTo>
                      <a:pt x="0" y="113096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230"/>
              <p:cNvSpPr/>
              <p:nvPr/>
            </p:nvSpPr>
            <p:spPr>
              <a:xfrm>
                <a:off x="6448977" y="1197088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231"/>
              <p:cNvSpPr/>
              <p:nvPr/>
            </p:nvSpPr>
            <p:spPr>
              <a:xfrm>
                <a:off x="7742354" y="119708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232"/>
              <p:cNvSpPr/>
              <p:nvPr/>
            </p:nvSpPr>
            <p:spPr>
              <a:xfrm>
                <a:off x="9035731" y="1197088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233"/>
              <p:cNvSpPr/>
              <p:nvPr/>
            </p:nvSpPr>
            <p:spPr>
              <a:xfrm>
                <a:off x="10329108" y="1197087"/>
                <a:ext cx="133521" cy="133521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234"/>
              <p:cNvSpPr/>
              <p:nvPr/>
            </p:nvSpPr>
            <p:spPr>
              <a:xfrm>
                <a:off x="6448977" y="229335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235"/>
              <p:cNvSpPr/>
              <p:nvPr/>
            </p:nvSpPr>
            <p:spPr>
              <a:xfrm>
                <a:off x="7742354" y="2293356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236"/>
              <p:cNvSpPr/>
              <p:nvPr/>
            </p:nvSpPr>
            <p:spPr>
              <a:xfrm>
                <a:off x="9035731" y="229335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237"/>
              <p:cNvSpPr/>
              <p:nvPr/>
            </p:nvSpPr>
            <p:spPr>
              <a:xfrm>
                <a:off x="10329108" y="2293356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38"/>
              <p:cNvSpPr/>
              <p:nvPr/>
            </p:nvSpPr>
            <p:spPr>
              <a:xfrm>
                <a:off x="6448977" y="3415385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239"/>
              <p:cNvSpPr/>
              <p:nvPr/>
            </p:nvSpPr>
            <p:spPr>
              <a:xfrm>
                <a:off x="7742354" y="3415384"/>
                <a:ext cx="133521" cy="133521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240"/>
              <p:cNvSpPr/>
              <p:nvPr/>
            </p:nvSpPr>
            <p:spPr>
              <a:xfrm>
                <a:off x="9035731" y="3415385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41"/>
              <p:cNvSpPr/>
              <p:nvPr/>
            </p:nvSpPr>
            <p:spPr>
              <a:xfrm>
                <a:off x="10329108" y="3415384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42"/>
              <p:cNvSpPr/>
              <p:nvPr/>
            </p:nvSpPr>
            <p:spPr>
              <a:xfrm>
                <a:off x="6448977" y="4511102"/>
                <a:ext cx="133521" cy="133521"/>
              </a:xfrm>
              <a:prstGeom prst="ellipse">
                <a:avLst/>
              </a:prstGeom>
              <a:solidFill>
                <a:srgbClr val="00B0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43"/>
              <p:cNvSpPr/>
              <p:nvPr/>
            </p:nvSpPr>
            <p:spPr>
              <a:xfrm>
                <a:off x="7742354" y="4511101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244"/>
              <p:cNvSpPr/>
              <p:nvPr/>
            </p:nvSpPr>
            <p:spPr>
              <a:xfrm>
                <a:off x="9035731" y="4511102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45"/>
              <p:cNvSpPr/>
              <p:nvPr/>
            </p:nvSpPr>
            <p:spPr>
              <a:xfrm>
                <a:off x="10329108" y="4511101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46"/>
              <p:cNvCxnSpPr/>
              <p:nvPr/>
            </p:nvCxnSpPr>
            <p:spPr>
              <a:xfrm flipV="1">
                <a:off x="7814107" y="355525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47"/>
              <p:cNvCxnSpPr/>
              <p:nvPr/>
            </p:nvCxnSpPr>
            <p:spPr>
              <a:xfrm flipV="1">
                <a:off x="9106538" y="356160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48"/>
              <p:cNvCxnSpPr/>
              <p:nvPr/>
            </p:nvCxnSpPr>
            <p:spPr>
              <a:xfrm flipV="1">
                <a:off x="10394049" y="356160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9"/>
              <p:cNvCxnSpPr/>
              <p:nvPr/>
            </p:nvCxnSpPr>
            <p:spPr>
              <a:xfrm flipV="1">
                <a:off x="6515738" y="2472598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0"/>
              <p:cNvCxnSpPr/>
              <p:nvPr/>
            </p:nvCxnSpPr>
            <p:spPr>
              <a:xfrm flipV="1">
                <a:off x="7798867" y="2472597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51"/>
              <p:cNvCxnSpPr/>
              <p:nvPr/>
            </p:nvCxnSpPr>
            <p:spPr>
              <a:xfrm flipV="1">
                <a:off x="9106538" y="2472597"/>
                <a:ext cx="0" cy="88472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52"/>
              <p:cNvCxnSpPr/>
              <p:nvPr/>
            </p:nvCxnSpPr>
            <p:spPr>
              <a:xfrm flipV="1">
                <a:off x="10394049" y="2472597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53"/>
              <p:cNvCxnSpPr/>
              <p:nvPr/>
            </p:nvCxnSpPr>
            <p:spPr>
              <a:xfrm flipV="1">
                <a:off x="6523358" y="1370531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54"/>
              <p:cNvCxnSpPr/>
              <p:nvPr/>
            </p:nvCxnSpPr>
            <p:spPr>
              <a:xfrm flipV="1">
                <a:off x="7806487" y="1370530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255"/>
              <p:cNvCxnSpPr/>
              <p:nvPr/>
            </p:nvCxnSpPr>
            <p:spPr>
              <a:xfrm flipV="1">
                <a:off x="9098918" y="1370530"/>
                <a:ext cx="0" cy="88472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256"/>
              <p:cNvCxnSpPr/>
              <p:nvPr/>
            </p:nvCxnSpPr>
            <p:spPr>
              <a:xfrm flipV="1">
                <a:off x="10401669" y="1370530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257"/>
              <p:cNvCxnSpPr/>
              <p:nvPr/>
            </p:nvCxnSpPr>
            <p:spPr>
              <a:xfrm flipV="1">
                <a:off x="6515737" y="3555255"/>
                <a:ext cx="0" cy="88472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258"/>
              <p:cNvCxnSpPr/>
              <p:nvPr/>
            </p:nvCxnSpPr>
            <p:spPr>
              <a:xfrm>
                <a:off x="6628941" y="2350591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259"/>
              <p:cNvCxnSpPr/>
              <p:nvPr/>
            </p:nvCxnSpPr>
            <p:spPr>
              <a:xfrm>
                <a:off x="6628941" y="1263847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60"/>
              <p:cNvCxnSpPr/>
              <p:nvPr/>
            </p:nvCxnSpPr>
            <p:spPr>
              <a:xfrm>
                <a:off x="6628941" y="3482144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61"/>
              <p:cNvCxnSpPr/>
              <p:nvPr/>
            </p:nvCxnSpPr>
            <p:spPr>
              <a:xfrm>
                <a:off x="6628941" y="4566663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62"/>
              <p:cNvCxnSpPr/>
              <p:nvPr/>
            </p:nvCxnSpPr>
            <p:spPr>
              <a:xfrm>
                <a:off x="7936702" y="2360116"/>
                <a:ext cx="1063625" cy="952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63"/>
              <p:cNvCxnSpPr/>
              <p:nvPr/>
            </p:nvCxnSpPr>
            <p:spPr>
              <a:xfrm>
                <a:off x="7936702" y="1273372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64"/>
              <p:cNvCxnSpPr/>
              <p:nvPr/>
            </p:nvCxnSpPr>
            <p:spPr>
              <a:xfrm>
                <a:off x="7936702" y="3491669"/>
                <a:ext cx="1063625" cy="95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265"/>
              <p:cNvCxnSpPr/>
              <p:nvPr/>
            </p:nvCxnSpPr>
            <p:spPr>
              <a:xfrm>
                <a:off x="7936702" y="4576188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266"/>
              <p:cNvCxnSpPr/>
              <p:nvPr/>
            </p:nvCxnSpPr>
            <p:spPr>
              <a:xfrm>
                <a:off x="9217367" y="2355353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267"/>
              <p:cNvCxnSpPr/>
              <p:nvPr/>
            </p:nvCxnSpPr>
            <p:spPr>
              <a:xfrm>
                <a:off x="9217367" y="1268609"/>
                <a:ext cx="1063625" cy="95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268"/>
              <p:cNvCxnSpPr/>
              <p:nvPr/>
            </p:nvCxnSpPr>
            <p:spPr>
              <a:xfrm>
                <a:off x="9217367" y="3486906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269"/>
              <p:cNvCxnSpPr/>
              <p:nvPr/>
            </p:nvCxnSpPr>
            <p:spPr>
              <a:xfrm>
                <a:off x="9217367" y="4571425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270"/>
              <p:cNvCxnSpPr/>
              <p:nvPr/>
            </p:nvCxnSpPr>
            <p:spPr>
              <a:xfrm flipV="1">
                <a:off x="6628941" y="1330608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271"/>
              <p:cNvCxnSpPr/>
              <p:nvPr/>
            </p:nvCxnSpPr>
            <p:spPr>
              <a:xfrm flipV="1">
                <a:off x="7895996" y="1357120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272"/>
              <p:cNvCxnSpPr/>
              <p:nvPr/>
            </p:nvCxnSpPr>
            <p:spPr>
              <a:xfrm flipV="1">
                <a:off x="9204656" y="1348435"/>
                <a:ext cx="1113413" cy="96274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273"/>
              <p:cNvCxnSpPr/>
              <p:nvPr/>
            </p:nvCxnSpPr>
            <p:spPr>
              <a:xfrm flipV="1">
                <a:off x="6628941" y="2439604"/>
                <a:ext cx="1113413" cy="96274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274"/>
              <p:cNvCxnSpPr/>
              <p:nvPr/>
            </p:nvCxnSpPr>
            <p:spPr>
              <a:xfrm flipV="1">
                <a:off x="7895996" y="2466116"/>
                <a:ext cx="1113413" cy="9627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275"/>
              <p:cNvCxnSpPr/>
              <p:nvPr/>
            </p:nvCxnSpPr>
            <p:spPr>
              <a:xfrm flipV="1">
                <a:off x="9204656" y="2457431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276"/>
              <p:cNvCxnSpPr/>
              <p:nvPr/>
            </p:nvCxnSpPr>
            <p:spPr>
              <a:xfrm flipV="1">
                <a:off x="6628941" y="3541038"/>
                <a:ext cx="1113413" cy="96274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277"/>
              <p:cNvCxnSpPr/>
              <p:nvPr/>
            </p:nvCxnSpPr>
            <p:spPr>
              <a:xfrm flipV="1">
                <a:off x="7915046" y="3554850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278"/>
              <p:cNvCxnSpPr/>
              <p:nvPr/>
            </p:nvCxnSpPr>
            <p:spPr>
              <a:xfrm flipV="1">
                <a:off x="9217356" y="3546165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279"/>
              <p:cNvSpPr txBox="1"/>
              <p:nvPr/>
            </p:nvSpPr>
            <p:spPr>
              <a:xfrm>
                <a:off x="9658916" y="475563"/>
                <a:ext cx="659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End</a:t>
                </a:r>
                <a:endParaRPr lang="en-US" dirty="0"/>
              </a:p>
            </p:txBody>
          </p:sp>
          <p:sp>
            <p:nvSpPr>
              <p:cNvPr id="56" name="TextBox 280"/>
              <p:cNvSpPr txBox="1"/>
              <p:nvPr/>
            </p:nvSpPr>
            <p:spPr>
              <a:xfrm>
                <a:off x="5671758" y="4317021"/>
                <a:ext cx="782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Start</a:t>
                </a:r>
              </a:p>
            </p:txBody>
          </p:sp>
          <p:sp>
            <p:nvSpPr>
              <p:cNvPr id="57" name="Freeform 281"/>
              <p:cNvSpPr/>
              <p:nvPr/>
            </p:nvSpPr>
            <p:spPr>
              <a:xfrm>
                <a:off x="9142218" y="1307432"/>
                <a:ext cx="1100666" cy="962526"/>
              </a:xfrm>
              <a:custGeom>
                <a:avLst/>
                <a:gdLst>
                  <a:gd name="connsiteX0" fmla="*/ 17824 w 1100666"/>
                  <a:gd name="connsiteY0" fmla="*/ 962526 h 962526"/>
                  <a:gd name="connsiteX1" fmla="*/ 1100666 w 1100666"/>
                  <a:gd name="connsiteY1" fmla="*/ 16042 h 962526"/>
                  <a:gd name="connsiteX2" fmla="*/ 1782 w 1100666"/>
                  <a:gd name="connsiteY2" fmla="*/ 0 h 962526"/>
                  <a:gd name="connsiteX3" fmla="*/ 17824 w 1100666"/>
                  <a:gd name="connsiteY3" fmla="*/ 962526 h 96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666" h="962526">
                    <a:moveTo>
                      <a:pt x="17824" y="962526"/>
                    </a:moveTo>
                    <a:lnTo>
                      <a:pt x="1100666" y="16042"/>
                    </a:lnTo>
                    <a:lnTo>
                      <a:pt x="1782" y="0"/>
                    </a:lnTo>
                    <a:cubicBezTo>
                      <a:pt x="-892" y="320842"/>
                      <a:pt x="-3565" y="641684"/>
                      <a:pt x="17824" y="962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228"/>
            <p:cNvGrpSpPr/>
            <p:nvPr/>
          </p:nvGrpSpPr>
          <p:grpSpPr>
            <a:xfrm>
              <a:off x="3324578" y="3886200"/>
              <a:ext cx="2239255" cy="2471205"/>
              <a:chOff x="5671758" y="475563"/>
              <a:chExt cx="4790871" cy="4303123"/>
            </a:xfrm>
          </p:grpSpPr>
          <p:sp>
            <p:nvSpPr>
              <p:cNvPr id="167" name="Freeform 229"/>
              <p:cNvSpPr/>
              <p:nvPr/>
            </p:nvSpPr>
            <p:spPr>
              <a:xfrm>
                <a:off x="6577263" y="2438401"/>
                <a:ext cx="2462464" cy="2005263"/>
              </a:xfrm>
              <a:custGeom>
                <a:avLst/>
                <a:gdLst>
                  <a:gd name="connsiteX0" fmla="*/ 0 w 2462464"/>
                  <a:gd name="connsiteY0" fmla="*/ 1130968 h 2005263"/>
                  <a:gd name="connsiteX1" fmla="*/ 16042 w 2462464"/>
                  <a:gd name="connsiteY1" fmla="*/ 2005263 h 2005263"/>
                  <a:gd name="connsiteX2" fmla="*/ 1219200 w 2462464"/>
                  <a:gd name="connsiteY2" fmla="*/ 954505 h 2005263"/>
                  <a:gd name="connsiteX3" fmla="*/ 2462464 w 2462464"/>
                  <a:gd name="connsiteY3" fmla="*/ 962526 h 2005263"/>
                  <a:gd name="connsiteX4" fmla="*/ 2454442 w 2462464"/>
                  <a:gd name="connsiteY4" fmla="*/ 32084 h 2005263"/>
                  <a:gd name="connsiteX5" fmla="*/ 1299411 w 2462464"/>
                  <a:gd name="connsiteY5" fmla="*/ 0 h 2005263"/>
                  <a:gd name="connsiteX6" fmla="*/ 0 w 2462464"/>
                  <a:gd name="connsiteY6" fmla="*/ 1130968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2464" h="2005263">
                    <a:moveTo>
                      <a:pt x="0" y="1130968"/>
                    </a:moveTo>
                    <a:lnTo>
                      <a:pt x="16042" y="2005263"/>
                    </a:lnTo>
                    <a:lnTo>
                      <a:pt x="1219200" y="954505"/>
                    </a:lnTo>
                    <a:lnTo>
                      <a:pt x="2462464" y="962526"/>
                    </a:lnTo>
                    <a:lnTo>
                      <a:pt x="2454442" y="32084"/>
                    </a:lnTo>
                    <a:lnTo>
                      <a:pt x="1299411" y="0"/>
                    </a:lnTo>
                    <a:lnTo>
                      <a:pt x="0" y="113096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230"/>
              <p:cNvSpPr/>
              <p:nvPr/>
            </p:nvSpPr>
            <p:spPr>
              <a:xfrm>
                <a:off x="6448977" y="1197088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231"/>
              <p:cNvSpPr/>
              <p:nvPr/>
            </p:nvSpPr>
            <p:spPr>
              <a:xfrm>
                <a:off x="7742354" y="119708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232"/>
              <p:cNvSpPr/>
              <p:nvPr/>
            </p:nvSpPr>
            <p:spPr>
              <a:xfrm>
                <a:off x="9035731" y="1197088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233"/>
              <p:cNvSpPr/>
              <p:nvPr/>
            </p:nvSpPr>
            <p:spPr>
              <a:xfrm>
                <a:off x="10329108" y="1197087"/>
                <a:ext cx="133521" cy="133521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234"/>
              <p:cNvSpPr/>
              <p:nvPr/>
            </p:nvSpPr>
            <p:spPr>
              <a:xfrm>
                <a:off x="6448977" y="229335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235"/>
              <p:cNvSpPr/>
              <p:nvPr/>
            </p:nvSpPr>
            <p:spPr>
              <a:xfrm>
                <a:off x="7742354" y="2293356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236"/>
              <p:cNvSpPr/>
              <p:nvPr/>
            </p:nvSpPr>
            <p:spPr>
              <a:xfrm>
                <a:off x="9035731" y="229335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237"/>
              <p:cNvSpPr/>
              <p:nvPr/>
            </p:nvSpPr>
            <p:spPr>
              <a:xfrm>
                <a:off x="10329108" y="2293356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238"/>
              <p:cNvSpPr/>
              <p:nvPr/>
            </p:nvSpPr>
            <p:spPr>
              <a:xfrm>
                <a:off x="6448977" y="3415385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239"/>
              <p:cNvSpPr/>
              <p:nvPr/>
            </p:nvSpPr>
            <p:spPr>
              <a:xfrm>
                <a:off x="7742354" y="3415384"/>
                <a:ext cx="133521" cy="133521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240"/>
              <p:cNvSpPr/>
              <p:nvPr/>
            </p:nvSpPr>
            <p:spPr>
              <a:xfrm>
                <a:off x="9035731" y="3415385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241"/>
              <p:cNvSpPr/>
              <p:nvPr/>
            </p:nvSpPr>
            <p:spPr>
              <a:xfrm>
                <a:off x="10329108" y="3415384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242"/>
              <p:cNvSpPr/>
              <p:nvPr/>
            </p:nvSpPr>
            <p:spPr>
              <a:xfrm>
                <a:off x="6448977" y="4511102"/>
                <a:ext cx="133521" cy="133521"/>
              </a:xfrm>
              <a:prstGeom prst="ellipse">
                <a:avLst/>
              </a:prstGeom>
              <a:solidFill>
                <a:srgbClr val="00B0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243"/>
              <p:cNvSpPr/>
              <p:nvPr/>
            </p:nvSpPr>
            <p:spPr>
              <a:xfrm>
                <a:off x="7742354" y="4511101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244"/>
              <p:cNvSpPr/>
              <p:nvPr/>
            </p:nvSpPr>
            <p:spPr>
              <a:xfrm>
                <a:off x="9035731" y="4511102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245"/>
              <p:cNvSpPr/>
              <p:nvPr/>
            </p:nvSpPr>
            <p:spPr>
              <a:xfrm>
                <a:off x="10329108" y="4511101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" name="Straight Arrow Connector 246"/>
              <p:cNvCxnSpPr/>
              <p:nvPr/>
            </p:nvCxnSpPr>
            <p:spPr>
              <a:xfrm flipV="1">
                <a:off x="7814107" y="355525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247"/>
              <p:cNvCxnSpPr/>
              <p:nvPr/>
            </p:nvCxnSpPr>
            <p:spPr>
              <a:xfrm flipV="1">
                <a:off x="9106538" y="356160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248"/>
              <p:cNvCxnSpPr/>
              <p:nvPr/>
            </p:nvCxnSpPr>
            <p:spPr>
              <a:xfrm flipV="1">
                <a:off x="10394049" y="356160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249"/>
              <p:cNvCxnSpPr/>
              <p:nvPr/>
            </p:nvCxnSpPr>
            <p:spPr>
              <a:xfrm flipV="1">
                <a:off x="6515738" y="2472598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250"/>
              <p:cNvCxnSpPr/>
              <p:nvPr/>
            </p:nvCxnSpPr>
            <p:spPr>
              <a:xfrm flipV="1">
                <a:off x="7798867" y="2472597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251"/>
              <p:cNvCxnSpPr/>
              <p:nvPr/>
            </p:nvCxnSpPr>
            <p:spPr>
              <a:xfrm flipV="1">
                <a:off x="9106538" y="2472597"/>
                <a:ext cx="0" cy="88472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252"/>
              <p:cNvCxnSpPr/>
              <p:nvPr/>
            </p:nvCxnSpPr>
            <p:spPr>
              <a:xfrm flipV="1">
                <a:off x="10394049" y="2472597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253"/>
              <p:cNvCxnSpPr/>
              <p:nvPr/>
            </p:nvCxnSpPr>
            <p:spPr>
              <a:xfrm flipV="1">
                <a:off x="6523358" y="1370531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254"/>
              <p:cNvCxnSpPr/>
              <p:nvPr/>
            </p:nvCxnSpPr>
            <p:spPr>
              <a:xfrm flipV="1">
                <a:off x="7806487" y="1370530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255"/>
              <p:cNvCxnSpPr/>
              <p:nvPr/>
            </p:nvCxnSpPr>
            <p:spPr>
              <a:xfrm flipV="1">
                <a:off x="9098918" y="1370530"/>
                <a:ext cx="0" cy="88472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256"/>
              <p:cNvCxnSpPr/>
              <p:nvPr/>
            </p:nvCxnSpPr>
            <p:spPr>
              <a:xfrm flipV="1">
                <a:off x="10401669" y="1370530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257"/>
              <p:cNvCxnSpPr/>
              <p:nvPr/>
            </p:nvCxnSpPr>
            <p:spPr>
              <a:xfrm flipV="1">
                <a:off x="6515737" y="3555255"/>
                <a:ext cx="0" cy="88472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258"/>
              <p:cNvCxnSpPr/>
              <p:nvPr/>
            </p:nvCxnSpPr>
            <p:spPr>
              <a:xfrm>
                <a:off x="6628941" y="2350591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259"/>
              <p:cNvCxnSpPr/>
              <p:nvPr/>
            </p:nvCxnSpPr>
            <p:spPr>
              <a:xfrm>
                <a:off x="6628941" y="1263847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260"/>
              <p:cNvCxnSpPr/>
              <p:nvPr/>
            </p:nvCxnSpPr>
            <p:spPr>
              <a:xfrm>
                <a:off x="6628941" y="3482144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261"/>
              <p:cNvCxnSpPr/>
              <p:nvPr/>
            </p:nvCxnSpPr>
            <p:spPr>
              <a:xfrm>
                <a:off x="6628941" y="4566663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262"/>
              <p:cNvCxnSpPr/>
              <p:nvPr/>
            </p:nvCxnSpPr>
            <p:spPr>
              <a:xfrm>
                <a:off x="7936702" y="2360116"/>
                <a:ext cx="1063625" cy="952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63"/>
              <p:cNvCxnSpPr/>
              <p:nvPr/>
            </p:nvCxnSpPr>
            <p:spPr>
              <a:xfrm>
                <a:off x="7936702" y="1273372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64"/>
              <p:cNvCxnSpPr/>
              <p:nvPr/>
            </p:nvCxnSpPr>
            <p:spPr>
              <a:xfrm>
                <a:off x="7936702" y="3491669"/>
                <a:ext cx="1063625" cy="95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65"/>
              <p:cNvCxnSpPr/>
              <p:nvPr/>
            </p:nvCxnSpPr>
            <p:spPr>
              <a:xfrm>
                <a:off x="7936702" y="4576188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66"/>
              <p:cNvCxnSpPr/>
              <p:nvPr/>
            </p:nvCxnSpPr>
            <p:spPr>
              <a:xfrm>
                <a:off x="9217367" y="2355353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67"/>
              <p:cNvCxnSpPr/>
              <p:nvPr/>
            </p:nvCxnSpPr>
            <p:spPr>
              <a:xfrm>
                <a:off x="9217367" y="1268609"/>
                <a:ext cx="1063625" cy="95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68"/>
              <p:cNvCxnSpPr/>
              <p:nvPr/>
            </p:nvCxnSpPr>
            <p:spPr>
              <a:xfrm>
                <a:off x="9217367" y="3486906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69"/>
              <p:cNvCxnSpPr/>
              <p:nvPr/>
            </p:nvCxnSpPr>
            <p:spPr>
              <a:xfrm>
                <a:off x="9217367" y="4571425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70"/>
              <p:cNvCxnSpPr/>
              <p:nvPr/>
            </p:nvCxnSpPr>
            <p:spPr>
              <a:xfrm flipV="1">
                <a:off x="6628941" y="1330608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71"/>
              <p:cNvCxnSpPr/>
              <p:nvPr/>
            </p:nvCxnSpPr>
            <p:spPr>
              <a:xfrm flipV="1">
                <a:off x="7895996" y="1357120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72"/>
              <p:cNvCxnSpPr/>
              <p:nvPr/>
            </p:nvCxnSpPr>
            <p:spPr>
              <a:xfrm flipV="1">
                <a:off x="9204656" y="1348435"/>
                <a:ext cx="1113413" cy="96274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73"/>
              <p:cNvCxnSpPr/>
              <p:nvPr/>
            </p:nvCxnSpPr>
            <p:spPr>
              <a:xfrm flipV="1">
                <a:off x="6628941" y="2439604"/>
                <a:ext cx="1113413" cy="96274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74"/>
              <p:cNvCxnSpPr/>
              <p:nvPr/>
            </p:nvCxnSpPr>
            <p:spPr>
              <a:xfrm flipV="1">
                <a:off x="7895996" y="2466116"/>
                <a:ext cx="1113413" cy="9627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75"/>
              <p:cNvCxnSpPr/>
              <p:nvPr/>
            </p:nvCxnSpPr>
            <p:spPr>
              <a:xfrm flipV="1">
                <a:off x="9204656" y="2457431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76"/>
              <p:cNvCxnSpPr/>
              <p:nvPr/>
            </p:nvCxnSpPr>
            <p:spPr>
              <a:xfrm flipV="1">
                <a:off x="6628941" y="3541038"/>
                <a:ext cx="1113413" cy="96274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77"/>
              <p:cNvCxnSpPr/>
              <p:nvPr/>
            </p:nvCxnSpPr>
            <p:spPr>
              <a:xfrm flipV="1">
                <a:off x="7915046" y="3554850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78"/>
              <p:cNvCxnSpPr/>
              <p:nvPr/>
            </p:nvCxnSpPr>
            <p:spPr>
              <a:xfrm flipV="1">
                <a:off x="9217356" y="3546165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Box 279"/>
              <p:cNvSpPr txBox="1"/>
              <p:nvPr/>
            </p:nvSpPr>
            <p:spPr>
              <a:xfrm>
                <a:off x="9658916" y="475563"/>
                <a:ext cx="659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End</a:t>
                </a:r>
                <a:endParaRPr lang="en-US" dirty="0"/>
              </a:p>
            </p:txBody>
          </p:sp>
          <p:sp>
            <p:nvSpPr>
              <p:cNvPr id="218" name="TextBox 280"/>
              <p:cNvSpPr txBox="1"/>
              <p:nvPr/>
            </p:nvSpPr>
            <p:spPr>
              <a:xfrm>
                <a:off x="5671758" y="4317021"/>
                <a:ext cx="782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Start</a:t>
                </a:r>
              </a:p>
            </p:txBody>
          </p:sp>
          <p:sp>
            <p:nvSpPr>
              <p:cNvPr id="219" name="Freeform 281"/>
              <p:cNvSpPr/>
              <p:nvPr/>
            </p:nvSpPr>
            <p:spPr>
              <a:xfrm>
                <a:off x="9142218" y="1307432"/>
                <a:ext cx="1100666" cy="962526"/>
              </a:xfrm>
              <a:custGeom>
                <a:avLst/>
                <a:gdLst>
                  <a:gd name="connsiteX0" fmla="*/ 17824 w 1100666"/>
                  <a:gd name="connsiteY0" fmla="*/ 962526 h 962526"/>
                  <a:gd name="connsiteX1" fmla="*/ 1100666 w 1100666"/>
                  <a:gd name="connsiteY1" fmla="*/ 16042 h 962526"/>
                  <a:gd name="connsiteX2" fmla="*/ 1782 w 1100666"/>
                  <a:gd name="connsiteY2" fmla="*/ 0 h 962526"/>
                  <a:gd name="connsiteX3" fmla="*/ 17824 w 1100666"/>
                  <a:gd name="connsiteY3" fmla="*/ 962526 h 96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666" h="962526">
                    <a:moveTo>
                      <a:pt x="17824" y="962526"/>
                    </a:moveTo>
                    <a:lnTo>
                      <a:pt x="1100666" y="16042"/>
                    </a:lnTo>
                    <a:lnTo>
                      <a:pt x="1782" y="0"/>
                    </a:lnTo>
                    <a:cubicBezTo>
                      <a:pt x="-892" y="320842"/>
                      <a:pt x="-3565" y="641684"/>
                      <a:pt x="17824" y="962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28"/>
            <p:cNvGrpSpPr/>
            <p:nvPr/>
          </p:nvGrpSpPr>
          <p:grpSpPr>
            <a:xfrm>
              <a:off x="6447545" y="3886200"/>
              <a:ext cx="2239255" cy="2471205"/>
              <a:chOff x="5671758" y="475563"/>
              <a:chExt cx="4790871" cy="4303123"/>
            </a:xfrm>
          </p:grpSpPr>
          <p:sp>
            <p:nvSpPr>
              <p:cNvPr id="221" name="Freeform 229"/>
              <p:cNvSpPr/>
              <p:nvPr/>
            </p:nvSpPr>
            <p:spPr>
              <a:xfrm>
                <a:off x="6577263" y="2438401"/>
                <a:ext cx="2462464" cy="2005263"/>
              </a:xfrm>
              <a:custGeom>
                <a:avLst/>
                <a:gdLst>
                  <a:gd name="connsiteX0" fmla="*/ 0 w 2462464"/>
                  <a:gd name="connsiteY0" fmla="*/ 1130968 h 2005263"/>
                  <a:gd name="connsiteX1" fmla="*/ 16042 w 2462464"/>
                  <a:gd name="connsiteY1" fmla="*/ 2005263 h 2005263"/>
                  <a:gd name="connsiteX2" fmla="*/ 1219200 w 2462464"/>
                  <a:gd name="connsiteY2" fmla="*/ 954505 h 2005263"/>
                  <a:gd name="connsiteX3" fmla="*/ 2462464 w 2462464"/>
                  <a:gd name="connsiteY3" fmla="*/ 962526 h 2005263"/>
                  <a:gd name="connsiteX4" fmla="*/ 2454442 w 2462464"/>
                  <a:gd name="connsiteY4" fmla="*/ 32084 h 2005263"/>
                  <a:gd name="connsiteX5" fmla="*/ 1299411 w 2462464"/>
                  <a:gd name="connsiteY5" fmla="*/ 0 h 2005263"/>
                  <a:gd name="connsiteX6" fmla="*/ 0 w 2462464"/>
                  <a:gd name="connsiteY6" fmla="*/ 1130968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2464" h="2005263">
                    <a:moveTo>
                      <a:pt x="0" y="1130968"/>
                    </a:moveTo>
                    <a:lnTo>
                      <a:pt x="16042" y="2005263"/>
                    </a:lnTo>
                    <a:lnTo>
                      <a:pt x="1219200" y="954505"/>
                    </a:lnTo>
                    <a:lnTo>
                      <a:pt x="2462464" y="962526"/>
                    </a:lnTo>
                    <a:lnTo>
                      <a:pt x="2454442" y="32084"/>
                    </a:lnTo>
                    <a:lnTo>
                      <a:pt x="1299411" y="0"/>
                    </a:lnTo>
                    <a:lnTo>
                      <a:pt x="0" y="113096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30"/>
              <p:cNvSpPr/>
              <p:nvPr/>
            </p:nvSpPr>
            <p:spPr>
              <a:xfrm>
                <a:off x="6448977" y="1197088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31"/>
              <p:cNvSpPr/>
              <p:nvPr/>
            </p:nvSpPr>
            <p:spPr>
              <a:xfrm>
                <a:off x="7742354" y="119708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32"/>
              <p:cNvSpPr/>
              <p:nvPr/>
            </p:nvSpPr>
            <p:spPr>
              <a:xfrm>
                <a:off x="9035731" y="1197088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33"/>
              <p:cNvSpPr/>
              <p:nvPr/>
            </p:nvSpPr>
            <p:spPr>
              <a:xfrm>
                <a:off x="10329108" y="1197087"/>
                <a:ext cx="133521" cy="133521"/>
              </a:xfrm>
              <a:prstGeom prst="ellipse">
                <a:avLst/>
              </a:prstGeom>
              <a:solidFill>
                <a:srgbClr val="0070C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34"/>
              <p:cNvSpPr/>
              <p:nvPr/>
            </p:nvSpPr>
            <p:spPr>
              <a:xfrm>
                <a:off x="6448977" y="229335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35"/>
              <p:cNvSpPr/>
              <p:nvPr/>
            </p:nvSpPr>
            <p:spPr>
              <a:xfrm>
                <a:off x="7742354" y="2293356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36"/>
              <p:cNvSpPr/>
              <p:nvPr/>
            </p:nvSpPr>
            <p:spPr>
              <a:xfrm>
                <a:off x="9035731" y="2293357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37"/>
              <p:cNvSpPr/>
              <p:nvPr/>
            </p:nvSpPr>
            <p:spPr>
              <a:xfrm>
                <a:off x="10329108" y="2293356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38"/>
              <p:cNvSpPr/>
              <p:nvPr/>
            </p:nvSpPr>
            <p:spPr>
              <a:xfrm>
                <a:off x="6448977" y="3415385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9"/>
              <p:cNvSpPr/>
              <p:nvPr/>
            </p:nvSpPr>
            <p:spPr>
              <a:xfrm>
                <a:off x="7742354" y="3415384"/>
                <a:ext cx="133521" cy="133521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40"/>
              <p:cNvSpPr/>
              <p:nvPr/>
            </p:nvSpPr>
            <p:spPr>
              <a:xfrm>
                <a:off x="9035731" y="3415385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41"/>
              <p:cNvSpPr/>
              <p:nvPr/>
            </p:nvSpPr>
            <p:spPr>
              <a:xfrm>
                <a:off x="10329108" y="3415384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42"/>
              <p:cNvSpPr/>
              <p:nvPr/>
            </p:nvSpPr>
            <p:spPr>
              <a:xfrm>
                <a:off x="6448977" y="4511102"/>
                <a:ext cx="133521" cy="133521"/>
              </a:xfrm>
              <a:prstGeom prst="ellipse">
                <a:avLst/>
              </a:prstGeom>
              <a:solidFill>
                <a:srgbClr val="00B05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43"/>
              <p:cNvSpPr/>
              <p:nvPr/>
            </p:nvSpPr>
            <p:spPr>
              <a:xfrm>
                <a:off x="7742354" y="4511101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44"/>
              <p:cNvSpPr/>
              <p:nvPr/>
            </p:nvSpPr>
            <p:spPr>
              <a:xfrm>
                <a:off x="9035731" y="4511102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45"/>
              <p:cNvSpPr/>
              <p:nvPr/>
            </p:nvSpPr>
            <p:spPr>
              <a:xfrm>
                <a:off x="10329108" y="4511101"/>
                <a:ext cx="133521" cy="133521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8" name="Straight Arrow Connector 246"/>
              <p:cNvCxnSpPr/>
              <p:nvPr/>
            </p:nvCxnSpPr>
            <p:spPr>
              <a:xfrm flipV="1">
                <a:off x="7814107" y="355525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47"/>
              <p:cNvCxnSpPr/>
              <p:nvPr/>
            </p:nvCxnSpPr>
            <p:spPr>
              <a:xfrm flipV="1">
                <a:off x="9106538" y="356160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Arrow Connector 248"/>
              <p:cNvCxnSpPr/>
              <p:nvPr/>
            </p:nvCxnSpPr>
            <p:spPr>
              <a:xfrm flipV="1">
                <a:off x="10394049" y="3561605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9"/>
              <p:cNvCxnSpPr/>
              <p:nvPr/>
            </p:nvCxnSpPr>
            <p:spPr>
              <a:xfrm flipV="1">
                <a:off x="6515738" y="2472598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50"/>
              <p:cNvCxnSpPr/>
              <p:nvPr/>
            </p:nvCxnSpPr>
            <p:spPr>
              <a:xfrm flipV="1">
                <a:off x="7798867" y="2472597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51"/>
              <p:cNvCxnSpPr/>
              <p:nvPr/>
            </p:nvCxnSpPr>
            <p:spPr>
              <a:xfrm flipV="1">
                <a:off x="9106538" y="2472597"/>
                <a:ext cx="0" cy="88472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52"/>
              <p:cNvCxnSpPr/>
              <p:nvPr/>
            </p:nvCxnSpPr>
            <p:spPr>
              <a:xfrm flipV="1">
                <a:off x="10394049" y="2472597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53"/>
              <p:cNvCxnSpPr/>
              <p:nvPr/>
            </p:nvCxnSpPr>
            <p:spPr>
              <a:xfrm flipV="1">
                <a:off x="6523358" y="1370531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54"/>
              <p:cNvCxnSpPr/>
              <p:nvPr/>
            </p:nvCxnSpPr>
            <p:spPr>
              <a:xfrm flipV="1">
                <a:off x="7806487" y="1370530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55"/>
              <p:cNvCxnSpPr/>
              <p:nvPr/>
            </p:nvCxnSpPr>
            <p:spPr>
              <a:xfrm flipV="1">
                <a:off x="9098918" y="1370530"/>
                <a:ext cx="0" cy="88472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56"/>
              <p:cNvCxnSpPr/>
              <p:nvPr/>
            </p:nvCxnSpPr>
            <p:spPr>
              <a:xfrm flipV="1">
                <a:off x="10401669" y="1370530"/>
                <a:ext cx="0" cy="884726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57"/>
              <p:cNvCxnSpPr/>
              <p:nvPr/>
            </p:nvCxnSpPr>
            <p:spPr>
              <a:xfrm flipV="1">
                <a:off x="6515737" y="3555255"/>
                <a:ext cx="0" cy="884726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58"/>
              <p:cNvCxnSpPr/>
              <p:nvPr/>
            </p:nvCxnSpPr>
            <p:spPr>
              <a:xfrm>
                <a:off x="6628941" y="2350591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9"/>
              <p:cNvCxnSpPr/>
              <p:nvPr/>
            </p:nvCxnSpPr>
            <p:spPr>
              <a:xfrm>
                <a:off x="6628941" y="1263847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60"/>
              <p:cNvCxnSpPr/>
              <p:nvPr/>
            </p:nvCxnSpPr>
            <p:spPr>
              <a:xfrm>
                <a:off x="6628941" y="3482144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Arrow Connector 261"/>
              <p:cNvCxnSpPr/>
              <p:nvPr/>
            </p:nvCxnSpPr>
            <p:spPr>
              <a:xfrm>
                <a:off x="6628941" y="4566663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62"/>
              <p:cNvCxnSpPr/>
              <p:nvPr/>
            </p:nvCxnSpPr>
            <p:spPr>
              <a:xfrm>
                <a:off x="7936702" y="2360116"/>
                <a:ext cx="1063625" cy="9525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63"/>
              <p:cNvCxnSpPr/>
              <p:nvPr/>
            </p:nvCxnSpPr>
            <p:spPr>
              <a:xfrm>
                <a:off x="7936702" y="1273372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64"/>
              <p:cNvCxnSpPr/>
              <p:nvPr/>
            </p:nvCxnSpPr>
            <p:spPr>
              <a:xfrm>
                <a:off x="7936702" y="3491669"/>
                <a:ext cx="1063625" cy="95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65"/>
              <p:cNvCxnSpPr/>
              <p:nvPr/>
            </p:nvCxnSpPr>
            <p:spPr>
              <a:xfrm>
                <a:off x="7936702" y="4576188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66"/>
              <p:cNvCxnSpPr/>
              <p:nvPr/>
            </p:nvCxnSpPr>
            <p:spPr>
              <a:xfrm>
                <a:off x="9217367" y="2355353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67"/>
              <p:cNvCxnSpPr/>
              <p:nvPr/>
            </p:nvCxnSpPr>
            <p:spPr>
              <a:xfrm>
                <a:off x="9217367" y="1268609"/>
                <a:ext cx="1063625" cy="95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68"/>
              <p:cNvCxnSpPr/>
              <p:nvPr/>
            </p:nvCxnSpPr>
            <p:spPr>
              <a:xfrm>
                <a:off x="9217367" y="3486906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9"/>
              <p:cNvCxnSpPr/>
              <p:nvPr/>
            </p:nvCxnSpPr>
            <p:spPr>
              <a:xfrm>
                <a:off x="9217367" y="4571425"/>
                <a:ext cx="1063625" cy="9525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70"/>
              <p:cNvCxnSpPr/>
              <p:nvPr/>
            </p:nvCxnSpPr>
            <p:spPr>
              <a:xfrm flipV="1">
                <a:off x="6628941" y="1330608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71"/>
              <p:cNvCxnSpPr/>
              <p:nvPr/>
            </p:nvCxnSpPr>
            <p:spPr>
              <a:xfrm flipV="1">
                <a:off x="7895996" y="1357120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Arrow Connector 272"/>
              <p:cNvCxnSpPr/>
              <p:nvPr/>
            </p:nvCxnSpPr>
            <p:spPr>
              <a:xfrm flipV="1">
                <a:off x="9204656" y="1348435"/>
                <a:ext cx="1113413" cy="96274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73"/>
              <p:cNvCxnSpPr/>
              <p:nvPr/>
            </p:nvCxnSpPr>
            <p:spPr>
              <a:xfrm flipV="1">
                <a:off x="6628941" y="2439604"/>
                <a:ext cx="1113413" cy="962748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74"/>
              <p:cNvCxnSpPr/>
              <p:nvPr/>
            </p:nvCxnSpPr>
            <p:spPr>
              <a:xfrm flipV="1">
                <a:off x="7895996" y="2466116"/>
                <a:ext cx="1113413" cy="9627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75"/>
              <p:cNvCxnSpPr/>
              <p:nvPr/>
            </p:nvCxnSpPr>
            <p:spPr>
              <a:xfrm flipV="1">
                <a:off x="9204656" y="2457431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Arrow Connector 276"/>
              <p:cNvCxnSpPr/>
              <p:nvPr/>
            </p:nvCxnSpPr>
            <p:spPr>
              <a:xfrm flipV="1">
                <a:off x="6628941" y="3541038"/>
                <a:ext cx="1113413" cy="96274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77"/>
              <p:cNvCxnSpPr/>
              <p:nvPr/>
            </p:nvCxnSpPr>
            <p:spPr>
              <a:xfrm flipV="1">
                <a:off x="7915046" y="3554850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78"/>
              <p:cNvCxnSpPr/>
              <p:nvPr/>
            </p:nvCxnSpPr>
            <p:spPr>
              <a:xfrm flipV="1">
                <a:off x="9217356" y="3546165"/>
                <a:ext cx="1113413" cy="962748"/>
              </a:xfrm>
              <a:prstGeom prst="straightConnector1">
                <a:avLst/>
              </a:prstGeom>
              <a:ln w="19050">
                <a:solidFill>
                  <a:srgbClr val="FF8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TextBox 279"/>
              <p:cNvSpPr txBox="1"/>
              <p:nvPr/>
            </p:nvSpPr>
            <p:spPr>
              <a:xfrm>
                <a:off x="9658916" y="475563"/>
                <a:ext cx="659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End</a:t>
                </a:r>
                <a:endParaRPr lang="en-US" dirty="0"/>
              </a:p>
            </p:txBody>
          </p:sp>
          <p:sp>
            <p:nvSpPr>
              <p:cNvPr id="272" name="TextBox 280"/>
              <p:cNvSpPr txBox="1"/>
              <p:nvPr/>
            </p:nvSpPr>
            <p:spPr>
              <a:xfrm>
                <a:off x="5671758" y="4317021"/>
                <a:ext cx="782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Start</a:t>
                </a:r>
              </a:p>
            </p:txBody>
          </p:sp>
          <p:sp>
            <p:nvSpPr>
              <p:cNvPr id="273" name="Freeform 281"/>
              <p:cNvSpPr/>
              <p:nvPr/>
            </p:nvSpPr>
            <p:spPr>
              <a:xfrm>
                <a:off x="9142218" y="1307432"/>
                <a:ext cx="1100666" cy="962526"/>
              </a:xfrm>
              <a:custGeom>
                <a:avLst/>
                <a:gdLst>
                  <a:gd name="connsiteX0" fmla="*/ 17824 w 1100666"/>
                  <a:gd name="connsiteY0" fmla="*/ 962526 h 962526"/>
                  <a:gd name="connsiteX1" fmla="*/ 1100666 w 1100666"/>
                  <a:gd name="connsiteY1" fmla="*/ 16042 h 962526"/>
                  <a:gd name="connsiteX2" fmla="*/ 1782 w 1100666"/>
                  <a:gd name="connsiteY2" fmla="*/ 0 h 962526"/>
                  <a:gd name="connsiteX3" fmla="*/ 17824 w 1100666"/>
                  <a:gd name="connsiteY3" fmla="*/ 962526 h 962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0666" h="962526">
                    <a:moveTo>
                      <a:pt x="17824" y="962526"/>
                    </a:moveTo>
                    <a:lnTo>
                      <a:pt x="1100666" y="16042"/>
                    </a:lnTo>
                    <a:lnTo>
                      <a:pt x="1782" y="0"/>
                    </a:lnTo>
                    <a:cubicBezTo>
                      <a:pt x="-892" y="320842"/>
                      <a:pt x="-3565" y="641684"/>
                      <a:pt x="17824" y="96252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4" name="左-右雙向箭號 273"/>
            <p:cNvSpPr/>
            <p:nvPr/>
          </p:nvSpPr>
          <p:spPr>
            <a:xfrm>
              <a:off x="2533589" y="5138759"/>
              <a:ext cx="1047811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5" name="矩形 274"/>
            <p:cNvSpPr/>
            <p:nvPr/>
          </p:nvSpPr>
          <p:spPr>
            <a:xfrm>
              <a:off x="2568223" y="4891793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/>
                <a:t>Additional</a:t>
              </a:r>
            </a:p>
            <a:p>
              <a:pPr algn="ctr"/>
              <a:endParaRPr lang="en-US" altLang="zh-TW" sz="800" dirty="0"/>
            </a:p>
            <a:p>
              <a:pPr algn="ctr"/>
              <a:r>
                <a:rPr lang="en-US" altLang="zh-TW" sz="1400" dirty="0"/>
                <a:t> edge</a:t>
              </a:r>
              <a:endParaRPr lang="zh-TW" altLang="en-US" sz="1400" dirty="0"/>
            </a:p>
          </p:txBody>
        </p:sp>
        <p:sp>
          <p:nvSpPr>
            <p:cNvPr id="276" name="左-右雙向箭號 275"/>
            <p:cNvSpPr/>
            <p:nvPr/>
          </p:nvSpPr>
          <p:spPr>
            <a:xfrm>
              <a:off x="5671435" y="5153469"/>
              <a:ext cx="1047811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7" name="矩形 276"/>
            <p:cNvSpPr/>
            <p:nvPr/>
          </p:nvSpPr>
          <p:spPr>
            <a:xfrm>
              <a:off x="5706069" y="4906503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dirty="0"/>
                <a:t>Additional</a:t>
              </a:r>
            </a:p>
            <a:p>
              <a:pPr algn="ctr"/>
              <a:endParaRPr lang="en-US" altLang="zh-TW" sz="800" dirty="0"/>
            </a:p>
            <a:p>
              <a:pPr algn="ctr"/>
              <a:r>
                <a:rPr lang="en-US" altLang="zh-TW" sz="1400" dirty="0"/>
                <a:t> edge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70278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4000"/>
            <a:ext cx="9134475" cy="49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1" y="152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Common Genomic Loci but Different Metabolomic Patterns </a:t>
            </a:r>
          </a:p>
        </p:txBody>
      </p:sp>
    </p:spTree>
    <p:extLst>
      <p:ext uri="{BB962C8B-B14F-4D97-AF65-F5344CB8AC3E}">
        <p14:creationId xmlns:p14="http://schemas.microsoft.com/office/powerpoint/2010/main" val="336777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059996"/>
            <a:ext cx="8665029" cy="615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22" y="152400"/>
            <a:ext cx="8184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Different Genomic Loci with Shared Metabolomic Patterns </a:t>
            </a:r>
          </a:p>
        </p:txBody>
      </p:sp>
    </p:spTree>
    <p:extLst>
      <p:ext uri="{BB962C8B-B14F-4D97-AF65-F5344CB8AC3E}">
        <p14:creationId xmlns:p14="http://schemas.microsoft.com/office/powerpoint/2010/main" val="2581693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41328" cy="57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3200" dirty="0"/>
              <a:t>Level of Evidence for the GWAS SNPs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43800" y="914400"/>
            <a:ext cx="152400" cy="152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43800" y="1219200"/>
            <a:ext cx="152400" cy="152400"/>
          </a:xfrm>
          <a:prstGeom prst="roundRect">
            <a:avLst/>
          </a:prstGeom>
          <a:solidFill>
            <a:srgbClr val="68F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72400" y="838200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Genome-Wide</a:t>
            </a:r>
          </a:p>
          <a:p>
            <a:r>
              <a:rPr lang="en-US" sz="1600" dirty="0"/>
              <a:t>FDR 0.01</a:t>
            </a:r>
          </a:p>
        </p:txBody>
      </p:sp>
    </p:spTree>
    <p:extLst>
      <p:ext uri="{BB962C8B-B14F-4D97-AF65-F5344CB8AC3E}">
        <p14:creationId xmlns:p14="http://schemas.microsoft.com/office/powerpoint/2010/main" val="2880350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3214" y="1983343"/>
            <a:ext cx="968644" cy="581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SNPs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468" y="1983343"/>
            <a:ext cx="1321230" cy="581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&amp; Proxy SNPs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1541858" y="2273936"/>
            <a:ext cx="69861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8196" y="1836739"/>
            <a:ext cx="631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r</a:t>
            </a:r>
            <a:r>
              <a:rPr lang="en-US" sz="1200" b="1" baseline="30000" dirty="0"/>
              <a:t>2</a:t>
            </a:r>
            <a:r>
              <a:rPr lang="en-US" sz="1200" b="1" dirty="0"/>
              <a:t> </a:t>
            </a:r>
            <a:r>
              <a:rPr lang="en-US" sz="1200" b="1" u="sng" dirty="0"/>
              <a:t>&gt;</a:t>
            </a:r>
            <a:r>
              <a:rPr lang="en-US" sz="1200" b="1" dirty="0"/>
              <a:t> 0.5</a:t>
            </a:r>
          </a:p>
          <a:p>
            <a:pPr algn="ctr"/>
            <a:r>
              <a:rPr lang="en-US" sz="1200" b="1" dirty="0"/>
              <a:t>(SNAP)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47051" y="3835017"/>
            <a:ext cx="1387733" cy="88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Determine effect of AA changes</a:t>
            </a:r>
          </a:p>
        </p:txBody>
      </p:sp>
      <p:cxnSp>
        <p:nvCxnSpPr>
          <p:cNvPr id="14" name="Straight Arrow Connector 13"/>
          <p:cNvCxnSpPr>
            <a:stCxn id="40" idx="2"/>
            <a:endCxn id="13" idx="0"/>
          </p:cNvCxnSpPr>
          <p:nvPr/>
        </p:nvCxnSpPr>
        <p:spPr>
          <a:xfrm>
            <a:off x="4740918" y="2919887"/>
            <a:ext cx="0" cy="91513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5969" y="3183681"/>
            <a:ext cx="908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PolyPhen-2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8712" y="4141622"/>
            <a:ext cx="1190428" cy="666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</a:t>
            </a:r>
            <a:r>
              <a:rPr lang="en-US" dirty="0" err="1"/>
              <a:t>eQTLs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20724" y="3993266"/>
            <a:ext cx="1015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b="1" dirty="0" err="1"/>
              <a:t>GTEx</a:t>
            </a:r>
            <a:r>
              <a:rPr lang="en-US" b="1" dirty="0"/>
              <a:t> </a:t>
            </a:r>
            <a:r>
              <a:rPr lang="en-US" b="1" dirty="0" err="1"/>
              <a:t>eQTLs</a:t>
            </a:r>
            <a:endParaRPr lang="en-US" b="1" dirty="0"/>
          </a:p>
          <a:p>
            <a:r>
              <a:rPr lang="en-US" b="1" dirty="0"/>
              <a:t>(44 tissues)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00232" y="5809860"/>
            <a:ext cx="1481371" cy="91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Most likely functional SNPs/genes</a:t>
            </a:r>
          </a:p>
        </p:txBody>
      </p:sp>
      <p:sp>
        <p:nvSpPr>
          <p:cNvPr id="40" name="Diamond 39"/>
          <p:cNvSpPr/>
          <p:nvPr/>
        </p:nvSpPr>
        <p:spPr>
          <a:xfrm>
            <a:off x="4045999" y="1627986"/>
            <a:ext cx="1389837" cy="12919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b="1" dirty="0"/>
              <a:t>AA change?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00600" y="313751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Yes</a:t>
            </a:r>
          </a:p>
        </p:txBody>
      </p:sp>
      <p:cxnSp>
        <p:nvCxnSpPr>
          <p:cNvPr id="46" name="Straight Arrow Connector 45"/>
          <p:cNvCxnSpPr>
            <a:stCxn id="5" idx="3"/>
            <a:endCxn id="40" idx="1"/>
          </p:cNvCxnSpPr>
          <p:nvPr/>
        </p:nvCxnSpPr>
        <p:spPr>
          <a:xfrm>
            <a:off x="3561698" y="2273936"/>
            <a:ext cx="484301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103501" y="1889237"/>
            <a:ext cx="1278499" cy="76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Identify changes in TF binding sites</a:t>
            </a:r>
          </a:p>
        </p:txBody>
      </p:sp>
      <p:cxnSp>
        <p:nvCxnSpPr>
          <p:cNvPr id="51" name="Straight Arrow Connector 50"/>
          <p:cNvCxnSpPr>
            <a:stCxn id="40" idx="3"/>
            <a:endCxn id="49" idx="1"/>
          </p:cNvCxnSpPr>
          <p:nvPr/>
        </p:nvCxnSpPr>
        <p:spPr>
          <a:xfrm>
            <a:off x="5435836" y="2273937"/>
            <a:ext cx="1667665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03500" y="3031071"/>
            <a:ext cx="1278499" cy="769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Identify potential enhancers</a:t>
            </a:r>
          </a:p>
        </p:txBody>
      </p:sp>
      <p:cxnSp>
        <p:nvCxnSpPr>
          <p:cNvPr id="58" name="Elbow Connector 57"/>
          <p:cNvCxnSpPr>
            <a:stCxn id="40" idx="3"/>
            <a:endCxn id="54" idx="1"/>
          </p:cNvCxnSpPr>
          <p:nvPr/>
        </p:nvCxnSpPr>
        <p:spPr>
          <a:xfrm>
            <a:off x="5435836" y="2273937"/>
            <a:ext cx="1667664" cy="1141834"/>
          </a:xfrm>
          <a:prstGeom prst="bentConnector3">
            <a:avLst>
              <a:gd name="adj1" fmla="val 52284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0" idx="3"/>
            <a:endCxn id="22" idx="1"/>
          </p:cNvCxnSpPr>
          <p:nvPr/>
        </p:nvCxnSpPr>
        <p:spPr>
          <a:xfrm>
            <a:off x="5435836" y="2273937"/>
            <a:ext cx="1742876" cy="220085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591512" y="192907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29305" y="2023122"/>
            <a:ext cx="797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HaploReg</a:t>
            </a:r>
            <a:endParaRPr lang="en-US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305104" y="2919887"/>
            <a:ext cx="84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b="1" dirty="0"/>
              <a:t>Histone mods</a:t>
            </a:r>
          </a:p>
        </p:txBody>
      </p:sp>
      <p:cxnSp>
        <p:nvCxnSpPr>
          <p:cNvPr id="70" name="Straight Arrow Connector 69"/>
          <p:cNvCxnSpPr>
            <a:stCxn id="13" idx="2"/>
            <a:endCxn id="30" idx="0"/>
          </p:cNvCxnSpPr>
          <p:nvPr/>
        </p:nvCxnSpPr>
        <p:spPr>
          <a:xfrm>
            <a:off x="4740918" y="4718420"/>
            <a:ext cx="0" cy="10914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49" idx="3"/>
            <a:endCxn id="30" idx="3"/>
          </p:cNvCxnSpPr>
          <p:nvPr/>
        </p:nvCxnSpPr>
        <p:spPr>
          <a:xfrm flipH="1">
            <a:off x="5481603" y="2273937"/>
            <a:ext cx="2900397" cy="3991186"/>
          </a:xfrm>
          <a:prstGeom prst="bentConnector3">
            <a:avLst>
              <a:gd name="adj1" fmla="val -7882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54" idx="3"/>
            <a:endCxn id="30" idx="3"/>
          </p:cNvCxnSpPr>
          <p:nvPr/>
        </p:nvCxnSpPr>
        <p:spPr>
          <a:xfrm flipH="1">
            <a:off x="5481603" y="3415771"/>
            <a:ext cx="2900396" cy="2849352"/>
          </a:xfrm>
          <a:prstGeom prst="bentConnector3">
            <a:avLst>
              <a:gd name="adj1" fmla="val -7882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22" idx="3"/>
            <a:endCxn id="30" idx="3"/>
          </p:cNvCxnSpPr>
          <p:nvPr/>
        </p:nvCxnSpPr>
        <p:spPr>
          <a:xfrm flipH="1">
            <a:off x="5481603" y="4474790"/>
            <a:ext cx="2887537" cy="1790333"/>
          </a:xfrm>
          <a:prstGeom prst="bentConnector3">
            <a:avLst>
              <a:gd name="adj1" fmla="val -8412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542655" y="1838202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dbSNP</a:t>
            </a:r>
            <a:endParaRPr lang="en-US" sz="1200" b="1" dirty="0"/>
          </a:p>
          <a:p>
            <a:pPr algn="ctr"/>
            <a:r>
              <a:rPr lang="en-US" sz="1200" b="1" dirty="0"/>
              <a:t>(UCSC)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43248" y="5809860"/>
            <a:ext cx="1632886" cy="90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not </a:t>
            </a:r>
            <a:r>
              <a:rPr lang="en-US" dirty="0" err="1"/>
              <a:t>eQTL</a:t>
            </a:r>
            <a:r>
              <a:rPr lang="en-US" dirty="0"/>
              <a:t> gene, use nearest gene(s)</a:t>
            </a:r>
          </a:p>
        </p:txBody>
      </p:sp>
      <p:cxnSp>
        <p:nvCxnSpPr>
          <p:cNvPr id="98" name="Straight Arrow Connector 97"/>
          <p:cNvCxnSpPr>
            <a:stCxn id="97" idx="3"/>
            <a:endCxn id="30" idx="1"/>
          </p:cNvCxnSpPr>
          <p:nvPr/>
        </p:nvCxnSpPr>
        <p:spPr>
          <a:xfrm>
            <a:off x="2276134" y="6264624"/>
            <a:ext cx="1724098" cy="4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34437" y="5657172"/>
            <a:ext cx="139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Prioritize by IPA, String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1000" y="152400"/>
            <a:ext cx="8382000" cy="792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3200" dirty="0"/>
              <a:t>Sub-Network Prioritization: Which SNPs are most likely to have a metabolomic signature?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079" y="1219200"/>
            <a:ext cx="3027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sv-SE" sz="2000" b="1" dirty="0"/>
              <a:t>SNP Bioinformatic Pipeline</a:t>
            </a:r>
          </a:p>
        </p:txBody>
      </p:sp>
    </p:spTree>
    <p:extLst>
      <p:ext uri="{BB962C8B-B14F-4D97-AF65-F5344CB8AC3E}">
        <p14:creationId xmlns:p14="http://schemas.microsoft.com/office/powerpoint/2010/main" val="251596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806476" y="381300"/>
          <a:ext cx="2979352" cy="6023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SNP</a:t>
                      </a: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Proxy</a:t>
                      </a: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Distance (</a:t>
                      </a:r>
                      <a:r>
                        <a:rPr lang="en-US" sz="1000" b="1" i="0" u="sng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bp</a:t>
                      </a:r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</a:t>
                      </a: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rs34404554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rs11556505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rs71352238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0.945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rs12972156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8160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0.895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rs34342646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7489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rs12972970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8023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rs769449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14383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0.778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rs34095326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0.673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rs7256200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20316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0.673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rs59007384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0.609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rs157581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0.583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rs157582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0.583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rs184017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0.583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rs283815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5286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0.559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rs2075650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rs10119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11054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rs405509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rs405509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rs157590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10120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0.807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rs157588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10572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0.777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rs157584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11937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0.777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rs157585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11324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0.693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rs7259620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0.668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rs1038026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3774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rs741780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4405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rs760136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4978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rs1160985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5424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rs769450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1608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rs440446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rs1305062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3315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rs34878901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6359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rs8106922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7170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rs405509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rs2075649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13506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rs445925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rs445925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+mn-lt"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rs445925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rs72654473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1241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rs445925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rs80125357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2407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0.667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rs445925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rs7412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3561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6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rs445925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rs283810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27399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0.505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16" marR="6116" marT="6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276613"/>
            <a:ext cx="525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Identify Proxy SNPs </a:t>
            </a:r>
            <a:r>
              <a:rPr lang="en-US" sz="3200" u="sng" dirty="0"/>
              <a:t>for all Input SNPs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04800" y="1874837"/>
            <a:ext cx="33813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Using r</a:t>
            </a:r>
            <a:r>
              <a:rPr lang="en-US" sz="2800" baseline="30000" dirty="0"/>
              <a:t>2</a:t>
            </a:r>
            <a:r>
              <a:rPr lang="en-US" sz="2800" dirty="0"/>
              <a:t> from 1000 Genomes Project</a:t>
            </a:r>
          </a:p>
          <a:p>
            <a:r>
              <a:rPr lang="en-US" sz="2800" dirty="0"/>
              <a:t>Ex. 3 SNPs from TOMM40/APOE region</a:t>
            </a:r>
          </a:p>
          <a:p>
            <a:pPr lvl="1"/>
            <a:r>
              <a:rPr lang="en-US" sz="2400" dirty="0"/>
              <a:t>rs2075650</a:t>
            </a:r>
          </a:p>
          <a:p>
            <a:pPr lvl="1"/>
            <a:r>
              <a:rPr lang="en-US" sz="2400" dirty="0"/>
              <a:t>rs405509</a:t>
            </a:r>
          </a:p>
          <a:p>
            <a:pPr lvl="1"/>
            <a:r>
              <a:rPr lang="en-US" sz="2400" dirty="0"/>
              <a:t>rs445925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/>
              <a:t>Coding changes? (</a:t>
            </a:r>
            <a:r>
              <a:rPr lang="en-US" dirty="0" err="1"/>
              <a:t>poss</a:t>
            </a:r>
            <a:r>
              <a:rPr lang="en-US" dirty="0"/>
              <a:t>/Prob damaging?)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05200" y="5856626"/>
            <a:ext cx="2162174" cy="646331"/>
            <a:chOff x="3638551" y="5856626"/>
            <a:chExt cx="2162174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3638551" y="5856626"/>
              <a:ext cx="1704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Only one AA change, in </a:t>
              </a:r>
              <a:r>
                <a:rPr lang="en-US" b="1" dirty="0" err="1"/>
                <a:t>ApoE</a:t>
              </a:r>
              <a:endParaRPr lang="en-US" b="1" dirty="0"/>
            </a:p>
          </p:txBody>
        </p:sp>
        <p:cxnSp>
          <p:nvCxnSpPr>
            <p:cNvPr id="18" name="Straight Arrow Connector 17"/>
            <p:cNvCxnSpPr>
              <a:stCxn id="9" idx="3"/>
            </p:cNvCxnSpPr>
            <p:nvPr/>
          </p:nvCxnSpPr>
          <p:spPr>
            <a:xfrm flipV="1">
              <a:off x="5343524" y="6179791"/>
              <a:ext cx="457201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5257798" y="5715000"/>
            <a:ext cx="457201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67323" y="3124200"/>
            <a:ext cx="457201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16431" y="609600"/>
            <a:ext cx="457201" cy="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773632" y="6019800"/>
            <a:ext cx="2989368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2" y="3371850"/>
            <a:ext cx="8792550" cy="335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Identify Potential Changes in Transcription Factor Binding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HaploReg</a:t>
            </a:r>
            <a:r>
              <a:rPr lang="en-US" dirty="0"/>
              <a:t> (v4.1), SNP2TFBS</a:t>
            </a:r>
          </a:p>
          <a:p>
            <a:pPr lvl="1"/>
            <a:r>
              <a:rPr lang="en-US" dirty="0"/>
              <a:t>Determines binding potential of each SNP allele</a:t>
            </a:r>
          </a:p>
          <a:p>
            <a:pPr lvl="1"/>
            <a:r>
              <a:rPr lang="en-US" dirty="0"/>
              <a:t>Example results from rs2075650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7999" y="4067175"/>
            <a:ext cx="142875" cy="2662239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1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8"/>
          <a:stretch/>
        </p:blipFill>
        <p:spPr bwMode="auto">
          <a:xfrm>
            <a:off x="379094" y="998598"/>
            <a:ext cx="8546334" cy="56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Histone Epigenetic Marks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" y="3307080"/>
            <a:ext cx="556260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19635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altLang="sv-SE" sz="4000" dirty="0"/>
              <a:t>Preliminary Association Analyses</a:t>
            </a:r>
            <a:br>
              <a:rPr lang="en-GB" altLang="sv-SE" sz="4000" dirty="0"/>
            </a:br>
            <a:r>
              <a:rPr lang="en-GB" altLang="sv-SE" sz="4000" dirty="0"/>
              <a:t>Airwave (N=3,000): MS</a:t>
            </a:r>
          </a:p>
        </p:txBody>
      </p:sp>
      <p:pic>
        <p:nvPicPr>
          <p:cNvPr id="747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8" y="1066800"/>
            <a:ext cx="8460412" cy="571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6" name="Group 9"/>
          <p:cNvGrpSpPr>
            <a:grpSpLocks/>
          </p:cNvGrpSpPr>
          <p:nvPr/>
        </p:nvGrpSpPr>
        <p:grpSpPr bwMode="auto">
          <a:xfrm>
            <a:off x="7715090" y="5348287"/>
            <a:ext cx="1706561" cy="1200150"/>
            <a:chOff x="7971234" y="1503834"/>
            <a:chExt cx="164132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8099809" y="1503834"/>
              <a:ext cx="1512751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SNP</a:t>
              </a:r>
            </a:p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SLNEG</a:t>
              </a:r>
            </a:p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SLPOS</a:t>
              </a:r>
            </a:p>
            <a:p>
              <a:pPr marL="363538" indent="-363538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i="0" dirty="0">
                  <a:solidFill>
                    <a:srgbClr val="040404"/>
                  </a:solidFill>
                  <a:latin typeface="+mn-lt"/>
                </a:rPr>
                <a:t>SHPOS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974409" y="1629265"/>
              <a:ext cx="144449" cy="14289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975996" y="1897593"/>
              <a:ext cx="142862" cy="1444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74761" name="Oval 7"/>
            <p:cNvSpPr>
              <a:spLocks noChangeArrowheads="1"/>
            </p:cNvSpPr>
            <p:nvPr/>
          </p:nvSpPr>
          <p:spPr bwMode="auto">
            <a:xfrm>
              <a:off x="7971234" y="2161431"/>
              <a:ext cx="144016" cy="144016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i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GB" altLang="sv-SE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75996" y="2440599"/>
              <a:ext cx="142862" cy="142896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000" y="2667000"/>
            <a:ext cx="3048000" cy="1905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051443"/>
            <a:ext cx="8960693" cy="351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eQTL</a:t>
            </a:r>
            <a:r>
              <a:rPr lang="en-US" dirty="0"/>
              <a:t> search with </a:t>
            </a:r>
            <a:r>
              <a:rPr lang="en-US" dirty="0" err="1"/>
              <a:t>GTEx</a:t>
            </a:r>
            <a:r>
              <a:rPr lang="en-US" dirty="0"/>
              <a:t> Data (44 tissues)</a:t>
            </a:r>
          </a:p>
        </p:txBody>
      </p:sp>
    </p:spTree>
    <p:extLst>
      <p:ext uri="{BB962C8B-B14F-4D97-AF65-F5344CB8AC3E}">
        <p14:creationId xmlns:p14="http://schemas.microsoft.com/office/powerpoint/2010/main" val="3762877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nearest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1900"/>
          </a:xfrm>
        </p:spPr>
        <p:txBody>
          <a:bodyPr>
            <a:normAutofit/>
          </a:bodyPr>
          <a:lstStyle/>
          <a:p>
            <a:r>
              <a:rPr lang="en-US" dirty="0"/>
              <a:t>Select all genes around SNPs based on distance from SNP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" y="3221831"/>
            <a:ext cx="8753689" cy="28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0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14"/>
            <a:ext cx="8229600" cy="816786"/>
          </a:xfrm>
        </p:spPr>
        <p:txBody>
          <a:bodyPr>
            <a:normAutofit/>
          </a:bodyPr>
          <a:lstStyle/>
          <a:p>
            <a:r>
              <a:rPr lang="en-US" dirty="0"/>
              <a:t>SNP Bioinformatic Pipeline Output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1" y="933925"/>
            <a:ext cx="7514253" cy="57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909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383512" cy="529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1414"/>
            <a:ext cx="8305800" cy="816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Prioritize SNPs with </a:t>
            </a:r>
            <a:r>
              <a:rPr lang="en-US" sz="4000" dirty="0" err="1"/>
              <a:t>Poss</a:t>
            </a:r>
            <a:r>
              <a:rPr lang="en-US" sz="4000" dirty="0"/>
              <a:t> or Prob Damaging Coding Changes in Genes</a:t>
            </a:r>
          </a:p>
        </p:txBody>
      </p:sp>
    </p:spTree>
    <p:extLst>
      <p:ext uri="{BB962C8B-B14F-4D97-AF65-F5344CB8AC3E}">
        <p14:creationId xmlns:p14="http://schemas.microsoft.com/office/powerpoint/2010/main" val="3776929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359520"/>
            <a:ext cx="11848750" cy="5955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87037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CAD SNPs sub-network:</a:t>
            </a:r>
          </a:p>
          <a:p>
            <a:pPr algn="ctr"/>
            <a:r>
              <a:rPr lang="en-GB" sz="3600" dirty="0"/>
              <a:t> Ch19-Po45395619_A_G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70187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622118" cy="3956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4962" y="5517666"/>
            <a:ext cx="38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Fatty acyl chain fragments [M-H2O+H]+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5173" y="5952794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PC(18:1/18:2)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2404" y="5968425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PC(16:0/20:3)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640" y="76200"/>
            <a:ext cx="7322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MS/MS DDA experiment for m/z 881 </a:t>
            </a:r>
          </a:p>
          <a:p>
            <a:pPr algn="ctr"/>
            <a:r>
              <a:rPr lang="en-GB" sz="3600" b="1" dirty="0"/>
              <a:t>at RT=6.32 min</a:t>
            </a:r>
          </a:p>
        </p:txBody>
      </p:sp>
    </p:spTree>
    <p:extLst>
      <p:ext uri="{BB962C8B-B14F-4D97-AF65-F5344CB8AC3E}">
        <p14:creationId xmlns:p14="http://schemas.microsoft.com/office/powerpoint/2010/main" val="3747915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00" y="1557600"/>
            <a:ext cx="8166000" cy="3319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85477" y="1874908"/>
            <a:ext cx="836246" cy="293076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497527" y="1874908"/>
            <a:ext cx="800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SLNEG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8955" y="343898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SLPOS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8431" y="5029200"/>
          <a:ext cx="88471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S ChemDraw Drawing" r:id="rId4" imgW="8846820" imgH="1731264" progId="ChemDraw.Document.6.0">
                  <p:embed/>
                </p:oleObj>
              </mc:Choice>
              <mc:Fallback>
                <p:oleObj name="CS ChemDraw Drawing" r:id="rId4" imgW="8846820" imgH="1731264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431" y="5029200"/>
                        <a:ext cx="8847138" cy="173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3996" y="5335795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rgbClr val="252525"/>
                </a:solidFill>
                <a:latin typeface="Arial" panose="020B0604020202020204" pitchFamily="34" charset="0"/>
              </a:rPr>
              <a:t>SHexCer</a:t>
            </a:r>
            <a:r>
              <a:rPr lang="en-GB" b="1" dirty="0">
                <a:solidFill>
                  <a:srgbClr val="252525"/>
                </a:solidFill>
                <a:latin typeface="Arial" panose="020B0604020202020204" pitchFamily="34" charset="0"/>
              </a:rPr>
              <a:t>(18:1/28:2)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7504" y="195641"/>
            <a:ext cx="8237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Combining MS/MS DDA from Positive and Negative Ionization Modes</a:t>
            </a:r>
          </a:p>
        </p:txBody>
      </p:sp>
    </p:spTree>
    <p:extLst>
      <p:ext uri="{BB962C8B-B14F-4D97-AF65-F5344CB8AC3E}">
        <p14:creationId xmlns:p14="http://schemas.microsoft.com/office/powerpoint/2010/main" val="2863320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4000" dirty="0"/>
              <a:t>Where do we go from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Create the multi-cohort analysis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Metabolomic data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residualization of SNP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Execute the global SNP MWAS association analysis (including new SNPs from </a:t>
            </a:r>
            <a:r>
              <a:rPr lang="en-US" sz="2400" dirty="0" err="1"/>
              <a:t>Metabochip</a:t>
            </a:r>
            <a:r>
              <a:rPr lang="en-US" sz="2400" dirty="0"/>
              <a:t>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Divide  and prioritize the network map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Annotate and identify the individual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b="1" dirty="0"/>
              <a:t>Perform Mediation Analyses</a:t>
            </a:r>
          </a:p>
          <a:p>
            <a:pPr lvl="1" indent="-457200">
              <a:buAutoNum type="arabicPeriod" startAt="2"/>
            </a:pPr>
            <a:endParaRPr lang="en-US" sz="2400" b="1" dirty="0"/>
          </a:p>
          <a:p>
            <a:pPr lvl="1" indent="-457200">
              <a:buAutoNum type="arabicPeriod" startAt="2"/>
            </a:pPr>
            <a:r>
              <a:rPr lang="en-US" sz="2400" dirty="0"/>
              <a:t>Define the metabolic pathways represented by the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0370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4000" dirty="0"/>
              <a:t>Where do we go from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Create the multi-cohort analysis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Metabolomic data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residualization of SNP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Execute the global SNP MWAS association analysis (including new SNPs from </a:t>
            </a:r>
            <a:r>
              <a:rPr lang="en-US" sz="2400" dirty="0" err="1"/>
              <a:t>Metabochip</a:t>
            </a:r>
            <a:r>
              <a:rPr lang="en-US" sz="2400" dirty="0"/>
              <a:t>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Divide  and prioritize the network map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Annotate and identify the individual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FontTx/>
              <a:buAutoNum type="arabicPeriod" startAt="2"/>
            </a:pPr>
            <a:r>
              <a:rPr lang="en-US" sz="2400" dirty="0"/>
              <a:t>Perform mediation analyses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Define the metabolic pathways represented by the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5585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4000" dirty="0"/>
              <a:t>Where do we go from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Create the multi-cohort analysis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Metabolomic data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residualization of SNP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Execute the global SNP MWAS association analysis (including new SNPs from </a:t>
            </a:r>
            <a:r>
              <a:rPr lang="en-US" sz="2400" dirty="0" err="1"/>
              <a:t>Metabochip</a:t>
            </a:r>
            <a:r>
              <a:rPr lang="en-US" sz="2400" dirty="0"/>
              <a:t>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b="1" dirty="0"/>
              <a:t>Divide  and prioritize the network map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Annotate and identify the individual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FontTx/>
              <a:buAutoNum type="arabicPeriod" startAt="2"/>
            </a:pPr>
            <a:r>
              <a:rPr lang="en-US" sz="2400" dirty="0"/>
              <a:t>Perform mediation analyses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Define the metabolic pathways represented by the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83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29984"/>
            <a:ext cx="8686800" cy="543444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TextBox 43"/>
          <p:cNvSpPr txBox="1">
            <a:spLocks noChangeArrowheads="1"/>
          </p:cNvSpPr>
          <p:nvPr/>
        </p:nvSpPr>
        <p:spPr bwMode="auto">
          <a:xfrm>
            <a:off x="6588125" y="3500438"/>
            <a:ext cx="79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GB" altLang="en-US" sz="1400" i="0">
                <a:solidFill>
                  <a:srgbClr val="040404"/>
                </a:solidFill>
              </a:rPr>
              <a:t>APOC3</a:t>
            </a:r>
          </a:p>
        </p:txBody>
      </p:sp>
      <p:sp>
        <p:nvSpPr>
          <p:cNvPr id="82949" name="TextBox 46"/>
          <p:cNvSpPr txBox="1">
            <a:spLocks noChangeArrowheads="1"/>
          </p:cNvSpPr>
          <p:nvPr/>
        </p:nvSpPr>
        <p:spPr bwMode="auto">
          <a:xfrm>
            <a:off x="5219700" y="573246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r>
              <a:rPr lang="en-GB" altLang="en-US" sz="1400" i="0">
                <a:solidFill>
                  <a:srgbClr val="040404"/>
                </a:solidFill>
              </a:rPr>
              <a:t>APOC3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635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altLang="sv-SE" dirty="0"/>
              <a:t>Preliminary Results: Airwave MS</a:t>
            </a:r>
            <a:br>
              <a:rPr lang="en-GB" altLang="sv-SE" dirty="0"/>
            </a:br>
            <a:r>
              <a:rPr lang="en-GB" altLang="sv-SE" dirty="0"/>
              <a:t>ApoC3 Locus</a:t>
            </a:r>
          </a:p>
        </p:txBody>
      </p:sp>
    </p:spTree>
    <p:extLst>
      <p:ext uri="{BB962C8B-B14F-4D97-AF65-F5344CB8AC3E}">
        <p14:creationId xmlns:p14="http://schemas.microsoft.com/office/powerpoint/2010/main" val="41159470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4000" dirty="0"/>
              <a:t>Where do we go from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Create the multi-cohort analysis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Metabolomic data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residualization of SNP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Execute the global SNP MWAS association analysis (including new SNPs from </a:t>
            </a:r>
            <a:r>
              <a:rPr lang="en-US" sz="2400" dirty="0" err="1"/>
              <a:t>Metabochip</a:t>
            </a:r>
            <a:r>
              <a:rPr lang="en-US" sz="2400" dirty="0"/>
              <a:t>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Divide  and prioritize the network map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b="1" dirty="0"/>
              <a:t>Annotate and identify the individual metabolites</a:t>
            </a:r>
          </a:p>
          <a:p>
            <a:pPr lvl="1" indent="-457200">
              <a:buAutoNum type="arabicPeriod" startAt="2"/>
            </a:pPr>
            <a:endParaRPr lang="en-US" sz="2400" b="1" dirty="0"/>
          </a:p>
          <a:p>
            <a:pPr lvl="1" indent="-457200">
              <a:buFontTx/>
              <a:buAutoNum type="arabicPeriod" startAt="2"/>
            </a:pPr>
            <a:r>
              <a:rPr lang="en-US" sz="2400" dirty="0"/>
              <a:t>Perform mediation analyses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Define the metabolic pathways represented by the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5754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sv-SE" sz="4000" dirty="0"/>
              <a:t>Where do we go from here?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Create the multi-cohort analysis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Metabolomic data harmonization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Principal component residualization of SNP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Execute the global SNP MWAS association analysis (including new SNPs from </a:t>
            </a:r>
            <a:r>
              <a:rPr lang="en-US" sz="2400" dirty="0" err="1"/>
              <a:t>Metabochip</a:t>
            </a:r>
            <a:r>
              <a:rPr lang="en-US" sz="2400" dirty="0"/>
              <a:t> 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Divide  and prioritize the network map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Annotate and identify the individual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r>
              <a:rPr lang="en-US" sz="2400" dirty="0"/>
              <a:t>Perform Mediation Analyses</a:t>
            </a:r>
          </a:p>
          <a:p>
            <a:pPr lvl="1" indent="-457200">
              <a:buAutoNum type="arabicPeriod" startAt="2"/>
            </a:pPr>
            <a:endParaRPr lang="en-US" sz="2400" b="1" dirty="0"/>
          </a:p>
          <a:p>
            <a:pPr lvl="1" indent="-457200">
              <a:buAutoNum type="arabicPeriod" startAt="2"/>
            </a:pPr>
            <a:r>
              <a:rPr lang="en-US" sz="2400" b="1" dirty="0"/>
              <a:t>Define the metabolic pathways represented by the metabolites</a:t>
            </a:r>
          </a:p>
          <a:p>
            <a:pPr lvl="1" indent="-457200">
              <a:buAutoNum type="arabicPeriod" startAt="2"/>
            </a:pPr>
            <a:endParaRPr lang="en-US" sz="2400" dirty="0"/>
          </a:p>
          <a:p>
            <a:pPr lvl="1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1920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" y="1295400"/>
            <a:ext cx="9297308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1414"/>
            <a:ext cx="8305800" cy="8167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Prioritize SNPs with </a:t>
            </a:r>
            <a:r>
              <a:rPr lang="en-US" sz="4000" dirty="0" err="1"/>
              <a:t>Poss</a:t>
            </a:r>
            <a:r>
              <a:rPr lang="en-US" sz="4000" dirty="0"/>
              <a:t> or Prob Damaging Coding Changes in Genes</a:t>
            </a:r>
          </a:p>
        </p:txBody>
      </p:sp>
    </p:spTree>
    <p:extLst>
      <p:ext uri="{BB962C8B-B14F-4D97-AF65-F5344CB8AC3E}">
        <p14:creationId xmlns:p14="http://schemas.microsoft.com/office/powerpoint/2010/main" val="313246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9144000" cy="50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7385050" y="1897063"/>
            <a:ext cx="142875" cy="1444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83975" name="Oval 8"/>
          <p:cNvSpPr>
            <a:spLocks noChangeArrowheads="1"/>
          </p:cNvSpPr>
          <p:nvPr/>
        </p:nvSpPr>
        <p:spPr bwMode="auto">
          <a:xfrm>
            <a:off x="7380288" y="2162175"/>
            <a:ext cx="144462" cy="142875"/>
          </a:xfrm>
          <a:prstGeom prst="ellipse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sv-SE"/>
          </a:p>
        </p:txBody>
      </p:sp>
      <p:sp>
        <p:nvSpPr>
          <p:cNvPr id="10" name="Oval 9"/>
          <p:cNvSpPr/>
          <p:nvPr/>
        </p:nvSpPr>
        <p:spPr bwMode="auto">
          <a:xfrm>
            <a:off x="7385050" y="2439988"/>
            <a:ext cx="142875" cy="144462"/>
          </a:xfrm>
          <a:prstGeom prst="ellipse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653338" y="1503363"/>
            <a:ext cx="15128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SNP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NOESY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CPMG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LIPOPROT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7379493" y="1628775"/>
            <a:ext cx="144463" cy="1444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532688" y="2727325"/>
            <a:ext cx="144462" cy="144463"/>
          </a:xfrm>
          <a:prstGeom prst="ellipse">
            <a:avLst/>
          </a:prstGeom>
          <a:solidFill>
            <a:srgbClr val="7381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sv-SE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527925" y="2990850"/>
            <a:ext cx="144463" cy="144463"/>
          </a:xfrm>
          <a:prstGeom prst="ellipse">
            <a:avLst/>
          </a:prstGeom>
          <a:solidFill>
            <a:srgbClr val="C6D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sv-SE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7532688" y="3270250"/>
            <a:ext cx="144462" cy="144463"/>
          </a:xfrm>
          <a:prstGeom prst="ellipse">
            <a:avLst/>
          </a:prstGeom>
          <a:solidFill>
            <a:srgbClr val="99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sv-SE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9635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altLang="sv-SE" sz="4000" dirty="0"/>
              <a:t>Preliminary Association Analyses</a:t>
            </a:r>
            <a:br>
              <a:rPr lang="en-GB" altLang="sv-SE" sz="4000" dirty="0"/>
            </a:br>
            <a:r>
              <a:rPr lang="en-GB" altLang="sv-SE" sz="4000" dirty="0"/>
              <a:t>Airwave (N=3,000): NMR</a:t>
            </a:r>
          </a:p>
        </p:txBody>
      </p:sp>
    </p:spTree>
    <p:extLst>
      <p:ext uri="{BB962C8B-B14F-4D97-AF65-F5344CB8AC3E}">
        <p14:creationId xmlns:p14="http://schemas.microsoft.com/office/powerpoint/2010/main" val="16550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" y="1499011"/>
            <a:ext cx="9109075" cy="49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9635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GB" altLang="sv-SE" dirty="0"/>
              <a:t>Preliminary Results: Airwave MS+NMR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038015"/>
            <a:ext cx="559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~100 SNPs and 1000 Metabolomic Features</a:t>
            </a:r>
          </a:p>
        </p:txBody>
      </p:sp>
    </p:spTree>
    <p:extLst>
      <p:ext uri="{BB962C8B-B14F-4D97-AF65-F5344CB8AC3E}">
        <p14:creationId xmlns:p14="http://schemas.microsoft.com/office/powerpoint/2010/main" val="2817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2663</Words>
  <Application>Microsoft Office PowerPoint</Application>
  <PresentationFormat>On-screen Show (4:3)</PresentationFormat>
  <Paragraphs>870</Paragraphs>
  <Slides>72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宋体</vt:lpstr>
      <vt:lpstr>Arial</vt:lpstr>
      <vt:lpstr>Calibri</vt:lpstr>
      <vt:lpstr>新細明體</vt:lpstr>
      <vt:lpstr>Times New Roman</vt:lpstr>
      <vt:lpstr>Verdana</vt:lpstr>
      <vt:lpstr>Office Theme</vt:lpstr>
      <vt:lpstr>Worksheet</vt:lpstr>
      <vt:lpstr>CS ChemDraw Drawing</vt:lpstr>
      <vt:lpstr>Metabolomic Signature of CAD GWAS Hits 1 R01 HL133932, 1 R03CA211631  funded Oct 2016</vt:lpstr>
      <vt:lpstr>Metabolomic Signature of CAD GWAS Hits</vt:lpstr>
      <vt:lpstr>Metabolomic Signature of CAD GWAS Hits</vt:lpstr>
      <vt:lpstr>Metabolomic Signature of CAD GWAS Hits</vt:lpstr>
      <vt:lpstr>Metabolomic Signature of CAD GWAS Hits</vt:lpstr>
      <vt:lpstr>Preliminary Association Analyses Airwave (N=3,000): MS</vt:lpstr>
      <vt:lpstr>Preliminary Results: Airwave MS ApoC3 Locus</vt:lpstr>
      <vt:lpstr>Preliminary Association Analyses Airwave (N=3,000): NMR</vt:lpstr>
      <vt:lpstr>Preliminary Results: Airwave MS+NMR</vt:lpstr>
      <vt:lpstr>PowerPoint Presentation</vt:lpstr>
      <vt:lpstr>NMR Experiments</vt:lpstr>
      <vt:lpstr>PowerPoint Presentation</vt:lpstr>
      <vt:lpstr>PowerPoint Presentation</vt:lpstr>
      <vt:lpstr>XCMS vs. Graphical Time Warping</vt:lpstr>
      <vt:lpstr>Divide  and Prioritize the Network Map</vt:lpstr>
      <vt:lpstr>PowerPoint Presentation</vt:lpstr>
      <vt:lpstr>PowerPoint Presentation</vt:lpstr>
      <vt:lpstr>Preliminary Mediation Analysis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 data: SLPOS and SLNEG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MS: Alternative pre-processing options</vt:lpstr>
      <vt:lpstr>Introduction</vt:lpstr>
      <vt:lpstr>Causes of RT Shift and Implication</vt:lpstr>
      <vt:lpstr>Type I of Nonlinearity: with different RT</vt:lpstr>
      <vt:lpstr>Type II of Nonlinearity: with different m/Z</vt:lpstr>
      <vt:lpstr>RT alignment</vt:lpstr>
      <vt:lpstr>XCMS: Match Peaks across Samples</vt:lpstr>
      <vt:lpstr>GTW: Graphical Time Warping</vt:lpstr>
      <vt:lpstr>Example</vt:lpstr>
      <vt:lpstr>GTW- Main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Potential Changes in Transcription Factor Binding</vt:lpstr>
      <vt:lpstr>Histone Epigenetic Marks</vt:lpstr>
      <vt:lpstr>eQTL search with GTEx Data (44 tissues)</vt:lpstr>
      <vt:lpstr>Identification of nearest genes</vt:lpstr>
      <vt:lpstr>SNP Bioinformatic Pipeline Output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Metabolomic Signature of CAD GWAS Hits</dc:title>
  <dc:creator>David Herrington</dc:creator>
  <cp:lastModifiedBy>Kayleen</cp:lastModifiedBy>
  <cp:revision>20</cp:revision>
  <dcterms:created xsi:type="dcterms:W3CDTF">2017-04-17T14:42:55Z</dcterms:created>
  <dcterms:modified xsi:type="dcterms:W3CDTF">2017-04-20T11:57:56Z</dcterms:modified>
</cp:coreProperties>
</file>