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56" r:id="rId2"/>
    <p:sldId id="257" r:id="rId3"/>
    <p:sldId id="381" r:id="rId4"/>
    <p:sldId id="392" r:id="rId5"/>
    <p:sldId id="382" r:id="rId6"/>
    <p:sldId id="387" r:id="rId7"/>
    <p:sldId id="390" r:id="rId8"/>
    <p:sldId id="391" r:id="rId9"/>
    <p:sldId id="393" r:id="rId10"/>
    <p:sldId id="386" r:id="rId11"/>
    <p:sldId id="383" r:id="rId12"/>
    <p:sldId id="384" r:id="rId13"/>
    <p:sldId id="385" r:id="rId14"/>
    <p:sldId id="377" r:id="rId1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2B4C73"/>
    <a:srgbClr val="4478B6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5" autoAdjust="0"/>
    <p:restoredTop sz="50000" autoAdjust="0"/>
  </p:normalViewPr>
  <p:slideViewPr>
    <p:cSldViewPr snapToGrid="0">
      <p:cViewPr varScale="1">
        <p:scale>
          <a:sx n="44" d="100"/>
          <a:sy n="44" d="100"/>
        </p:scale>
        <p:origin x="2568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6F44120-38E9-4B28-9DA2-3A59356C4DB9}" type="datetimeFigureOut">
              <a:rPr lang="en-US" smtClean="0"/>
              <a:t>4/20/17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02BB7021-353E-4798-90A1-E6BB1525A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18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B7021-353E-4798-90A1-E6BB1525AE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962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B7021-353E-4798-90A1-E6BB1525AEE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08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B7021-353E-4798-90A1-E6BB1525AEE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08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B7021-353E-4798-90A1-E6BB1525AEE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08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B7021-353E-4798-90A1-E6BB1525AEE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088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B7021-353E-4798-90A1-E6BB1525AEE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34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B7021-353E-4798-90A1-E6BB1525AE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08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B7021-353E-4798-90A1-E6BB1525AE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08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B7021-353E-4798-90A1-E6BB1525AE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08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B7021-353E-4798-90A1-E6BB1525AE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08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B7021-353E-4798-90A1-E6BB1525AE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08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8A6E-3D19-40A8-AB18-9981A46B7B4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5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8A6E-3D19-40A8-AB18-9981A46B7B4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19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8A6E-3D19-40A8-AB18-9981A46B7B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4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4/20/17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4/20/17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4/20/17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4/20/17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4/20/17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4/20/17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4/20/17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4/20/17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4/20/17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4/20/17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4/20/17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4/20/17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jpe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38688"/>
            <a:ext cx="9144000" cy="2057400"/>
          </a:xfrm>
        </p:spPr>
        <p:txBody>
          <a:bodyPr>
            <a:normAutofit fontScale="90000"/>
          </a:bodyPr>
          <a:lstStyle/>
          <a:p>
            <a:r>
              <a:rPr lang="en-US" sz="4900" b="1" dirty="0" err="1">
                <a:solidFill>
                  <a:srgbClr val="000000"/>
                </a:solidFill>
              </a:rPr>
              <a:t>Epigenomics</a:t>
            </a:r>
            <a:r>
              <a:rPr lang="en-US" sz="4900" b="1" dirty="0">
                <a:solidFill>
                  <a:srgbClr val="000000"/>
                </a:solidFill>
              </a:rPr>
              <a:t> &amp; </a:t>
            </a:r>
            <a:r>
              <a:rPr lang="en-US" sz="4900" b="1" dirty="0" err="1">
                <a:solidFill>
                  <a:srgbClr val="000000"/>
                </a:solidFill>
              </a:rPr>
              <a:t>Transcriptomics</a:t>
            </a:r>
            <a:r>
              <a:rPr lang="en-US" sz="4900" b="1" dirty="0">
                <a:solidFill>
                  <a:srgbClr val="000000"/>
                </a:solidFill>
              </a:rPr>
              <a:t> </a:t>
            </a:r>
            <a:br>
              <a:rPr lang="en-US" sz="4900" b="1" dirty="0">
                <a:solidFill>
                  <a:srgbClr val="000000"/>
                </a:solidFill>
              </a:rPr>
            </a:br>
            <a:r>
              <a:rPr lang="en-US" sz="4900" b="1" dirty="0">
                <a:solidFill>
                  <a:srgbClr val="000000"/>
                </a:solidFill>
              </a:rPr>
              <a:t>Studies in MESA</a:t>
            </a:r>
            <a:r>
              <a:rPr lang="en-US" sz="4000" b="1" dirty="0">
                <a:solidFill>
                  <a:srgbClr val="000000"/>
                </a:solidFill>
              </a:rPr>
              <a:t/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b="1" dirty="0">
                <a:solidFill>
                  <a:srgbClr val="000000"/>
                </a:solidFill>
              </a:rPr>
              <a:t> </a:t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b="1" dirty="0">
                <a:solidFill>
                  <a:srgbClr val="000000"/>
                </a:solidFill>
              </a:rPr>
              <a:t>Yongmei Liu, MD, PhD, FAHA </a:t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b="1" dirty="0">
                <a:solidFill>
                  <a:srgbClr val="000000"/>
                </a:solidFill>
              </a:rPr>
              <a:t/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b="1" dirty="0">
                <a:solidFill>
                  <a:srgbClr val="000000"/>
                </a:solidFill>
              </a:rPr>
              <a:t>Wake Forest School of Medicine </a:t>
            </a:r>
            <a:endParaRPr lang="en-US" sz="2800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463" y="6199909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612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2381" y="2581834"/>
            <a:ext cx="8464376" cy="4204449"/>
          </a:xfrm>
          <a:pattFill prst="pct5">
            <a:fgClr>
              <a:schemeClr val="bg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r>
              <a:rPr lang="en-US" sz="3200" b="1" dirty="0"/>
              <a:t>DNA </a:t>
            </a:r>
            <a:r>
              <a:rPr lang="en-US" sz="3200" b="1" dirty="0" err="1"/>
              <a:t>methylomic</a:t>
            </a:r>
            <a:r>
              <a:rPr lang="en-US" sz="3200" b="1" dirty="0"/>
              <a:t> </a:t>
            </a:r>
            <a:r>
              <a:rPr lang="en-US" sz="3200" b="1" dirty="0" smtClean="0"/>
              <a:t>profiling of ~1000 monocyte samples using </a:t>
            </a:r>
            <a:r>
              <a:rPr lang="en-US" sz="3200" b="1" dirty="0" err="1" smtClean="0"/>
              <a:t>TruSeq</a:t>
            </a:r>
            <a:r>
              <a:rPr lang="en-US" sz="3200" b="1" dirty="0" smtClean="0"/>
              <a:t> </a:t>
            </a:r>
            <a:r>
              <a:rPr lang="en-US" sz="3200" b="1" dirty="0"/>
              <a:t>Methyl Capture </a:t>
            </a:r>
            <a:r>
              <a:rPr lang="en-US" sz="3200" b="1" dirty="0" smtClean="0"/>
              <a:t>Assay</a:t>
            </a:r>
          </a:p>
          <a:p>
            <a:r>
              <a:rPr lang="en-US" sz="3200" b="1" dirty="0" smtClean="0"/>
              <a:t>miRNA-</a:t>
            </a:r>
            <a:r>
              <a:rPr lang="en-US" sz="3200" b="1" dirty="0" err="1" smtClean="0"/>
              <a:t>seq</a:t>
            </a:r>
            <a:r>
              <a:rPr lang="en-US" sz="3200" b="1" dirty="0" smtClean="0"/>
              <a:t> </a:t>
            </a:r>
            <a:r>
              <a:rPr lang="en-US" sz="3200" b="1" dirty="0"/>
              <a:t>on </a:t>
            </a:r>
            <a:r>
              <a:rPr lang="en-US" sz="3200" b="1" dirty="0" smtClean="0"/>
              <a:t>additional ~400 monocyte </a:t>
            </a:r>
            <a:r>
              <a:rPr lang="en-US" sz="3200" b="1" dirty="0"/>
              <a:t>samples</a:t>
            </a:r>
          </a:p>
          <a:p>
            <a:r>
              <a:rPr lang="en-US" sz="3200" b="1" dirty="0" smtClean="0"/>
              <a:t>Total mRNA-</a:t>
            </a:r>
            <a:r>
              <a:rPr lang="en-US" sz="3200" b="1" dirty="0" err="1" smtClean="0"/>
              <a:t>seq</a:t>
            </a:r>
            <a:r>
              <a:rPr lang="en-US" sz="3200" b="1" dirty="0" smtClean="0"/>
              <a:t> </a:t>
            </a:r>
            <a:r>
              <a:rPr lang="en-US" sz="3200" b="1" dirty="0"/>
              <a:t>on </a:t>
            </a:r>
            <a:r>
              <a:rPr lang="en-US" sz="3200" b="1" dirty="0" smtClean="0"/>
              <a:t>additional ~600 monocyte samples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4123" y="338328"/>
            <a:ext cx="8686800" cy="125272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00"/>
                </a:solidFill>
              </a:rPr>
              <a:t>Data To be Generated for Exam 5 Samples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37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2381" y="2480236"/>
            <a:ext cx="8464376" cy="4204449"/>
          </a:xfrm>
          <a:pattFill prst="pct5">
            <a:fgClr>
              <a:schemeClr val="bg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r>
              <a:rPr lang="en-US" sz="3200" b="1" dirty="0" smtClean="0"/>
              <a:t>A longitudinal Epigenetics study of atherosclerosis (PI: </a:t>
            </a:r>
            <a:r>
              <a:rPr lang="en-US" sz="3200" b="1" dirty="0" err="1" smtClean="0"/>
              <a:t>Yongmei</a:t>
            </a:r>
            <a:r>
              <a:rPr lang="en-US" sz="3200" b="1" dirty="0" smtClean="0"/>
              <a:t> Liu, HL135009-01)</a:t>
            </a:r>
          </a:p>
          <a:p>
            <a:endParaRPr lang="en-US" sz="3200" b="1" dirty="0"/>
          </a:p>
          <a:p>
            <a:r>
              <a:rPr lang="en-US" sz="3200" b="1" dirty="0"/>
              <a:t>Epigenetics of </a:t>
            </a:r>
            <a:r>
              <a:rPr lang="en-US" sz="3200" b="1" dirty="0" smtClean="0"/>
              <a:t>T2D (PIs: </a:t>
            </a:r>
            <a:r>
              <a:rPr lang="en-US" sz="3200" b="1" dirty="0" err="1" smtClean="0"/>
              <a:t>Yongmei</a:t>
            </a:r>
            <a:r>
              <a:rPr lang="en-US" sz="3200" b="1" dirty="0" smtClean="0"/>
              <a:t> Liu, </a:t>
            </a:r>
            <a:r>
              <a:rPr lang="en-US" sz="3200" b="1" dirty="0" err="1" smtClean="0"/>
              <a:t>Jingzhong</a:t>
            </a:r>
            <a:r>
              <a:rPr lang="en-US" sz="3200" b="1" dirty="0" smtClean="0"/>
              <a:t> Ding; DK101921)</a:t>
            </a:r>
          </a:p>
          <a:p>
            <a:endParaRPr lang="en-US" sz="3200" b="1" dirty="0"/>
          </a:p>
          <a:p>
            <a:r>
              <a:rPr lang="en-US" sz="3200" b="1" dirty="0" smtClean="0"/>
              <a:t>Epigenetics of Cognition/AD (PIs: </a:t>
            </a:r>
            <a:r>
              <a:rPr lang="en-US" sz="3200" b="1" dirty="0" err="1" smtClean="0"/>
              <a:t>Jingzhong</a:t>
            </a:r>
            <a:r>
              <a:rPr lang="en-US" sz="3200" b="1" dirty="0" smtClean="0"/>
              <a:t> Ding, </a:t>
            </a:r>
            <a:r>
              <a:rPr lang="en-US" sz="3200" b="1" dirty="0" err="1" smtClean="0"/>
              <a:t>Yongmei</a:t>
            </a:r>
            <a:r>
              <a:rPr lang="en-US" sz="3200" b="1" dirty="0" smtClean="0"/>
              <a:t> Liu; AG054474)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4123" y="338328"/>
            <a:ext cx="8686800" cy="1252728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000000"/>
                </a:solidFill>
              </a:rPr>
              <a:t>Epigenomics</a:t>
            </a:r>
            <a:r>
              <a:rPr lang="en-US" sz="4000" b="1" dirty="0" smtClean="0">
                <a:solidFill>
                  <a:srgbClr val="000000"/>
                </a:solidFill>
              </a:rPr>
              <a:t> studies in Exam 6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084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478084"/>
            <a:ext cx="9056047" cy="4308200"/>
          </a:xfrm>
          <a:pattFill prst="pct5">
            <a:fgClr>
              <a:schemeClr val="bg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r>
              <a:rPr lang="en-US" sz="3200" b="1" dirty="0"/>
              <a:t>Repeat </a:t>
            </a:r>
            <a:r>
              <a:rPr lang="en-US" sz="3200" b="1" dirty="0" err="1"/>
              <a:t>epigenomic</a:t>
            </a:r>
            <a:r>
              <a:rPr lang="en-US" sz="3200" b="1" dirty="0"/>
              <a:t> and transcriptomic profiling of monocytes at Exam 6</a:t>
            </a:r>
          </a:p>
          <a:p>
            <a:pPr lvl="1"/>
            <a:r>
              <a:rPr lang="en-US" sz="3000" b="1" dirty="0" smtClean="0"/>
              <a:t>~2500 </a:t>
            </a:r>
            <a:r>
              <a:rPr lang="en-US" sz="3000" b="1" dirty="0"/>
              <a:t>participants</a:t>
            </a:r>
          </a:p>
          <a:p>
            <a:pPr lvl="1"/>
            <a:r>
              <a:rPr lang="en-US" sz="3000" b="1" dirty="0"/>
              <a:t>WFU, JHU, Columbia, UMN</a:t>
            </a:r>
          </a:p>
          <a:p>
            <a:pPr lvl="1"/>
            <a:r>
              <a:rPr lang="en-US" sz="3000" b="1" dirty="0"/>
              <a:t>CBC/diff, </a:t>
            </a:r>
            <a:r>
              <a:rPr lang="en-US" sz="3000" b="1" dirty="0" smtClean="0"/>
              <a:t> PBMC/monocyte/T cell </a:t>
            </a:r>
            <a:r>
              <a:rPr lang="en-US" sz="3000" b="1" dirty="0"/>
              <a:t>purification</a:t>
            </a:r>
          </a:p>
          <a:p>
            <a:pPr lvl="1"/>
            <a:r>
              <a:rPr lang="en-US" sz="3000" b="1" dirty="0"/>
              <a:t>DNA </a:t>
            </a:r>
            <a:r>
              <a:rPr lang="en-US" sz="3000" b="1" dirty="0" err="1"/>
              <a:t>methylomic</a:t>
            </a:r>
            <a:r>
              <a:rPr lang="en-US" sz="3000" b="1" dirty="0"/>
              <a:t> profiling using </a:t>
            </a:r>
            <a:r>
              <a:rPr lang="en-US" sz="2800" b="1" dirty="0" err="1"/>
              <a:t>TruSeq</a:t>
            </a:r>
            <a:r>
              <a:rPr lang="en-US" sz="2800" b="1" dirty="0"/>
              <a:t> Methyl Capture </a:t>
            </a:r>
            <a:endParaRPr lang="en-US" sz="2800" b="1" dirty="0" smtClean="0"/>
          </a:p>
          <a:p>
            <a:pPr lvl="1"/>
            <a:r>
              <a:rPr lang="en-US" sz="3000" b="1" dirty="0" err="1" smtClean="0"/>
              <a:t>Transcriptomics</a:t>
            </a:r>
            <a:r>
              <a:rPr lang="en-US" sz="3000" b="1" dirty="0" smtClean="0"/>
              <a:t>: mRNA-</a:t>
            </a:r>
            <a:r>
              <a:rPr lang="en-US" sz="3000" b="1" dirty="0" err="1" smtClean="0"/>
              <a:t>seq</a:t>
            </a:r>
            <a:r>
              <a:rPr lang="en-US" sz="3000" b="1" dirty="0" smtClean="0"/>
              <a:t> or total RNA-</a:t>
            </a:r>
            <a:r>
              <a:rPr lang="en-US" sz="3000" b="1" dirty="0" err="1" smtClean="0"/>
              <a:t>seq</a:t>
            </a:r>
            <a:endParaRPr lang="en-US" sz="3000" b="1" dirty="0"/>
          </a:p>
          <a:p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</a:rPr>
              <a:t>Sample/Data Collection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98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3432" y="2047788"/>
            <a:ext cx="9056047" cy="4308200"/>
          </a:xfrm>
          <a:pattFill prst="pct5">
            <a:fgClr>
              <a:schemeClr val="bg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r>
              <a:rPr lang="en-US" sz="3200" b="1" dirty="0" smtClean="0"/>
              <a:t>Repeat </a:t>
            </a:r>
            <a:r>
              <a:rPr lang="en-US" sz="3200" b="1" dirty="0"/>
              <a:t>measures of known CVD risk factors</a:t>
            </a:r>
          </a:p>
          <a:p>
            <a:pPr lvl="1"/>
            <a:r>
              <a:rPr lang="en-US" sz="3000" b="1" dirty="0"/>
              <a:t>Fasting glucose, HbA1C, insulin, etc</a:t>
            </a:r>
            <a:r>
              <a:rPr lang="en-US" sz="3000" b="1" dirty="0" smtClean="0"/>
              <a:t>.</a:t>
            </a:r>
          </a:p>
          <a:p>
            <a:r>
              <a:rPr lang="en-US" sz="3200" b="1" dirty="0"/>
              <a:t>Repeat carotid ultrasonography at Exam </a:t>
            </a:r>
            <a:r>
              <a:rPr lang="en-US" sz="3200" b="1" dirty="0" smtClean="0"/>
              <a:t>6</a:t>
            </a:r>
          </a:p>
          <a:p>
            <a:pPr lvl="1"/>
            <a:r>
              <a:rPr lang="en-US" sz="3000" b="1" dirty="0"/>
              <a:t>All returning participants who had ultrasonography at Exam 5 (N=~1,500)</a:t>
            </a:r>
          </a:p>
          <a:p>
            <a:pPr lvl="1"/>
            <a:r>
              <a:rPr lang="en-US" sz="3000" b="1" dirty="0" smtClean="0"/>
              <a:t>WFU</a:t>
            </a:r>
            <a:r>
              <a:rPr lang="en-US" sz="3000" b="1" dirty="0"/>
              <a:t>, JHU, Columbia, </a:t>
            </a:r>
            <a:r>
              <a:rPr lang="en-US" sz="3000" b="1" dirty="0" smtClean="0"/>
              <a:t>UMN </a:t>
            </a:r>
          </a:p>
          <a:p>
            <a:pPr lvl="1"/>
            <a:r>
              <a:rPr lang="en-US" sz="3000" b="1" dirty="0" smtClean="0"/>
              <a:t>B-mode </a:t>
            </a:r>
            <a:r>
              <a:rPr lang="en-US" sz="3000" b="1" dirty="0"/>
              <a:t>ultrasound </a:t>
            </a:r>
            <a:r>
              <a:rPr lang="en-US" sz="3000" b="1" dirty="0" smtClean="0"/>
              <a:t>images</a:t>
            </a:r>
          </a:p>
          <a:p>
            <a:r>
              <a:rPr lang="en-US" sz="3200" b="1" dirty="0"/>
              <a:t>Cognitive </a:t>
            </a:r>
            <a:r>
              <a:rPr lang="en-US" sz="3200" b="1" dirty="0" smtClean="0"/>
              <a:t>function assessment via questionnaire and proxy interview (WFU, JHU)</a:t>
            </a:r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</a:rPr>
              <a:t>Sample/Data Collection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83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8145" y="6305797"/>
            <a:ext cx="24169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691115" y="318977"/>
            <a:ext cx="7772400" cy="55399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Acknowledgements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213360" y="1384282"/>
            <a:ext cx="8747760" cy="640835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numCol="2" rtlCol="0">
            <a:spAutoFit/>
          </a:bodyPr>
          <a:lstStyle>
            <a:lvl1pPr marL="231775" indent="-231775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-225425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88975" indent="-231775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225425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146175" indent="-231775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1800" u="sng" dirty="0" smtClean="0">
                <a:latin typeface="Candara" panose="020E0502030303020204" pitchFamily="34" charset="0"/>
              </a:rPr>
              <a:t>Wake Forest School of Medicine</a:t>
            </a:r>
            <a:r>
              <a:rPr lang="en-US" sz="1800" dirty="0" smtClean="0">
                <a:latin typeface="Candara" panose="020E0502030303020204" pitchFamily="34" charset="0"/>
              </a:rPr>
              <a:t>: Jingzhong Ding,  Kurt Lohman,  David Herrington, Gregory Burke</a:t>
            </a:r>
          </a:p>
          <a:p>
            <a:pPr>
              <a:lnSpc>
                <a:spcPct val="120000"/>
              </a:lnSpc>
            </a:pPr>
            <a:r>
              <a:rPr lang="en-US" sz="1800" u="sng" dirty="0" smtClean="0">
                <a:latin typeface="Candara" panose="020E0502030303020204" pitchFamily="34" charset="0"/>
              </a:rPr>
              <a:t>Johns </a:t>
            </a:r>
            <a:r>
              <a:rPr lang="en-US" sz="1800" u="sng" dirty="0">
                <a:latin typeface="Candara" panose="020E0502030303020204" pitchFamily="34" charset="0"/>
              </a:rPr>
              <a:t>Hopkins University</a:t>
            </a:r>
            <a:r>
              <a:rPr lang="en-US" sz="1800" dirty="0">
                <a:latin typeface="Candara" panose="020E0502030303020204" pitchFamily="34" charset="0"/>
              </a:rPr>
              <a:t>:  Wendy Post</a:t>
            </a:r>
            <a:r>
              <a:rPr lang="en-US" sz="1800" baseline="30000" dirty="0">
                <a:latin typeface="Candara" panose="020E0502030303020204" pitchFamily="34" charset="0"/>
              </a:rPr>
              <a:t> </a:t>
            </a:r>
          </a:p>
          <a:p>
            <a:r>
              <a:rPr lang="en-US" sz="1800" b="1" u="sng" dirty="0">
                <a:latin typeface="Candara" panose="020E0502030303020204" pitchFamily="34" charset="0"/>
              </a:rPr>
              <a:t>U</a:t>
            </a:r>
            <a:r>
              <a:rPr lang="en-US" sz="1800" u="sng" dirty="0">
                <a:latin typeface="Candara" panose="020E0502030303020204" pitchFamily="34" charset="0"/>
              </a:rPr>
              <a:t>niversity of Minnesota</a:t>
            </a:r>
            <a:r>
              <a:rPr lang="en-US" sz="1800" dirty="0">
                <a:latin typeface="Candara" panose="020E0502030303020204" pitchFamily="34" charset="0"/>
              </a:rPr>
              <a:t>:  </a:t>
            </a:r>
            <a:r>
              <a:rPr lang="en-US" sz="1800" dirty="0" smtClean="0">
                <a:latin typeface="Candara" panose="020E0502030303020204" pitchFamily="34" charset="0"/>
              </a:rPr>
              <a:t>David  Jacobs. Aaron Folsom</a:t>
            </a:r>
            <a:endParaRPr lang="en-US" sz="1800" dirty="0">
              <a:latin typeface="Candara" panose="020E0502030303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1800" u="sng" dirty="0">
                <a:latin typeface="Candara" panose="020E0502030303020204" pitchFamily="34" charset="0"/>
              </a:rPr>
              <a:t>Columbia University</a:t>
            </a:r>
            <a:r>
              <a:rPr lang="en-US" sz="1800" dirty="0">
                <a:latin typeface="Candara" panose="020E0502030303020204" pitchFamily="34" charset="0"/>
              </a:rPr>
              <a:t>: Steven Shea</a:t>
            </a:r>
          </a:p>
          <a:p>
            <a:pPr>
              <a:lnSpc>
                <a:spcPct val="120000"/>
              </a:lnSpc>
            </a:pPr>
            <a:r>
              <a:rPr lang="en-US" sz="1800" u="sng" dirty="0">
                <a:latin typeface="Candara" panose="020E0502030303020204" pitchFamily="34" charset="0"/>
              </a:rPr>
              <a:t>University of Vermont</a:t>
            </a:r>
            <a:r>
              <a:rPr lang="en-US" sz="1800" dirty="0">
                <a:latin typeface="Candara" panose="020E0502030303020204" pitchFamily="34" charset="0"/>
              </a:rPr>
              <a:t>:  Russ Tracy</a:t>
            </a:r>
          </a:p>
          <a:p>
            <a:pPr>
              <a:lnSpc>
                <a:spcPct val="120000"/>
              </a:lnSpc>
            </a:pPr>
            <a:r>
              <a:rPr lang="en-US" sz="1800" u="sng" dirty="0" smtClean="0">
                <a:latin typeface="Candara" panose="020E0502030303020204" pitchFamily="34" charset="0"/>
              </a:rPr>
              <a:t>University of Washington</a:t>
            </a:r>
            <a:r>
              <a:rPr lang="en-US" sz="1800" dirty="0" smtClean="0">
                <a:latin typeface="Candara" panose="020E0502030303020204" pitchFamily="34" charset="0"/>
              </a:rPr>
              <a:t>:  Bruce M. </a:t>
            </a:r>
            <a:r>
              <a:rPr lang="en-US" sz="1800" dirty="0" err="1" smtClean="0">
                <a:latin typeface="Candara" panose="020E0502030303020204" pitchFamily="34" charset="0"/>
              </a:rPr>
              <a:t>Psaty</a:t>
            </a:r>
            <a:r>
              <a:rPr lang="en-US" sz="1800" dirty="0" smtClean="0">
                <a:latin typeface="Candara" panose="020E0502030303020204" pitchFamily="34" charset="0"/>
              </a:rPr>
              <a:t>, Joel Kaufman</a:t>
            </a:r>
          </a:p>
          <a:p>
            <a:r>
              <a:rPr lang="en-US" sz="1800" u="sng" dirty="0" smtClean="0">
                <a:latin typeface="Candara" panose="020E0502030303020204" pitchFamily="34" charset="0"/>
              </a:rPr>
              <a:t>New </a:t>
            </a:r>
            <a:r>
              <a:rPr lang="en-US" sz="1800" u="sng" dirty="0">
                <a:latin typeface="Candara" panose="020E0502030303020204" pitchFamily="34" charset="0"/>
              </a:rPr>
              <a:t>York Academy of Medicine</a:t>
            </a:r>
            <a:r>
              <a:rPr lang="en-US" sz="1800" dirty="0">
                <a:latin typeface="Candara" panose="020E0502030303020204" pitchFamily="34" charset="0"/>
              </a:rPr>
              <a:t>: David Siscovick</a:t>
            </a:r>
          </a:p>
          <a:p>
            <a:r>
              <a:rPr lang="en-US" sz="1800" u="sng" dirty="0" smtClean="0">
                <a:latin typeface="Candara" panose="020E0502030303020204" pitchFamily="34" charset="0"/>
              </a:rPr>
              <a:t>University of Virginia</a:t>
            </a:r>
            <a:r>
              <a:rPr lang="en-US" sz="1800" dirty="0" smtClean="0">
                <a:latin typeface="Candara" panose="020E0502030303020204" pitchFamily="34" charset="0"/>
              </a:rPr>
              <a:t>:  Stephen S. Rich</a:t>
            </a:r>
            <a:endParaRPr lang="en-US" sz="1800" u="sng" dirty="0" smtClean="0">
              <a:latin typeface="Candara" panose="020E0502030303020204" pitchFamily="34" charset="0"/>
            </a:endParaRPr>
          </a:p>
          <a:p>
            <a:endParaRPr lang="en-US" sz="1800" u="sng" dirty="0" smtClean="0">
              <a:latin typeface="Candara" panose="020E0502030303020204" pitchFamily="34" charset="0"/>
            </a:endParaRPr>
          </a:p>
          <a:p>
            <a:endParaRPr lang="en-US" sz="1800" u="sng" dirty="0">
              <a:latin typeface="Candara" panose="020E0502030303020204" pitchFamily="34" charset="0"/>
            </a:endParaRPr>
          </a:p>
          <a:p>
            <a:endParaRPr lang="en-US" sz="1800" u="sng" dirty="0" smtClean="0">
              <a:latin typeface="Candara" panose="020E0502030303020204" pitchFamily="34" charset="0"/>
            </a:endParaRPr>
          </a:p>
          <a:p>
            <a:r>
              <a:rPr lang="en-US" sz="1800" u="sng" dirty="0" smtClean="0">
                <a:latin typeface="Candara" panose="020E0502030303020204" pitchFamily="34" charset="0"/>
              </a:rPr>
              <a:t>University of Wisconsin </a:t>
            </a:r>
            <a:r>
              <a:rPr lang="en-US" sz="1800" dirty="0" smtClean="0">
                <a:latin typeface="Candara" panose="020E0502030303020204" pitchFamily="34" charset="0"/>
              </a:rPr>
              <a:t>:  James H. Stein</a:t>
            </a:r>
            <a:endParaRPr lang="en-US" sz="1800" u="sng" dirty="0" smtClean="0">
              <a:latin typeface="Candara" panose="020E0502030303020204" pitchFamily="34" charset="0"/>
            </a:endParaRPr>
          </a:p>
          <a:p>
            <a:r>
              <a:rPr lang="en-US" sz="1800" u="sng" dirty="0" smtClean="0">
                <a:latin typeface="Candara" panose="020E0502030303020204" pitchFamily="34" charset="0"/>
              </a:rPr>
              <a:t>Virginia Tech</a:t>
            </a:r>
            <a:r>
              <a:rPr lang="en-US" sz="1800" dirty="0" smtClean="0">
                <a:latin typeface="Candara" panose="020E0502030303020204" pitchFamily="34" charset="0"/>
              </a:rPr>
              <a:t>: Ina </a:t>
            </a:r>
            <a:r>
              <a:rPr lang="en-US" sz="1800" dirty="0" err="1" smtClean="0">
                <a:latin typeface="Candara" panose="020E0502030303020204" pitchFamily="34" charset="0"/>
              </a:rPr>
              <a:t>Hoeschele</a:t>
            </a:r>
            <a:endParaRPr lang="en-US" sz="1800" u="sng" dirty="0" smtClean="0">
              <a:latin typeface="Candara" panose="020E0502030303020204" pitchFamily="34" charset="0"/>
            </a:endParaRPr>
          </a:p>
          <a:p>
            <a:endParaRPr lang="en-US" sz="1800" u="sng" dirty="0" smtClean="0">
              <a:latin typeface="Candara" panose="020E0502030303020204" pitchFamily="34" charset="0"/>
            </a:endParaRPr>
          </a:p>
          <a:p>
            <a:endParaRPr lang="en-US" sz="1800" u="sng" dirty="0">
              <a:latin typeface="Candara" panose="020E0502030303020204" pitchFamily="34" charset="0"/>
            </a:endParaRPr>
          </a:p>
          <a:p>
            <a:r>
              <a:rPr lang="en-US" sz="1800" u="sng" dirty="0" smtClean="0">
                <a:latin typeface="Candara" panose="020E0502030303020204" pitchFamily="34" charset="0"/>
              </a:rPr>
              <a:t>MESA</a:t>
            </a:r>
            <a:r>
              <a:rPr lang="en-US" sz="1800" dirty="0" smtClean="0">
                <a:latin typeface="Candara" panose="020E0502030303020204" pitchFamily="34" charset="0"/>
              </a:rPr>
              <a:t>:  all participants, investigators, and staff</a:t>
            </a:r>
            <a:endParaRPr lang="en-US" sz="1800" u="sng" dirty="0" smtClean="0">
              <a:latin typeface="Candara" panose="020E0502030303020204" pitchFamily="34" charset="0"/>
            </a:endParaRPr>
          </a:p>
          <a:p>
            <a:endParaRPr lang="en-US" sz="1800" u="sng" dirty="0">
              <a:latin typeface="Candara" panose="020E0502030303020204" pitchFamily="34" charset="0"/>
            </a:endParaRPr>
          </a:p>
          <a:p>
            <a:r>
              <a:rPr lang="en-US" sz="1800" u="sng" dirty="0" smtClean="0">
                <a:latin typeface="Candara" panose="020E0502030303020204" pitchFamily="34" charset="0"/>
              </a:rPr>
              <a:t>Funding Agency</a:t>
            </a:r>
            <a:r>
              <a:rPr lang="en-US" sz="1800" dirty="0" smtClean="0">
                <a:latin typeface="Candara" panose="020E0502030303020204" pitchFamily="34" charset="0"/>
              </a:rPr>
              <a:t>: </a:t>
            </a:r>
          </a:p>
          <a:p>
            <a:pPr lvl="1"/>
            <a:r>
              <a:rPr lang="en-US" sz="1800" dirty="0" smtClean="0">
                <a:latin typeface="Candara" panose="020E0502030303020204" pitchFamily="34" charset="0"/>
              </a:rPr>
              <a:t>NHLBI</a:t>
            </a:r>
            <a:endParaRPr lang="en-US" sz="1800" dirty="0">
              <a:latin typeface="Candara" panose="020E0502030303020204" pitchFamily="34" charset="0"/>
            </a:endParaRPr>
          </a:p>
          <a:p>
            <a:pPr lvl="1"/>
            <a:r>
              <a:rPr lang="en-US" sz="1800" dirty="0" smtClean="0">
                <a:latin typeface="Candara" panose="020E0502030303020204" pitchFamily="34" charset="0"/>
              </a:rPr>
              <a:t>NIDDK</a:t>
            </a:r>
            <a:endParaRPr lang="en-US" sz="1800" dirty="0">
              <a:latin typeface="Candara" panose="020E0502030303020204" pitchFamily="34" charset="0"/>
            </a:endParaRPr>
          </a:p>
          <a:p>
            <a:pPr lvl="1"/>
            <a:r>
              <a:rPr lang="en-US" sz="1800" dirty="0" smtClean="0">
                <a:latin typeface="Candara" panose="020E0502030303020204" pitchFamily="34" charset="0"/>
              </a:rPr>
              <a:t>NIA</a:t>
            </a:r>
            <a:endParaRPr lang="en-US" sz="18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56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8016" y="2478084"/>
            <a:ext cx="8778241" cy="4308200"/>
          </a:xfrm>
          <a:pattFill prst="pct5">
            <a:fgClr>
              <a:schemeClr val="bg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Funded through NIH </a:t>
            </a:r>
            <a:r>
              <a:rPr lang="en-US" sz="2800" b="1" dirty="0">
                <a:latin typeface="Arial" charset="0"/>
                <a:ea typeface="Arial" charset="0"/>
                <a:cs typeface="Arial" charset="0"/>
              </a:rPr>
              <a:t>Roadmap </a:t>
            </a:r>
            <a:r>
              <a:rPr lang="en-US" sz="2800" b="1" dirty="0" err="1" smtClean="0">
                <a:latin typeface="Arial" charset="0"/>
                <a:ea typeface="Arial" charset="0"/>
                <a:cs typeface="Arial" charset="0"/>
              </a:rPr>
              <a:t>Epigenomics</a:t>
            </a:r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b="1" dirty="0">
                <a:latin typeface="Arial" charset="0"/>
                <a:ea typeface="Arial" charset="0"/>
                <a:cs typeface="Arial" charset="0"/>
              </a:rPr>
              <a:t>Program and NHLBI </a:t>
            </a:r>
          </a:p>
          <a:p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At MESA Exam </a:t>
            </a:r>
            <a:r>
              <a:rPr lang="en-US" sz="2800" b="1" dirty="0">
                <a:latin typeface="Arial" charset="0"/>
                <a:ea typeface="Arial" charset="0"/>
                <a:cs typeface="Arial" charset="0"/>
              </a:rPr>
              <a:t>5 (</a:t>
            </a:r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2009-2011), ~2500 participants</a:t>
            </a:r>
          </a:p>
          <a:p>
            <a:pPr lvl="1"/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mean age: 66, 51% female</a:t>
            </a:r>
          </a:p>
          <a:p>
            <a:pPr lvl="1"/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3 ethnicities: 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Caucasians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AAs,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Hispanics</a:t>
            </a:r>
            <a:endParaRPr lang="en-US" sz="2400" b="1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Four field centers: WFU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, JHU, Columbia,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UMN</a:t>
            </a:r>
          </a:p>
          <a:p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Purification of PBMC, Monocytes </a:t>
            </a:r>
            <a:r>
              <a:rPr lang="en-US" sz="2800" b="1" dirty="0">
                <a:latin typeface="Arial" charset="0"/>
                <a:ea typeface="Arial" charset="0"/>
                <a:cs typeface="Arial" charset="0"/>
              </a:rPr>
              <a:t>and CD4+ T Cells </a:t>
            </a:r>
            <a:endParaRPr lang="en-US" sz="2800" b="1" dirty="0" smtClean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Using CPT tube, anti-CD14, anti-CD4 magnetic beads</a:t>
            </a:r>
            <a:endParaRPr lang="en-US" sz="2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000000"/>
                </a:solidFill>
              </a:rPr>
              <a:t>MESA </a:t>
            </a:r>
            <a:r>
              <a:rPr lang="en-US" sz="4000" b="1" dirty="0" err="1" smtClean="0">
                <a:solidFill>
                  <a:srgbClr val="000000"/>
                </a:solidFill>
              </a:rPr>
              <a:t>Epigenomics</a:t>
            </a:r>
            <a:r>
              <a:rPr lang="en-US" sz="4000" b="1" dirty="0" smtClean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000000"/>
                </a:solidFill>
              </a:rPr>
              <a:t>Study </a:t>
            </a:r>
          </a:p>
        </p:txBody>
      </p:sp>
    </p:spTree>
    <p:extLst>
      <p:ext uri="{BB962C8B-B14F-4D97-AF65-F5344CB8AC3E}">
        <p14:creationId xmlns:p14="http://schemas.microsoft.com/office/powerpoint/2010/main" val="326817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2381" y="2061893"/>
            <a:ext cx="8464376" cy="4204449"/>
          </a:xfrm>
          <a:pattFill prst="pct5">
            <a:fgClr>
              <a:schemeClr val="bg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r>
              <a:rPr lang="en-US" sz="3200" b="1" dirty="0" smtClean="0"/>
              <a:t>DNA </a:t>
            </a:r>
            <a:r>
              <a:rPr lang="en-US" sz="3200" b="1" dirty="0" err="1"/>
              <a:t>methylomic</a:t>
            </a:r>
            <a:r>
              <a:rPr lang="en-US" sz="3200" b="1" dirty="0"/>
              <a:t> and transcriptomic profiling of1,486 </a:t>
            </a:r>
            <a:r>
              <a:rPr lang="en-US" sz="3200" b="1" dirty="0" smtClean="0"/>
              <a:t>monocytes &amp; 600 </a:t>
            </a:r>
            <a:r>
              <a:rPr lang="en-US" sz="3200" b="1" dirty="0"/>
              <a:t>T </a:t>
            </a:r>
            <a:r>
              <a:rPr lang="en-US" sz="3200" b="1" dirty="0" smtClean="0"/>
              <a:t>cell </a:t>
            </a:r>
            <a:r>
              <a:rPr lang="en-US" sz="3200" b="1" dirty="0" smtClean="0"/>
              <a:t>samples using:</a:t>
            </a:r>
            <a:endParaRPr lang="en-US" sz="3200" b="1" dirty="0" smtClean="0"/>
          </a:p>
          <a:p>
            <a:pPr lvl="1"/>
            <a:r>
              <a:rPr lang="sv-SE" sz="3000" b="1" dirty="0" err="1" smtClean="0"/>
              <a:t>Illumina</a:t>
            </a:r>
            <a:r>
              <a:rPr lang="sv-SE" sz="3000" b="1" dirty="0" smtClean="0"/>
              <a:t> </a:t>
            </a:r>
            <a:r>
              <a:rPr lang="sv-SE" sz="3000" b="1" dirty="0"/>
              <a:t>450K DNA methylation: 485K CpG sites</a:t>
            </a:r>
          </a:p>
          <a:p>
            <a:pPr lvl="1"/>
            <a:r>
              <a:rPr lang="sv-SE" sz="3000" b="1" dirty="0"/>
              <a:t>Illumina HumanHT-12 v 4: 48K </a:t>
            </a:r>
            <a:r>
              <a:rPr lang="sv-SE" sz="3000" b="1" dirty="0" smtClean="0"/>
              <a:t>probes</a:t>
            </a:r>
            <a:endParaRPr lang="en-US" sz="3000" b="1" dirty="0"/>
          </a:p>
          <a:p>
            <a:r>
              <a:rPr lang="en-US" sz="3200" b="1" dirty="0"/>
              <a:t>miRNA-</a:t>
            </a:r>
            <a:r>
              <a:rPr lang="en-US" sz="3200" b="1" dirty="0" err="1"/>
              <a:t>seq</a:t>
            </a:r>
            <a:r>
              <a:rPr lang="en-US" sz="3200" b="1" dirty="0"/>
              <a:t> on a subset of 873 </a:t>
            </a:r>
            <a:r>
              <a:rPr lang="en-US" sz="3200" b="1" dirty="0" smtClean="0"/>
              <a:t>monocytes samples</a:t>
            </a:r>
          </a:p>
          <a:p>
            <a:r>
              <a:rPr lang="en-US" sz="3200" b="1" dirty="0" smtClean="0"/>
              <a:t>mRNA-</a:t>
            </a:r>
            <a:r>
              <a:rPr lang="en-US" sz="3200" b="1" dirty="0" err="1" smtClean="0"/>
              <a:t>seq</a:t>
            </a:r>
            <a:r>
              <a:rPr lang="en-US" sz="3200" b="1" dirty="0" smtClean="0"/>
              <a:t> on a subset of 373 monocyte samples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</a:rPr>
              <a:t>Data Generated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48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739171"/>
            <a:ext cx="9144000" cy="4204449"/>
          </a:xfrm>
          <a:pattFill prst="pct5">
            <a:fgClr>
              <a:schemeClr val="bg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Methylomics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of gene expression in human monocytes. Human Molecular Genetics. (2013) 22(24):5065-74. PMCID: PMC3836482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Age-related variations in the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methylome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associated with gene expression in human monocytes and T cells. Nature Communications.  (2014) 5:5366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 10.1038/ncomms6366 PMCID: PMC4280798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Transcriptomic Profiles of Aging in Purified Human Immune Cells; BMC Genomics (2015) 16:333,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 10.1186/s12864-015-1522-4 PMCID:  PMC4417516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Alterations of a cellular cholesterol metabolism network is a molecular feature of obesity-related type 2 diabetes and cardiovascular disease; Diabetes  PMCID: PMC4587646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DNA Methylation of the Aryl Hydrocarbon Receptor Repressor Associations With Cigarette Smoking and Subclinical Atherosclerosis;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Circ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Cardiovasc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Genet (2015) 8(5): 707-716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 10.1161/CIRCGENETICS.115.001097.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Epub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2015 Aug 25 PMCID: PMC4618776 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Second hand Tobacco Smoke Exposure Associations with DNA Methylation of the Aryl Hydrocarbon Receptor Repressor. Nicotine &amp; Tobacco Research 2016 August 31.  PMID: 27613907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4123" y="338328"/>
            <a:ext cx="8686800" cy="125272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</a:rPr>
              <a:t>Publications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52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739171"/>
            <a:ext cx="9350477" cy="4204449"/>
          </a:xfrm>
          <a:pattFill prst="pct5">
            <a:fgClr>
              <a:schemeClr val="bg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Epigenetic Signatures of Cigarette Smoking. Circulation: Cardiovascular Genetics    2016 September 20. PMID: 27651444 </a:t>
            </a:r>
          </a:p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CHARGE consortium. The transcriptional landscape of human age. Nat. </a:t>
            </a:r>
            <a:r>
              <a:rPr lang="en-US" sz="1800" dirty="0" err="1">
                <a:latin typeface="Arial" charset="0"/>
                <a:ea typeface="Arial" charset="0"/>
                <a:cs typeface="Arial" charset="0"/>
              </a:rPr>
              <a:t>Commun</a:t>
            </a: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A DNA methylation biomarker of alcohol consumption. </a:t>
            </a:r>
            <a:r>
              <a:rPr lang="en-US" sz="1800" dirty="0" err="1">
                <a:latin typeface="Arial" charset="0"/>
                <a:ea typeface="Arial" charset="0"/>
                <a:cs typeface="Arial" charset="0"/>
              </a:rPr>
              <a:t>Mol</a:t>
            </a: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 Psychiatry 2016 November 15.  PMID: 27843151 </a:t>
            </a:r>
          </a:p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Long-term outdoor air pollution and DNA methylation in circulating monocytes: Results from the Multi-ethnic Study of Atherosclerosis (MESA).  Environmental Health 2016 Dec 1;15(1):119 PMID: 27903268</a:t>
            </a:r>
          </a:p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Interaction of methylation-related genetic variants with circulating fatty acids on plasma lipids: a meta-analysis of 7 studies and methylation analysis of 3 studies in the Cohorts for Heart and Aging Research in Genomic Epidemiology consortium. Am J </a:t>
            </a:r>
            <a:r>
              <a:rPr lang="en-US" sz="1800" dirty="0" err="1">
                <a:latin typeface="Arial" charset="0"/>
                <a:ea typeface="Arial" charset="0"/>
                <a:cs typeface="Arial" charset="0"/>
              </a:rPr>
              <a:t>Clin</a:t>
            </a: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latin typeface="Arial" charset="0"/>
                <a:ea typeface="Arial" charset="0"/>
                <a:cs typeface="Arial" charset="0"/>
              </a:rPr>
              <a:t>Nutr</a:t>
            </a: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 2016: PMID:26791180. </a:t>
            </a:r>
          </a:p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Penalized Multi-Marker Versus Single-Marker Regression Methods for Genome-Wide Association Studies of Quantitative Traits. Genetics 2014.</a:t>
            </a:r>
          </a:p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Life Course Socioeconomic Status and DNA Methylation in Genes Related to Stress Reactivity and Inflammation: The Multi-Ethnic Study of Atherosclerosis. Epigenetics. 2015.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4123" y="338328"/>
            <a:ext cx="8686800" cy="125272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</a:rPr>
              <a:t>Publications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2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2381" y="1739171"/>
            <a:ext cx="8464376" cy="4204449"/>
          </a:xfrm>
          <a:pattFill prst="pct5">
            <a:fgClr>
              <a:schemeClr val="bg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 lvl="0"/>
            <a:r>
              <a:rPr lang="en-US" sz="3200" b="1" dirty="0" smtClean="0"/>
              <a:t>CHARGE </a:t>
            </a:r>
            <a:r>
              <a:rPr lang="en-US" sz="3200" b="1" dirty="0"/>
              <a:t>epi working </a:t>
            </a:r>
            <a:r>
              <a:rPr lang="en-US" sz="3200" b="1" dirty="0" smtClean="0"/>
              <a:t>groups:</a:t>
            </a:r>
            <a:endParaRPr lang="en-US" sz="3200" b="1" dirty="0"/>
          </a:p>
          <a:p>
            <a:pPr lvl="1"/>
            <a:r>
              <a:rPr lang="en-US" sz="2400" dirty="0"/>
              <a:t>Smoking</a:t>
            </a:r>
          </a:p>
          <a:p>
            <a:pPr lvl="1"/>
            <a:r>
              <a:rPr lang="en-US" sz="2400" dirty="0"/>
              <a:t>Alcohol</a:t>
            </a:r>
          </a:p>
          <a:p>
            <a:pPr lvl="1"/>
            <a:r>
              <a:rPr lang="en-US" sz="2400" dirty="0" smtClean="0"/>
              <a:t>Physical </a:t>
            </a:r>
            <a:r>
              <a:rPr lang="en-US" sz="2400" dirty="0"/>
              <a:t>activity</a:t>
            </a:r>
          </a:p>
          <a:p>
            <a:pPr lvl="1"/>
            <a:r>
              <a:rPr lang="en-US" sz="2400" dirty="0"/>
              <a:t>Liver fat</a:t>
            </a:r>
          </a:p>
          <a:p>
            <a:pPr lvl="1"/>
            <a:r>
              <a:rPr lang="en-US" sz="2400" dirty="0" smtClean="0"/>
              <a:t>Age </a:t>
            </a:r>
            <a:r>
              <a:rPr lang="en-US" sz="2400" dirty="0"/>
              <a:t>of menarche/menopause</a:t>
            </a:r>
          </a:p>
          <a:p>
            <a:pPr lvl="1"/>
            <a:r>
              <a:rPr lang="en-US" sz="2400" dirty="0"/>
              <a:t>Mediterranean diet</a:t>
            </a:r>
          </a:p>
          <a:p>
            <a:pPr lvl="1"/>
            <a:r>
              <a:rPr lang="en-US" sz="2400" dirty="0"/>
              <a:t>Vitamin </a:t>
            </a:r>
            <a:r>
              <a:rPr lang="en-US" sz="2400" dirty="0" smtClean="0"/>
              <a:t>D</a:t>
            </a:r>
          </a:p>
          <a:p>
            <a:pPr lvl="1"/>
            <a:r>
              <a:rPr lang="en-US" sz="2400" dirty="0" smtClean="0"/>
              <a:t>DM</a:t>
            </a:r>
          </a:p>
          <a:p>
            <a:pPr lvl="1"/>
            <a:r>
              <a:rPr lang="en-US" sz="2400" dirty="0" smtClean="0"/>
              <a:t>CKD</a:t>
            </a:r>
            <a:endParaRPr lang="en-US" sz="2400" dirty="0"/>
          </a:p>
          <a:p>
            <a:pPr lvl="0"/>
            <a:endParaRPr lang="en-US" sz="3200" dirty="0"/>
          </a:p>
          <a:p>
            <a:pPr lvl="0"/>
            <a:endParaRPr lang="en-US" sz="3200" dirty="0"/>
          </a:p>
          <a:p>
            <a:pPr lvl="0"/>
            <a:endParaRPr lang="en-US" sz="3200" dirty="0"/>
          </a:p>
          <a:p>
            <a:pPr lvl="0"/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4123" y="338328"/>
            <a:ext cx="8686800" cy="125272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</a:rPr>
              <a:t>Consortium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83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28600"/>
            <a:ext cx="815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Transcriptomic</a:t>
            </a:r>
            <a:r>
              <a:rPr lang="en-US" sz="2800" b="1" dirty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Associations </a:t>
            </a:r>
            <a:r>
              <a:rPr lang="en-US" sz="2800" b="1" dirty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2800" b="1" dirty="0" smtClean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Carotid </a:t>
            </a:r>
            <a:r>
              <a:rPr lang="en-US" sz="2800" b="1" dirty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b="1" dirty="0" smtClean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laque </a:t>
            </a:r>
            <a:r>
              <a:rPr lang="en-US" sz="2800" b="1" dirty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CAC in 1,208 MESA </a:t>
            </a:r>
            <a:r>
              <a:rPr lang="en-US" sz="2800" b="1" dirty="0" smtClean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</a:t>
            </a:r>
            <a:endParaRPr lang="en-US" sz="2800" b="1" dirty="0">
              <a:solidFill>
                <a:srgbClr val="0617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36" y="1905000"/>
            <a:ext cx="8230928" cy="368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472518" y="6024282"/>
            <a:ext cx="247425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Under revision by Nature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63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82707"/>
            <a:ext cx="8114498" cy="5294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457200" y="228600"/>
            <a:ext cx="815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Methylomic</a:t>
            </a:r>
            <a:r>
              <a:rPr lang="en-US" sz="2800" b="1" dirty="0" smtClean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b="1" dirty="0" smtClean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ssociations </a:t>
            </a:r>
            <a:r>
              <a:rPr lang="en-US" sz="2800" b="1" dirty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2800" b="1" dirty="0" smtClean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Carotid </a:t>
            </a:r>
            <a:r>
              <a:rPr lang="en-US" sz="2800" b="1" dirty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b="1" dirty="0" smtClean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laque </a:t>
            </a:r>
            <a:r>
              <a:rPr lang="en-US" sz="2800" b="1" dirty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CAC in 1,208 MESA </a:t>
            </a:r>
            <a:r>
              <a:rPr lang="en-US" sz="2800" b="1" dirty="0" smtClean="0">
                <a:solidFill>
                  <a:srgbClr val="0617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</a:t>
            </a:r>
            <a:endParaRPr lang="en-US" sz="2800" b="1" dirty="0">
              <a:solidFill>
                <a:srgbClr val="0617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07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>
            <a:grpSpLocks noChangeAspect="1"/>
          </p:cNvGrpSpPr>
          <p:nvPr/>
        </p:nvGrpSpPr>
        <p:grpSpPr>
          <a:xfrm>
            <a:off x="1623054" y="5201492"/>
            <a:ext cx="1600547" cy="962300"/>
            <a:chOff x="2293539" y="1650670"/>
            <a:chExt cx="3339447" cy="2007783"/>
          </a:xfrm>
        </p:grpSpPr>
        <p:pic>
          <p:nvPicPr>
            <p:cNvPr id="68" name="Picture 3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0352" b="2648"/>
            <a:stretch/>
          </p:blipFill>
          <p:spPr bwMode="auto">
            <a:xfrm>
              <a:off x="2293539" y="1650670"/>
              <a:ext cx="2740234" cy="2007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9" name="Group 68"/>
            <p:cNvGrpSpPr/>
            <p:nvPr/>
          </p:nvGrpSpPr>
          <p:grpSpPr>
            <a:xfrm>
              <a:off x="4705505" y="2057400"/>
              <a:ext cx="927481" cy="338747"/>
              <a:chOff x="4191000" y="1524000"/>
              <a:chExt cx="927481" cy="338747"/>
            </a:xfrm>
          </p:grpSpPr>
          <p:cxnSp>
            <p:nvCxnSpPr>
              <p:cNvPr id="70" name="Straight Arrow Connector 69"/>
              <p:cNvCxnSpPr/>
              <p:nvPr/>
            </p:nvCxnSpPr>
            <p:spPr>
              <a:xfrm>
                <a:off x="4191000" y="1524000"/>
                <a:ext cx="927481" cy="0"/>
              </a:xfrm>
              <a:prstGeom prst="straightConnector1">
                <a:avLst/>
              </a:prstGeom>
              <a:ln w="12700"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4191000" y="1524000"/>
                <a:ext cx="0" cy="338747"/>
              </a:xfrm>
              <a:prstGeom prst="line">
                <a:avLst/>
              </a:prstGeom>
              <a:ln w="127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Group 33"/>
          <p:cNvGrpSpPr>
            <a:grpSpLocks noChangeAspect="1"/>
          </p:cNvGrpSpPr>
          <p:nvPr/>
        </p:nvGrpSpPr>
        <p:grpSpPr>
          <a:xfrm>
            <a:off x="4568454" y="2606710"/>
            <a:ext cx="1600547" cy="962300"/>
            <a:chOff x="2293539" y="1650670"/>
            <a:chExt cx="3339447" cy="2007783"/>
          </a:xfrm>
        </p:grpSpPr>
        <p:pic>
          <p:nvPicPr>
            <p:cNvPr id="35" name="Picture 3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0352" b="2648"/>
            <a:stretch/>
          </p:blipFill>
          <p:spPr bwMode="auto">
            <a:xfrm>
              <a:off x="2293539" y="1650670"/>
              <a:ext cx="2740234" cy="2007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6" name="Group 35"/>
            <p:cNvGrpSpPr/>
            <p:nvPr/>
          </p:nvGrpSpPr>
          <p:grpSpPr>
            <a:xfrm>
              <a:off x="4705505" y="2057400"/>
              <a:ext cx="927481" cy="338747"/>
              <a:chOff x="4191000" y="1524000"/>
              <a:chExt cx="927481" cy="338747"/>
            </a:xfrm>
          </p:grpSpPr>
          <p:cxnSp>
            <p:nvCxnSpPr>
              <p:cNvPr id="38" name="Straight Arrow Connector 37"/>
              <p:cNvCxnSpPr/>
              <p:nvPr/>
            </p:nvCxnSpPr>
            <p:spPr>
              <a:xfrm>
                <a:off x="4191000" y="1524000"/>
                <a:ext cx="927481" cy="0"/>
              </a:xfrm>
              <a:prstGeom prst="straightConnector1">
                <a:avLst/>
              </a:prstGeom>
              <a:ln w="12700"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4191000" y="1524000"/>
                <a:ext cx="0" cy="338747"/>
              </a:xfrm>
              <a:prstGeom prst="line">
                <a:avLst/>
              </a:prstGeom>
              <a:ln w="127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TextBox 5"/>
          <p:cNvSpPr txBox="1"/>
          <p:nvPr/>
        </p:nvSpPr>
        <p:spPr>
          <a:xfrm>
            <a:off x="4444357" y="2063544"/>
            <a:ext cx="130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ARID5B </a:t>
            </a:r>
            <a:r>
              <a:rPr lang="en-US" dirty="0" smtClean="0"/>
              <a:t>expression</a:t>
            </a:r>
            <a:endParaRPr lang="en-US" dirty="0"/>
          </a:p>
        </p:txBody>
      </p:sp>
      <p:grpSp>
        <p:nvGrpSpPr>
          <p:cNvPr id="14" name="Group 13"/>
          <p:cNvGrpSpPr>
            <a:grpSpLocks noChangeAspect="1"/>
          </p:cNvGrpSpPr>
          <p:nvPr/>
        </p:nvGrpSpPr>
        <p:grpSpPr>
          <a:xfrm>
            <a:off x="1795956" y="1429170"/>
            <a:ext cx="889192" cy="1848244"/>
            <a:chOff x="990600" y="914400"/>
            <a:chExt cx="2133600" cy="4434826"/>
          </a:xfrm>
        </p:grpSpPr>
        <p:pic>
          <p:nvPicPr>
            <p:cNvPr id="4" name="Picture 6" descr="C:\Users\lireynol\AppData\Local\Microsoft\Windows\Temporary Internet Files\Content.IE5\DV5NMBI1\Diagram_2[1]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8243" b="20865"/>
            <a:stretch/>
          </p:blipFill>
          <p:spPr bwMode="auto">
            <a:xfrm>
              <a:off x="990600" y="914400"/>
              <a:ext cx="1981200" cy="4434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2209800" y="3962400"/>
              <a:ext cx="914400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24000" y="4572000"/>
              <a:ext cx="914400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51" name="Picture 3" descr="C:\Users\lireynol\AppData\Local\Microsoft\Windows\Temporary Internet Files\Content.IE5\2SCDPUZB\600px-Plaque_rupture_A.svg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314" y="2768763"/>
            <a:ext cx="893462" cy="89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220319" y="2091682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Subclinical Atherosclerosis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96618" y="5018661"/>
            <a:ext cx="1585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Inflammation (</a:t>
            </a:r>
            <a:r>
              <a:rPr lang="en-US" i="1" dirty="0" smtClean="0"/>
              <a:t>TNF, IL1A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2056" name="Picture 8" descr="C:\Users\lireynol\AppData\Local\Microsoft\Windows\Temporary Internet Files\Content.IE5\DV5NMBI1\190px-Monocyte[1]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3424110" y="555696"/>
            <a:ext cx="1206349" cy="106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191707" y="163036"/>
            <a:ext cx="2209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1,208 Human CD14+ </a:t>
            </a:r>
            <a:r>
              <a:rPr lang="en-US" b="1" u="sng" dirty="0" smtClean="0"/>
              <a:t>Monocyte samples</a:t>
            </a:r>
            <a:endParaRPr lang="en-US" u="sng" dirty="0"/>
          </a:p>
          <a:p>
            <a:pPr algn="ctr"/>
            <a:r>
              <a:rPr lang="en-US" dirty="0" smtClean="0"/>
              <a:t>Transcriptome</a:t>
            </a:r>
          </a:p>
          <a:p>
            <a:pPr algn="ctr"/>
            <a:r>
              <a:rPr lang="en-US" dirty="0" smtClean="0"/>
              <a:t>DNA </a:t>
            </a:r>
            <a:r>
              <a:rPr lang="en-US" dirty="0" err="1" smtClean="0"/>
              <a:t>methylome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8" name="Trapezoid 27"/>
          <p:cNvSpPr/>
          <p:nvPr/>
        </p:nvSpPr>
        <p:spPr>
          <a:xfrm>
            <a:off x="1835671" y="6924455"/>
            <a:ext cx="2775860" cy="216348"/>
          </a:xfrm>
          <a:prstGeom prst="trapezoid">
            <a:avLst>
              <a:gd name="adj" fmla="val 514794"/>
            </a:avLst>
          </a:prstGeom>
          <a:solidFill>
            <a:srgbClr val="D2F9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8" name="Picture 10" descr="C:\Users\lireynol\AppData\Local\Microsoft\Windows\Temporary Internet Files\Content.IE5\DV5NMBI1\ResultsMagnifyingGlas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556" y="1162649"/>
            <a:ext cx="914400" cy="64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Straight Arrow Connector 30"/>
          <p:cNvCxnSpPr/>
          <p:nvPr/>
        </p:nvCxnSpPr>
        <p:spPr>
          <a:xfrm>
            <a:off x="7916152" y="2158109"/>
            <a:ext cx="0" cy="4572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4056168" y="1622363"/>
            <a:ext cx="0" cy="2286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561970" y="5067899"/>
            <a:ext cx="0" cy="43598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640483" y="2091682"/>
            <a:ext cx="152157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/>
              <a:t>ARID5B</a:t>
            </a:r>
            <a:r>
              <a:rPr lang="en-US" dirty="0"/>
              <a:t> </a:t>
            </a:r>
            <a:endParaRPr lang="en-US" dirty="0" smtClean="0"/>
          </a:p>
          <a:p>
            <a:pPr algn="ctr"/>
            <a:r>
              <a:rPr lang="en-US" dirty="0" smtClean="0"/>
              <a:t>enhancer </a:t>
            </a:r>
          </a:p>
          <a:p>
            <a:pPr algn="ctr"/>
            <a:r>
              <a:rPr lang="en-US" dirty="0" smtClean="0"/>
              <a:t>methylation</a:t>
            </a:r>
          </a:p>
          <a:p>
            <a:pPr algn="ctr"/>
            <a:r>
              <a:rPr lang="en-US" dirty="0" smtClean="0"/>
              <a:t>(cg25953130) 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3938451" y="2158109"/>
            <a:ext cx="0" cy="4572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673310" y="2149510"/>
            <a:ext cx="0" cy="4572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112513" y="1968572"/>
            <a:ext cx="3186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~</a:t>
            </a:r>
            <a:endParaRPr lang="en-US" sz="4400" dirty="0"/>
          </a:p>
        </p:txBody>
      </p:sp>
      <p:sp>
        <p:nvSpPr>
          <p:cNvPr id="44" name="TextBox 43"/>
          <p:cNvSpPr txBox="1"/>
          <p:nvPr/>
        </p:nvSpPr>
        <p:spPr>
          <a:xfrm>
            <a:off x="5946737" y="1968571"/>
            <a:ext cx="3051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~</a:t>
            </a:r>
            <a:endParaRPr lang="en-US" sz="4400" dirty="0"/>
          </a:p>
        </p:txBody>
      </p:sp>
      <p:sp>
        <p:nvSpPr>
          <p:cNvPr id="29" name="TextBox 28"/>
          <p:cNvSpPr txBox="1"/>
          <p:nvPr/>
        </p:nvSpPr>
        <p:spPr>
          <a:xfrm>
            <a:off x="117836" y="152400"/>
            <a:ext cx="1447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/>
              <a:t>In MESA</a:t>
            </a:r>
            <a:endParaRPr lang="en-US" sz="2500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1143036" y="3874256"/>
            <a:ext cx="22097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Human THP-1 </a:t>
            </a:r>
            <a:r>
              <a:rPr lang="en-US" b="1" u="sng" dirty="0" smtClean="0"/>
              <a:t>Monocytes</a:t>
            </a:r>
            <a:endParaRPr lang="en-US" u="sng" dirty="0"/>
          </a:p>
          <a:p>
            <a:pPr algn="ctr"/>
            <a:r>
              <a:rPr lang="en-US" dirty="0" smtClean="0"/>
              <a:t>LPS treatment</a:t>
            </a:r>
          </a:p>
          <a:p>
            <a:pPr algn="ctr"/>
            <a:r>
              <a:rPr lang="en-US" dirty="0" smtClean="0"/>
              <a:t>siRNA</a:t>
            </a:r>
          </a:p>
          <a:p>
            <a:pPr algn="ctr"/>
            <a:r>
              <a:rPr lang="en-US" dirty="0" smtClean="0"/>
              <a:t>Transcriptome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08507" y="3810000"/>
            <a:ext cx="1447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/>
              <a:t>In vitro</a:t>
            </a:r>
            <a:endParaRPr lang="en-US" sz="2500" i="1" dirty="0"/>
          </a:p>
        </p:txBody>
      </p:sp>
      <p:sp>
        <p:nvSpPr>
          <p:cNvPr id="46" name="Rectangle 45"/>
          <p:cNvSpPr/>
          <p:nvPr/>
        </p:nvSpPr>
        <p:spPr>
          <a:xfrm>
            <a:off x="62362" y="2091682"/>
            <a:ext cx="1512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CVD risk factors, i.e. age, obesity, smoking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460740" y="2032209"/>
            <a:ext cx="3186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~</a:t>
            </a:r>
            <a:endParaRPr lang="en-US" sz="44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2602119" y="4805938"/>
            <a:ext cx="457200" cy="137160"/>
            <a:chOff x="5486400" y="5478869"/>
            <a:chExt cx="457200" cy="13716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5486400" y="5547449"/>
              <a:ext cx="4572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>
              <a:off x="5875020" y="5547449"/>
              <a:ext cx="13716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2953026" y="4682137"/>
            <a:ext cx="110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ARID5B</a:t>
            </a:r>
            <a:endParaRPr lang="en-US" dirty="0"/>
          </a:p>
        </p:txBody>
      </p:sp>
      <p:pic>
        <p:nvPicPr>
          <p:cNvPr id="54" name="Picture 8" descr="C:\Users\lireynol\AppData\Local\Microsoft\Windows\Temporary Internet Files\Content.IE5\DV5NMBI1\190px-Monocyte[1]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3278391" y="5009618"/>
            <a:ext cx="1206349" cy="106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0" descr="C:\Users\lireynol\AppData\Local\Microsoft\Windows\Temporary Internet Files\Content.IE5\DV5NMBI1\ResultsMagnifyingGlas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821" y="5465883"/>
            <a:ext cx="914400" cy="64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6" name="Straight Arrow Connector 55"/>
          <p:cNvCxnSpPr/>
          <p:nvPr/>
        </p:nvCxnSpPr>
        <p:spPr>
          <a:xfrm rot="16200000" flipV="1">
            <a:off x="4798476" y="5274152"/>
            <a:ext cx="0" cy="2286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0" y="37338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 descr="C:\Users\lireynol\AppData\Local\Microsoft\Windows\Temporary Internet Files\Content.IE5\IFD3T4WZ\7341983938_0e8de63d1e_z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366815"/>
            <a:ext cx="711093" cy="492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lireynol\AppData\Local\Microsoft\Windows\Temporary Internet Files\Content.IE5\A6PECDZF\Simple-man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13" y="646672"/>
            <a:ext cx="459794" cy="975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0" name="Straight Arrow Connector 49"/>
          <p:cNvCxnSpPr/>
          <p:nvPr/>
        </p:nvCxnSpPr>
        <p:spPr>
          <a:xfrm rot="16200000" flipV="1">
            <a:off x="4789515" y="5982351"/>
            <a:ext cx="0" cy="2286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015941" y="5816505"/>
            <a:ext cx="15856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Functions of migration and phagocytosis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0318" y="5989853"/>
            <a:ext cx="158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019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A presentation template.SSR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MESA presentation template.SSR.potm</Template>
  <TotalTime>43188</TotalTime>
  <Words>607</Words>
  <Application>Microsoft Macintosh PowerPoint</Application>
  <PresentationFormat>On-screen Show (4:3)</PresentationFormat>
  <Paragraphs>131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Candara</vt:lpstr>
      <vt:lpstr>Symbol</vt:lpstr>
      <vt:lpstr>Arial</vt:lpstr>
      <vt:lpstr>MESA presentation template.SSR</vt:lpstr>
      <vt:lpstr>Epigenomics &amp; Transcriptomics  Studies in MESA   Yongmei Liu, MD, PhD, FAHA   Wake Forest School of Medicine </vt:lpstr>
      <vt:lpstr>MESA Epigenomics Study </vt:lpstr>
      <vt:lpstr>Data Generated</vt:lpstr>
      <vt:lpstr>Publications</vt:lpstr>
      <vt:lpstr>Publications</vt:lpstr>
      <vt:lpstr>Consortium</vt:lpstr>
      <vt:lpstr>PowerPoint Presentation</vt:lpstr>
      <vt:lpstr>PowerPoint Presentation</vt:lpstr>
      <vt:lpstr>PowerPoint Presentation</vt:lpstr>
      <vt:lpstr>Data To be Generated for Exam 5 Samples</vt:lpstr>
      <vt:lpstr>Epigenomics studies in Exam 6</vt:lpstr>
      <vt:lpstr>Sample/Data Collection</vt:lpstr>
      <vt:lpstr>Sample/Data Collection</vt:lpstr>
      <vt:lpstr>Acknowledgements</vt:lpstr>
    </vt:vector>
  </TitlesOfParts>
  <Company>UVM College of Medicine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 Tracy</dc:creator>
  <cp:lastModifiedBy>Microsoft Office User</cp:lastModifiedBy>
  <cp:revision>311</cp:revision>
  <cp:lastPrinted>2015-02-03T16:21:40Z</cp:lastPrinted>
  <dcterms:created xsi:type="dcterms:W3CDTF">2014-03-20T17:40:38Z</dcterms:created>
  <dcterms:modified xsi:type="dcterms:W3CDTF">2017-04-20T11:07:35Z</dcterms:modified>
</cp:coreProperties>
</file>