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11"/>
  </p:notesMasterIdLst>
  <p:sldIdLst>
    <p:sldId id="257" r:id="rId2"/>
    <p:sldId id="270" r:id="rId3"/>
    <p:sldId id="271" r:id="rId4"/>
    <p:sldId id="272" r:id="rId5"/>
    <p:sldId id="264" r:id="rId6"/>
    <p:sldId id="266" r:id="rId7"/>
    <p:sldId id="267" r:id="rId8"/>
    <p:sldId id="269" r:id="rId9"/>
    <p:sldId id="268" r:id="rId1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562" autoAdjust="0"/>
    <p:restoredTop sz="94660"/>
  </p:normalViewPr>
  <p:slideViewPr>
    <p:cSldViewPr snapToGrid="0">
      <p:cViewPr varScale="1">
        <p:scale>
          <a:sx n="166" d="100"/>
          <a:sy n="166" d="100"/>
        </p:scale>
        <p:origin x="-112" y="-126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notesMaster" Target="notesMasters/notes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57502E39-8596-4046-B00C-160A4F26642F}" type="datetimeFigureOut">
              <a:rPr lang="en-US" smtClean="0"/>
              <a:t>4/8/17</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A19CC273-CB93-4A98-9C94-B759827196FB}" type="slidenum">
              <a:rPr lang="en-US" smtClean="0"/>
              <a:t>‹#›</a:t>
            </a:fld>
            <a:endParaRPr lang="en-US"/>
          </a:p>
        </p:txBody>
      </p:sp>
    </p:spTree>
    <p:extLst>
      <p:ext uri="{BB962C8B-B14F-4D97-AF65-F5344CB8AC3E}">
        <p14:creationId xmlns:p14="http://schemas.microsoft.com/office/powerpoint/2010/main" val="10875881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19CC273-CB93-4A98-9C94-B759827196FB}" type="slidenum">
              <a:rPr lang="en-US" smtClean="0"/>
              <a:t>1</a:t>
            </a:fld>
            <a:endParaRPr lang="en-US"/>
          </a:p>
        </p:txBody>
      </p:sp>
    </p:spTree>
    <p:extLst>
      <p:ext uri="{BB962C8B-B14F-4D97-AF65-F5344CB8AC3E}">
        <p14:creationId xmlns:p14="http://schemas.microsoft.com/office/powerpoint/2010/main" val="8686491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BD7FD2E8-83F3-4A14-9EC4-C7AA0D2342F3}" type="datetime1">
              <a:rPr lang="en-US" smtClean="0"/>
              <a:t>4/8/17</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1917CFDD-CB34-43EE-A643-E8068AC56969}" type="slidenum">
              <a:rPr lang="en-US" smtClean="0"/>
              <a:t>‹#›</a:t>
            </a:fld>
            <a:endParaRPr lang="en-US"/>
          </a:p>
        </p:txBody>
      </p:sp>
    </p:spTree>
    <p:extLst>
      <p:ext uri="{BB962C8B-B14F-4D97-AF65-F5344CB8AC3E}">
        <p14:creationId xmlns:p14="http://schemas.microsoft.com/office/powerpoint/2010/main" val="30905290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a:lstStyle>
            <a:lvl1pPr eaLnBrk="0" hangingPunct="0">
              <a:defRPr b="1"/>
            </a:lvl1pPr>
          </a:lstStyle>
          <a:p>
            <a:pPr>
              <a:defRPr/>
            </a:pPr>
            <a:fld id="{87678F39-0913-4EF9-83A4-B6F49EA7D74E}" type="datetime1">
              <a:rPr lang="en-US" smtClean="0"/>
              <a:t>4/8/17</a:t>
            </a:fld>
            <a:endParaRPr lang="en-US" dirty="0"/>
          </a:p>
        </p:txBody>
      </p:sp>
      <p:sp>
        <p:nvSpPr>
          <p:cNvPr id="3" name="Footer Placeholder 4"/>
          <p:cNvSpPr>
            <a:spLocks noGrp="1"/>
          </p:cNvSpPr>
          <p:nvPr>
            <p:ph type="ftr" sz="quarter" idx="11"/>
          </p:nvPr>
        </p:nvSpPr>
        <p:spPr>
          <a:xfrm>
            <a:off x="3124200" y="6356350"/>
            <a:ext cx="2895600" cy="365125"/>
          </a:xfrm>
          <a:prstGeom prst="rect">
            <a:avLst/>
          </a:prstGeom>
        </p:spPr>
        <p:txBody>
          <a:bodyPr/>
          <a:lstStyle>
            <a:lvl1pPr eaLnBrk="0" hangingPunct="0">
              <a:defRPr b="1"/>
            </a:lvl1pPr>
          </a:lstStyle>
          <a:p>
            <a:pPr>
              <a:defRPr/>
            </a:pPr>
            <a:endParaRPr lang="en-US" dirty="0"/>
          </a:p>
        </p:txBody>
      </p:sp>
      <p:sp>
        <p:nvSpPr>
          <p:cNvPr id="4" name="Slide Number Placeholder 5"/>
          <p:cNvSpPr>
            <a:spLocks noGrp="1"/>
          </p:cNvSpPr>
          <p:nvPr>
            <p:ph type="sldNum" sz="quarter" idx="12"/>
          </p:nvPr>
        </p:nvSpPr>
        <p:spPr>
          <a:xfrm>
            <a:off x="6553200" y="6356350"/>
            <a:ext cx="2133600" cy="365125"/>
          </a:xfrm>
          <a:prstGeom prst="rect">
            <a:avLst/>
          </a:prstGeom>
        </p:spPr>
        <p:txBody>
          <a:bodyPr/>
          <a:lstStyle>
            <a:lvl1pPr eaLnBrk="0" hangingPunct="0">
              <a:defRPr b="1"/>
            </a:lvl1pPr>
          </a:lstStyle>
          <a:p>
            <a:fld id="{4D1D124D-FC6E-4FE9-87A3-FED40B4ACB6E}" type="slidenum">
              <a:rPr lang="en-US" altLang="en-US"/>
              <a:pPr/>
              <a:t>‹#›</a:t>
            </a:fld>
            <a:endParaRPr lang="en-US" altLang="en-US" dirty="0"/>
          </a:p>
        </p:txBody>
      </p:sp>
    </p:spTree>
    <p:extLst>
      <p:ext uri="{BB962C8B-B14F-4D97-AF65-F5344CB8AC3E}">
        <p14:creationId xmlns:p14="http://schemas.microsoft.com/office/powerpoint/2010/main" val="805750886"/>
      </p:ext>
    </p:extLst>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60464911"/>
      </p:ext>
    </p:extLst>
  </p:cSld>
  <p:clrMap bg1="lt1" tx1="dk1" bg2="lt2" tx2="dk2" accent1="accent1" accent2="accent2" accent3="accent3" accent4="accent4" accent5="accent5" accent6="accent6" hlink="hlink" folHlink="folHlink"/>
  <p:sldLayoutIdLst>
    <p:sldLayoutId id="2147483663" r:id="rId1"/>
    <p:sldLayoutId id="2147483664" r:id="rId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94970" y="762004"/>
            <a:ext cx="8229600" cy="1143000"/>
          </a:xfrm>
        </p:spPr>
        <p:txBody>
          <a:bodyPr>
            <a:normAutofit/>
          </a:bodyPr>
          <a:lstStyle/>
          <a:p>
            <a:pPr algn="ctr"/>
            <a:r>
              <a:rPr lang="en-US" b="1" dirty="0" smtClean="0"/>
              <a:t>Multi-</a:t>
            </a:r>
            <a:r>
              <a:rPr lang="en-US" b="1" dirty="0" err="1" smtClean="0"/>
              <a:t>omics</a:t>
            </a:r>
            <a:r>
              <a:rPr lang="en-US" b="1" dirty="0" smtClean="0"/>
              <a:t> in MESA</a:t>
            </a:r>
            <a:endParaRPr lang="en-US" b="1" dirty="0"/>
          </a:p>
        </p:txBody>
      </p:sp>
      <p:sp>
        <p:nvSpPr>
          <p:cNvPr id="5" name="Title 1"/>
          <p:cNvSpPr txBox="1">
            <a:spLocks/>
          </p:cNvSpPr>
          <p:nvPr/>
        </p:nvSpPr>
        <p:spPr>
          <a:xfrm>
            <a:off x="342672" y="3048000"/>
            <a:ext cx="8458200" cy="4020803"/>
          </a:xfrm>
          <a:prstGeom prst="rect">
            <a:avLst/>
          </a:prstGeom>
        </p:spPr>
        <p:txBody>
          <a:bodyPr vert="horz" lIns="82909" tIns="41454" rIns="82909" bIns="41454"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2700" b="1" dirty="0" smtClean="0"/>
              <a:t>Steve Rich (</a:t>
            </a:r>
            <a:r>
              <a:rPr lang="en-US" sz="2700" b="1" dirty="0" err="1" smtClean="0"/>
              <a:t>TOPMed</a:t>
            </a:r>
            <a:r>
              <a:rPr lang="en-US" sz="2700" b="1" dirty="0" smtClean="0"/>
              <a:t> WGS)</a:t>
            </a:r>
          </a:p>
          <a:p>
            <a:r>
              <a:rPr lang="en-US" sz="2700" b="1" dirty="0" smtClean="0"/>
              <a:t>Mei Liu (</a:t>
            </a:r>
            <a:r>
              <a:rPr lang="en-US" sz="2700" b="1" dirty="0" err="1" smtClean="0"/>
              <a:t>Epigenomics</a:t>
            </a:r>
            <a:r>
              <a:rPr lang="en-US" sz="2700" b="1" dirty="0" smtClean="0"/>
              <a:t>)</a:t>
            </a:r>
          </a:p>
          <a:p>
            <a:r>
              <a:rPr lang="en-US" sz="2700" b="1" dirty="0" smtClean="0"/>
              <a:t>David Herrington (Metabolomics)</a:t>
            </a:r>
          </a:p>
          <a:p>
            <a:r>
              <a:rPr lang="en-US" sz="2700" b="1" dirty="0" smtClean="0"/>
              <a:t>Jerry Rotter (</a:t>
            </a:r>
            <a:r>
              <a:rPr lang="en-US" sz="2700" b="1" dirty="0" err="1" smtClean="0"/>
              <a:t>TOPMed</a:t>
            </a:r>
            <a:r>
              <a:rPr lang="en-US" sz="2700" b="1" dirty="0" smtClean="0"/>
              <a:t> Multi-</a:t>
            </a:r>
            <a:r>
              <a:rPr lang="en-US" sz="2700" b="1" dirty="0" err="1" smtClean="0"/>
              <a:t>omics</a:t>
            </a:r>
            <a:r>
              <a:rPr lang="en-US" sz="2700" b="1" dirty="0" smtClean="0"/>
              <a:t> Pilot)</a:t>
            </a:r>
          </a:p>
          <a:p>
            <a:r>
              <a:rPr lang="en-US" sz="2700" b="1" dirty="0" smtClean="0"/>
              <a:t>Kent Taylor (Multi-</a:t>
            </a:r>
            <a:r>
              <a:rPr lang="en-US" sz="2700" b="1" dirty="0" err="1" smtClean="0"/>
              <a:t>omics</a:t>
            </a:r>
            <a:r>
              <a:rPr lang="en-US" sz="2700" b="1" dirty="0" smtClean="0"/>
              <a:t> Analytic Approaches)</a:t>
            </a:r>
          </a:p>
          <a:p>
            <a:endParaRPr lang="en-US" sz="2700" b="1" dirty="0" smtClean="0"/>
          </a:p>
        </p:txBody>
      </p:sp>
      <p:sp>
        <p:nvSpPr>
          <p:cNvPr id="2" name="TextBox 1"/>
          <p:cNvSpPr txBox="1"/>
          <p:nvPr/>
        </p:nvSpPr>
        <p:spPr>
          <a:xfrm>
            <a:off x="3662728" y="1905000"/>
            <a:ext cx="1818092" cy="976270"/>
          </a:xfrm>
          <a:prstGeom prst="rect">
            <a:avLst/>
          </a:prstGeom>
          <a:noFill/>
        </p:spPr>
        <p:txBody>
          <a:bodyPr wrap="none" lIns="82909" tIns="41454" rIns="82909" bIns="41454" rtlCol="0">
            <a:spAutoFit/>
          </a:bodyPr>
          <a:lstStyle/>
          <a:p>
            <a:pPr algn="ctr"/>
            <a:endParaRPr lang="en-US" sz="2900" b="1" dirty="0"/>
          </a:p>
          <a:p>
            <a:pPr algn="ctr"/>
            <a:r>
              <a:rPr lang="en-US" sz="2900" b="1" dirty="0" smtClean="0"/>
              <a:t>An Update</a:t>
            </a:r>
            <a:endParaRPr lang="en-US" sz="2900" b="1" dirty="0"/>
          </a:p>
        </p:txBody>
      </p:sp>
      <p:sp>
        <p:nvSpPr>
          <p:cNvPr id="3" name="Slide Number Placeholder 2"/>
          <p:cNvSpPr>
            <a:spLocks noGrp="1"/>
          </p:cNvSpPr>
          <p:nvPr>
            <p:ph type="sldNum" sz="quarter" idx="12"/>
          </p:nvPr>
        </p:nvSpPr>
        <p:spPr/>
        <p:txBody>
          <a:bodyPr/>
          <a:lstStyle/>
          <a:p>
            <a:pPr algn="r"/>
            <a:fld id="{1917CFDD-CB34-43EE-A643-E8068AC56969}" type="slidenum">
              <a:rPr lang="en-US" smtClean="0"/>
              <a:pPr algn="r"/>
              <a:t>1</a:t>
            </a:fld>
            <a:endParaRPr lang="en-US" dirty="0"/>
          </a:p>
        </p:txBody>
      </p:sp>
    </p:spTree>
    <p:extLst>
      <p:ext uri="{BB962C8B-B14F-4D97-AF65-F5344CB8AC3E}">
        <p14:creationId xmlns:p14="http://schemas.microsoft.com/office/powerpoint/2010/main" val="3283913708"/>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D1D124D-FC6E-4FE9-87A3-FED40B4ACB6E}" type="slidenum">
              <a:rPr lang="en-US" altLang="en-US" smtClean="0"/>
              <a:pPr/>
              <a:t>2</a:t>
            </a:fld>
            <a:endParaRPr lang="en-US" altLang="en-US" dirty="0"/>
          </a:p>
        </p:txBody>
      </p:sp>
      <p:pic>
        <p:nvPicPr>
          <p:cNvPr id="3" name="Picture 2" descr="Screen Shot 2017-04-08 at 1.17.17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308100"/>
            <a:ext cx="9144000" cy="4235344"/>
          </a:xfrm>
          <a:prstGeom prst="rect">
            <a:avLst/>
          </a:prstGeom>
        </p:spPr>
      </p:pic>
    </p:spTree>
    <p:extLst>
      <p:ext uri="{BB962C8B-B14F-4D97-AF65-F5344CB8AC3E}">
        <p14:creationId xmlns:p14="http://schemas.microsoft.com/office/powerpoint/2010/main" val="41384740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D1D124D-FC6E-4FE9-87A3-FED40B4ACB6E}" type="slidenum">
              <a:rPr lang="en-US" altLang="en-US" smtClean="0"/>
              <a:pPr/>
              <a:t>3</a:t>
            </a:fld>
            <a:endParaRPr lang="en-US" altLang="en-US" dirty="0"/>
          </a:p>
        </p:txBody>
      </p:sp>
      <p:pic>
        <p:nvPicPr>
          <p:cNvPr id="3" name="Picture 2" descr="Screen Shot 2017-04-08 at 1.18.20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143000"/>
            <a:ext cx="9144000" cy="4566551"/>
          </a:xfrm>
          <a:prstGeom prst="rect">
            <a:avLst/>
          </a:prstGeom>
        </p:spPr>
      </p:pic>
    </p:spTree>
    <p:extLst>
      <p:ext uri="{BB962C8B-B14F-4D97-AF65-F5344CB8AC3E}">
        <p14:creationId xmlns:p14="http://schemas.microsoft.com/office/powerpoint/2010/main" val="11761030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D1D124D-FC6E-4FE9-87A3-FED40B4ACB6E}" type="slidenum">
              <a:rPr lang="en-US" altLang="en-US" smtClean="0"/>
              <a:pPr/>
              <a:t>4</a:t>
            </a:fld>
            <a:endParaRPr lang="en-US" altLang="en-US" dirty="0"/>
          </a:p>
        </p:txBody>
      </p:sp>
      <p:pic>
        <p:nvPicPr>
          <p:cNvPr id="3" name="Picture 2" descr="Screen Shot 2017-04-08 at 1.19.34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587500"/>
            <a:ext cx="9144000" cy="3680937"/>
          </a:xfrm>
          <a:prstGeom prst="rect">
            <a:avLst/>
          </a:prstGeom>
        </p:spPr>
      </p:pic>
    </p:spTree>
    <p:extLst>
      <p:ext uri="{BB962C8B-B14F-4D97-AF65-F5344CB8AC3E}">
        <p14:creationId xmlns:p14="http://schemas.microsoft.com/office/powerpoint/2010/main" val="12179760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93805" y="457200"/>
            <a:ext cx="5926222" cy="584776"/>
          </a:xfrm>
          <a:prstGeom prst="rect">
            <a:avLst/>
          </a:prstGeom>
          <a:noFill/>
        </p:spPr>
        <p:txBody>
          <a:bodyPr wrap="none" rtlCol="0">
            <a:spAutoFit/>
          </a:bodyPr>
          <a:lstStyle/>
          <a:p>
            <a:r>
              <a:rPr lang="en-US" sz="3200" b="1" dirty="0" smtClean="0"/>
              <a:t>MESA Selection for </a:t>
            </a:r>
            <a:r>
              <a:rPr lang="en-US" sz="3200" b="1" dirty="0" err="1" smtClean="0"/>
              <a:t>TOPMed</a:t>
            </a:r>
            <a:r>
              <a:rPr lang="en-US" sz="3200" b="1" dirty="0"/>
              <a:t> </a:t>
            </a:r>
            <a:r>
              <a:rPr lang="en-US" sz="3200" b="1" dirty="0" smtClean="0"/>
              <a:t>WGS</a:t>
            </a:r>
            <a:endParaRPr lang="en-US" sz="3200" b="1" dirty="0"/>
          </a:p>
        </p:txBody>
      </p:sp>
      <p:graphicFrame>
        <p:nvGraphicFramePr>
          <p:cNvPr id="5" name="Table 4"/>
          <p:cNvGraphicFramePr>
            <a:graphicFrameLocks noGrp="1"/>
          </p:cNvGraphicFramePr>
          <p:nvPr>
            <p:extLst>
              <p:ext uri="{D42A27DB-BD31-4B8C-83A1-F6EECF244321}">
                <p14:modId xmlns:p14="http://schemas.microsoft.com/office/powerpoint/2010/main" val="841977684"/>
              </p:ext>
            </p:extLst>
          </p:nvPr>
        </p:nvGraphicFramePr>
        <p:xfrm>
          <a:off x="457200" y="1447800"/>
          <a:ext cx="8153400" cy="4328160"/>
        </p:xfrm>
        <a:graphic>
          <a:graphicData uri="http://schemas.openxmlformats.org/drawingml/2006/table">
            <a:tbl>
              <a:tblPr firstRow="1" bandRow="1">
                <a:tableStyleId>{5C22544A-7EE6-4342-B048-85BDC9FD1C3A}</a:tableStyleId>
              </a:tblPr>
              <a:tblGrid>
                <a:gridCol w="548787"/>
                <a:gridCol w="7604613"/>
              </a:tblGrid>
              <a:tr h="370840">
                <a:tc gridSpan="2">
                  <a:txBody>
                    <a:bodyPr/>
                    <a:lstStyle/>
                    <a:p>
                      <a:r>
                        <a:rPr lang="en-US" sz="2200" b="1" dirty="0" smtClean="0">
                          <a:solidFill>
                            <a:schemeClr val="tx1"/>
                          </a:solidFill>
                        </a:rPr>
                        <a:t>Required:</a:t>
                      </a:r>
                      <a:endParaRPr lang="en-US" sz="2200" b="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r>
              <a:tr h="370840">
                <a:tc>
                  <a:txBody>
                    <a:bodyPr/>
                    <a:lstStyle/>
                    <a:p>
                      <a:r>
                        <a:rPr lang="en-US" sz="2200" b="0" dirty="0" smtClean="0">
                          <a:solidFill>
                            <a:schemeClr val="tx1"/>
                          </a:solidFill>
                        </a:rPr>
                        <a:t>1.</a:t>
                      </a:r>
                      <a:endParaRPr lang="en-US" sz="22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2200" b="0" dirty="0" smtClean="0">
                          <a:solidFill>
                            <a:schemeClr val="tx1"/>
                          </a:solidFill>
                        </a:rPr>
                        <a:t>MESA Classic participant</a:t>
                      </a:r>
                      <a:endParaRPr lang="en-US" sz="22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r>
                        <a:rPr lang="en-US" sz="2200" b="0" dirty="0" smtClean="0">
                          <a:solidFill>
                            <a:schemeClr val="tx1"/>
                          </a:solidFill>
                        </a:rPr>
                        <a:t>2.</a:t>
                      </a:r>
                      <a:endParaRPr lang="en-US" sz="22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2200" b="0" dirty="0" smtClean="0">
                          <a:solidFill>
                            <a:schemeClr val="tx1"/>
                          </a:solidFill>
                        </a:rPr>
                        <a:t>Consented to MESA Genetics participation and have accepted DNA as indicated by participation in prior genotyping activities such as MESA </a:t>
                      </a:r>
                      <a:r>
                        <a:rPr lang="en-US" sz="2200" b="0" dirty="0" err="1" smtClean="0">
                          <a:solidFill>
                            <a:schemeClr val="tx1"/>
                          </a:solidFill>
                        </a:rPr>
                        <a:t>SHARe</a:t>
                      </a:r>
                      <a:r>
                        <a:rPr lang="en-US" sz="2200" b="0" dirty="0" smtClean="0">
                          <a:solidFill>
                            <a:schemeClr val="tx1"/>
                          </a:solidFill>
                        </a:rPr>
                        <a:t> genome wide scan or MESA </a:t>
                      </a:r>
                      <a:r>
                        <a:rPr lang="en-US" sz="2200" b="0" dirty="0" err="1" smtClean="0">
                          <a:solidFill>
                            <a:schemeClr val="tx1"/>
                          </a:solidFill>
                        </a:rPr>
                        <a:t>Exomechip</a:t>
                      </a:r>
                      <a:r>
                        <a:rPr lang="en-US" sz="2200" b="0" dirty="0" smtClean="0">
                          <a:solidFill>
                            <a:schemeClr val="tx1"/>
                          </a:solidFill>
                        </a:rPr>
                        <a:t>.</a:t>
                      </a:r>
                      <a:endParaRPr lang="en-US" sz="22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r>
                        <a:rPr lang="en-US" sz="2200" b="0" dirty="0" smtClean="0">
                          <a:solidFill>
                            <a:schemeClr val="tx1"/>
                          </a:solidFill>
                        </a:rPr>
                        <a:t>3.</a:t>
                      </a:r>
                      <a:endParaRPr lang="en-US" sz="22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2200" b="0" dirty="0" smtClean="0">
                          <a:solidFill>
                            <a:schemeClr val="tx1"/>
                          </a:solidFill>
                        </a:rPr>
                        <a:t>Sufficient DNA volume in central lab repository (</a:t>
                      </a:r>
                      <a:r>
                        <a:rPr lang="en-US" sz="2200" b="0" u="sng" dirty="0" smtClean="0">
                          <a:solidFill>
                            <a:schemeClr val="tx1"/>
                          </a:solidFill>
                        </a:rPr>
                        <a:t>&gt;</a:t>
                      </a:r>
                      <a:r>
                        <a:rPr lang="en-US" sz="2200" b="0" baseline="0" dirty="0" smtClean="0">
                          <a:solidFill>
                            <a:schemeClr val="tx1"/>
                          </a:solidFill>
                        </a:rPr>
                        <a:t> </a:t>
                      </a:r>
                      <a:r>
                        <a:rPr lang="en-US" sz="2200" b="0" dirty="0" smtClean="0">
                          <a:solidFill>
                            <a:schemeClr val="tx1"/>
                          </a:solidFill>
                        </a:rPr>
                        <a:t>40</a:t>
                      </a:r>
                      <a:r>
                        <a:rPr lang="en-US" sz="2200" b="0" baseline="0" dirty="0" smtClean="0">
                          <a:solidFill>
                            <a:schemeClr val="tx1"/>
                          </a:solidFill>
                        </a:rPr>
                        <a:t> </a:t>
                      </a:r>
                      <a:r>
                        <a:rPr lang="en-US" sz="2200" b="0" baseline="0" dirty="0" smtClean="0">
                          <a:solidFill>
                            <a:schemeClr val="tx1"/>
                          </a:solidFill>
                          <a:latin typeface="Symbol" charset="2"/>
                          <a:cs typeface="Symbol" charset="2"/>
                        </a:rPr>
                        <a:t>m</a:t>
                      </a:r>
                      <a:r>
                        <a:rPr lang="en-US" sz="2200" b="0" baseline="0" dirty="0" smtClean="0">
                          <a:solidFill>
                            <a:schemeClr val="tx1"/>
                          </a:solidFill>
                        </a:rPr>
                        <a:t>g DNA).</a:t>
                      </a:r>
                      <a:endParaRPr lang="en-US" sz="22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370840">
                <a:tc gridSpan="2">
                  <a:txBody>
                    <a:bodyPr/>
                    <a:lstStyle/>
                    <a:p>
                      <a:r>
                        <a:rPr lang="en-US" sz="2200" b="0" dirty="0" smtClean="0">
                          <a:solidFill>
                            <a:schemeClr val="tx1"/>
                          </a:solidFill>
                        </a:rPr>
                        <a:t>Select top 4,595 according to the following weighted selection criteria with an additional 919 selected as replacements in case there is insufficient DNA quality or quantity (WGS will be completed in 4,595).</a:t>
                      </a:r>
                      <a:endParaRPr lang="en-US" sz="22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r>
              <a:tr h="370840">
                <a:tc gridSpan="2">
                  <a:txBody>
                    <a:bodyPr/>
                    <a:lstStyle/>
                    <a:p>
                      <a:r>
                        <a:rPr lang="en-US" sz="2200" b="0" dirty="0" smtClean="0">
                          <a:solidFill>
                            <a:schemeClr val="tx1"/>
                          </a:solidFill>
                        </a:rPr>
                        <a:t>Prior Selection (20 point weight towards selection)</a:t>
                      </a:r>
                      <a:endParaRPr lang="en-US" sz="22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r>
              <a:tr h="370840">
                <a:tc>
                  <a:txBody>
                    <a:bodyPr/>
                    <a:lstStyle/>
                    <a:p>
                      <a:r>
                        <a:rPr lang="en-US" sz="2200" b="0" dirty="0" smtClean="0">
                          <a:solidFill>
                            <a:schemeClr val="tx1"/>
                          </a:solidFill>
                        </a:rPr>
                        <a:t>1.</a:t>
                      </a:r>
                      <a:endParaRPr lang="en-US" sz="22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2200" b="0" dirty="0" smtClean="0">
                          <a:solidFill>
                            <a:schemeClr val="tx1"/>
                          </a:solidFill>
                        </a:rPr>
                        <a:t>MESA Family Study</a:t>
                      </a:r>
                      <a:r>
                        <a:rPr lang="en-US" sz="2200" b="0" baseline="0" dirty="0" smtClean="0">
                          <a:solidFill>
                            <a:schemeClr val="tx1"/>
                          </a:solidFill>
                        </a:rPr>
                        <a:t> (AFA and HIS only)</a:t>
                      </a:r>
                      <a:r>
                        <a:rPr lang="en-US" sz="2200" b="0" dirty="0" smtClean="0">
                          <a:solidFill>
                            <a:schemeClr val="tx1"/>
                          </a:solidFill>
                        </a:rPr>
                        <a:t> </a:t>
                      </a:r>
                      <a:r>
                        <a:rPr lang="en-US" sz="2200" b="0" dirty="0" err="1" smtClean="0">
                          <a:solidFill>
                            <a:schemeClr val="tx1"/>
                          </a:solidFill>
                        </a:rPr>
                        <a:t>proband</a:t>
                      </a:r>
                      <a:r>
                        <a:rPr lang="en-US" sz="2200" b="0" dirty="0" smtClean="0">
                          <a:solidFill>
                            <a:schemeClr val="tx1"/>
                          </a:solidFill>
                        </a:rPr>
                        <a:t> [+20 points]</a:t>
                      </a:r>
                      <a:endParaRPr lang="en-US" sz="22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2" name="Slide Number Placeholder 1"/>
          <p:cNvSpPr>
            <a:spLocks noGrp="1"/>
          </p:cNvSpPr>
          <p:nvPr>
            <p:ph type="sldNum" sz="quarter" idx="12"/>
          </p:nvPr>
        </p:nvSpPr>
        <p:spPr/>
        <p:txBody>
          <a:bodyPr/>
          <a:lstStyle/>
          <a:p>
            <a:pPr algn="r"/>
            <a:fld id="{4D1D124D-FC6E-4FE9-87A3-FED40B4ACB6E}" type="slidenum">
              <a:rPr lang="en-US" altLang="en-US" b="0" smtClean="0"/>
              <a:pPr algn="r"/>
              <a:t>5</a:t>
            </a:fld>
            <a:endParaRPr lang="en-US" altLang="en-US" b="0" dirty="0"/>
          </a:p>
        </p:txBody>
      </p:sp>
    </p:spTree>
    <p:extLst>
      <p:ext uri="{BB962C8B-B14F-4D97-AF65-F5344CB8AC3E}">
        <p14:creationId xmlns:p14="http://schemas.microsoft.com/office/powerpoint/2010/main" val="6922785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486258842"/>
              </p:ext>
            </p:extLst>
          </p:nvPr>
        </p:nvGraphicFramePr>
        <p:xfrm>
          <a:off x="685800" y="1219200"/>
          <a:ext cx="7619998" cy="4879680"/>
        </p:xfrm>
        <a:graphic>
          <a:graphicData uri="http://schemas.openxmlformats.org/drawingml/2006/table">
            <a:tbl>
              <a:tblPr firstRow="1" firstCol="1" bandRow="1">
                <a:tableStyleId>{5C22544A-7EE6-4342-B048-85BDC9FD1C3A}</a:tableStyleId>
              </a:tblPr>
              <a:tblGrid>
                <a:gridCol w="1371600"/>
                <a:gridCol w="1219200"/>
                <a:gridCol w="1219200"/>
                <a:gridCol w="1295400"/>
                <a:gridCol w="1219200"/>
                <a:gridCol w="1295398"/>
              </a:tblGrid>
              <a:tr h="772725">
                <a:tc>
                  <a:txBody>
                    <a:bodyPr/>
                    <a:lstStyle/>
                    <a:p>
                      <a:pPr marL="0" marR="0">
                        <a:lnSpc>
                          <a:spcPct val="107000"/>
                        </a:lnSpc>
                        <a:spcBef>
                          <a:spcPts val="0"/>
                        </a:spcBef>
                        <a:spcAft>
                          <a:spcPts val="0"/>
                        </a:spcAft>
                      </a:pPr>
                      <a:r>
                        <a:rPr lang="en-US" sz="1400" dirty="0">
                          <a:solidFill>
                            <a:schemeClr val="tx1"/>
                          </a:solidFill>
                          <a:effectLst/>
                        </a:rPr>
                        <a:t> </a:t>
                      </a:r>
                      <a:endParaRPr lang="en-US" sz="1400" dirty="0">
                        <a:solidFill>
                          <a:schemeClr val="tx1"/>
                        </a:solidFill>
                        <a:effectLst/>
                        <a:latin typeface="Calibri"/>
                        <a:ea typeface="Calibri"/>
                        <a:cs typeface="Times New Roman"/>
                      </a:endParaRPr>
                    </a:p>
                  </a:txBody>
                  <a:tcPr marL="21101" marR="2110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400" dirty="0">
                          <a:solidFill>
                            <a:schemeClr val="tx1"/>
                          </a:solidFill>
                          <a:effectLst/>
                        </a:rPr>
                        <a:t>MESA Classic</a:t>
                      </a:r>
                    </a:p>
                    <a:p>
                      <a:pPr marL="0" marR="0" algn="ctr">
                        <a:lnSpc>
                          <a:spcPct val="107000"/>
                        </a:lnSpc>
                        <a:spcBef>
                          <a:spcPts val="0"/>
                        </a:spcBef>
                        <a:spcAft>
                          <a:spcPts val="0"/>
                        </a:spcAft>
                      </a:pPr>
                      <a:r>
                        <a:rPr lang="en-US" sz="1400" dirty="0">
                          <a:solidFill>
                            <a:schemeClr val="tx1"/>
                          </a:solidFill>
                          <a:effectLst/>
                        </a:rPr>
                        <a:t>(6,814)</a:t>
                      </a:r>
                      <a:endParaRPr lang="en-US" sz="1400" dirty="0">
                        <a:solidFill>
                          <a:schemeClr val="tx1"/>
                        </a:solidFill>
                        <a:effectLst/>
                        <a:latin typeface="Calibri"/>
                        <a:ea typeface="Calibri"/>
                        <a:cs typeface="Times New Roman"/>
                      </a:endParaRPr>
                    </a:p>
                  </a:txBody>
                  <a:tcPr marL="21101" marR="2110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400" dirty="0">
                          <a:solidFill>
                            <a:schemeClr val="tx1"/>
                          </a:solidFill>
                          <a:effectLst/>
                        </a:rPr>
                        <a:t>Genetics Consent</a:t>
                      </a:r>
                    </a:p>
                    <a:p>
                      <a:pPr marL="0" marR="0" algn="ctr">
                        <a:lnSpc>
                          <a:spcPct val="107000"/>
                        </a:lnSpc>
                        <a:spcBef>
                          <a:spcPts val="0"/>
                        </a:spcBef>
                        <a:spcAft>
                          <a:spcPts val="0"/>
                        </a:spcAft>
                      </a:pPr>
                      <a:r>
                        <a:rPr lang="en-US" sz="1400" dirty="0">
                          <a:solidFill>
                            <a:schemeClr val="tx1"/>
                          </a:solidFill>
                          <a:effectLst/>
                        </a:rPr>
                        <a:t>(6,467)</a:t>
                      </a:r>
                      <a:endParaRPr lang="en-US" sz="1400" dirty="0">
                        <a:solidFill>
                          <a:schemeClr val="tx1"/>
                        </a:solidFill>
                        <a:effectLst/>
                        <a:latin typeface="Calibri"/>
                        <a:ea typeface="Calibri"/>
                        <a:cs typeface="Times New Roman"/>
                      </a:endParaRPr>
                    </a:p>
                  </a:txBody>
                  <a:tcPr marL="21101" marR="2110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400" dirty="0">
                          <a:solidFill>
                            <a:schemeClr val="tx1"/>
                          </a:solidFill>
                          <a:effectLst/>
                        </a:rPr>
                        <a:t>Consent and DNA ≥40 </a:t>
                      </a:r>
                      <a:r>
                        <a:rPr lang="en-US" sz="1400" dirty="0" smtClean="0">
                          <a:solidFill>
                            <a:schemeClr val="tx1"/>
                          </a:solidFill>
                          <a:effectLst/>
                          <a:latin typeface="Symbol" charset="2"/>
                          <a:cs typeface="Symbol" charset="2"/>
                        </a:rPr>
                        <a:t>m</a:t>
                      </a:r>
                      <a:r>
                        <a:rPr lang="en-US" sz="1400" dirty="0" smtClean="0">
                          <a:solidFill>
                            <a:schemeClr val="tx1"/>
                          </a:solidFill>
                          <a:effectLst/>
                        </a:rPr>
                        <a:t>g</a:t>
                      </a:r>
                      <a:endParaRPr lang="en-US" sz="1400" dirty="0">
                        <a:solidFill>
                          <a:schemeClr val="tx1"/>
                        </a:solidFill>
                        <a:effectLst/>
                      </a:endParaRPr>
                    </a:p>
                    <a:p>
                      <a:pPr marL="0" marR="0" algn="ctr">
                        <a:lnSpc>
                          <a:spcPct val="107000"/>
                        </a:lnSpc>
                        <a:spcBef>
                          <a:spcPts val="0"/>
                        </a:spcBef>
                        <a:spcAft>
                          <a:spcPts val="0"/>
                        </a:spcAft>
                      </a:pPr>
                      <a:r>
                        <a:rPr lang="en-US" sz="1400" dirty="0">
                          <a:solidFill>
                            <a:schemeClr val="tx1"/>
                          </a:solidFill>
                          <a:effectLst/>
                        </a:rPr>
                        <a:t>(6,391)</a:t>
                      </a:r>
                      <a:endParaRPr lang="en-US" sz="1400" dirty="0">
                        <a:solidFill>
                          <a:schemeClr val="tx1"/>
                        </a:solidFill>
                        <a:effectLst/>
                        <a:latin typeface="Calibri"/>
                        <a:ea typeface="Calibri"/>
                        <a:cs typeface="Times New Roman"/>
                      </a:endParaRPr>
                    </a:p>
                  </a:txBody>
                  <a:tcPr marL="21101" marR="21101"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400" dirty="0" err="1">
                          <a:solidFill>
                            <a:schemeClr val="tx1"/>
                          </a:solidFill>
                          <a:effectLst/>
                        </a:rPr>
                        <a:t>TOPMed</a:t>
                      </a:r>
                      <a:r>
                        <a:rPr lang="en-US" sz="1400" dirty="0">
                          <a:solidFill>
                            <a:schemeClr val="tx1"/>
                          </a:solidFill>
                          <a:effectLst/>
                        </a:rPr>
                        <a:t> Selected</a:t>
                      </a:r>
                    </a:p>
                    <a:p>
                      <a:pPr marL="0" marR="0" algn="ctr">
                        <a:lnSpc>
                          <a:spcPct val="107000"/>
                        </a:lnSpc>
                        <a:spcBef>
                          <a:spcPts val="0"/>
                        </a:spcBef>
                        <a:spcAft>
                          <a:spcPts val="0"/>
                        </a:spcAft>
                      </a:pPr>
                      <a:r>
                        <a:rPr lang="en-US" sz="1400" dirty="0">
                          <a:solidFill>
                            <a:schemeClr val="tx1"/>
                          </a:solidFill>
                          <a:effectLst/>
                        </a:rPr>
                        <a:t>(4,595)</a:t>
                      </a:r>
                      <a:endParaRPr lang="en-US" sz="1400" dirty="0">
                        <a:solidFill>
                          <a:schemeClr val="tx1"/>
                        </a:solidFill>
                        <a:effectLst/>
                        <a:latin typeface="Calibri"/>
                        <a:ea typeface="Calibri"/>
                        <a:cs typeface="Times New Roman"/>
                      </a:endParaRPr>
                    </a:p>
                  </a:txBody>
                  <a:tcPr marL="21101" marR="2110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400" dirty="0" err="1">
                          <a:solidFill>
                            <a:schemeClr val="tx1"/>
                          </a:solidFill>
                          <a:effectLst/>
                        </a:rPr>
                        <a:t>TOPMed</a:t>
                      </a:r>
                      <a:r>
                        <a:rPr lang="en-US" sz="1400" dirty="0">
                          <a:solidFill>
                            <a:schemeClr val="tx1"/>
                          </a:solidFill>
                          <a:effectLst/>
                        </a:rPr>
                        <a:t> Alternate</a:t>
                      </a:r>
                    </a:p>
                    <a:p>
                      <a:pPr marL="0" marR="0" algn="ctr">
                        <a:lnSpc>
                          <a:spcPct val="107000"/>
                        </a:lnSpc>
                        <a:spcBef>
                          <a:spcPts val="0"/>
                        </a:spcBef>
                        <a:spcAft>
                          <a:spcPts val="0"/>
                        </a:spcAft>
                      </a:pPr>
                      <a:r>
                        <a:rPr lang="en-US" sz="1400" dirty="0">
                          <a:solidFill>
                            <a:schemeClr val="tx1"/>
                          </a:solidFill>
                          <a:effectLst/>
                        </a:rPr>
                        <a:t>(919)</a:t>
                      </a:r>
                      <a:endParaRPr lang="en-US" sz="1400" dirty="0">
                        <a:solidFill>
                          <a:schemeClr val="tx1"/>
                        </a:solidFill>
                        <a:effectLst/>
                        <a:latin typeface="Calibri"/>
                        <a:ea typeface="Calibri"/>
                        <a:cs typeface="Times New Roman"/>
                      </a:endParaRPr>
                    </a:p>
                  </a:txBody>
                  <a:tcPr marL="21101" marR="21101"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386363">
                <a:tc>
                  <a:txBody>
                    <a:bodyPr/>
                    <a:lstStyle/>
                    <a:p>
                      <a:pPr marL="0" marR="0">
                        <a:lnSpc>
                          <a:spcPct val="107000"/>
                        </a:lnSpc>
                        <a:spcBef>
                          <a:spcPts val="0"/>
                        </a:spcBef>
                        <a:spcAft>
                          <a:spcPts val="0"/>
                        </a:spcAft>
                      </a:pPr>
                      <a:r>
                        <a:rPr lang="en-US" sz="1400">
                          <a:solidFill>
                            <a:schemeClr val="tx1"/>
                          </a:solidFill>
                          <a:effectLst/>
                        </a:rPr>
                        <a:t>Age (yrs)</a:t>
                      </a:r>
                      <a:endParaRPr lang="en-US" sz="1400">
                        <a:solidFill>
                          <a:schemeClr val="tx1"/>
                        </a:solidFill>
                        <a:effectLst/>
                        <a:latin typeface="Calibri"/>
                        <a:ea typeface="Calibri"/>
                        <a:cs typeface="Times New Roman"/>
                      </a:endParaRPr>
                    </a:p>
                  </a:txBody>
                  <a:tcPr marL="21101" marR="2110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7000"/>
                        </a:lnSpc>
                        <a:spcBef>
                          <a:spcPts val="0"/>
                        </a:spcBef>
                        <a:spcAft>
                          <a:spcPts val="0"/>
                        </a:spcAft>
                      </a:pPr>
                      <a:r>
                        <a:rPr lang="en-US" sz="1400" dirty="0">
                          <a:solidFill>
                            <a:schemeClr val="tx1"/>
                          </a:solidFill>
                          <a:effectLst/>
                        </a:rPr>
                        <a:t>62.2 (10.23)</a:t>
                      </a:r>
                      <a:endParaRPr lang="en-US" sz="1400" dirty="0">
                        <a:solidFill>
                          <a:schemeClr val="tx1"/>
                        </a:solidFill>
                        <a:effectLst/>
                        <a:latin typeface="Calibri"/>
                        <a:ea typeface="Calibri"/>
                        <a:cs typeface="Times New Roman"/>
                      </a:endParaRPr>
                    </a:p>
                  </a:txBody>
                  <a:tcPr marL="21101" marR="2110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7000"/>
                        </a:lnSpc>
                        <a:spcBef>
                          <a:spcPts val="0"/>
                        </a:spcBef>
                        <a:spcAft>
                          <a:spcPts val="0"/>
                        </a:spcAft>
                      </a:pPr>
                      <a:r>
                        <a:rPr lang="en-US" sz="1400" dirty="0">
                          <a:solidFill>
                            <a:schemeClr val="tx1"/>
                          </a:solidFill>
                          <a:effectLst/>
                        </a:rPr>
                        <a:t>62.2 (10.24)</a:t>
                      </a:r>
                      <a:endParaRPr lang="en-US" sz="1400" dirty="0">
                        <a:solidFill>
                          <a:schemeClr val="tx1"/>
                        </a:solidFill>
                        <a:effectLst/>
                        <a:latin typeface="Calibri"/>
                        <a:ea typeface="Calibri"/>
                        <a:cs typeface="Times New Roman"/>
                      </a:endParaRPr>
                    </a:p>
                  </a:txBody>
                  <a:tcPr marL="21101" marR="2110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7000"/>
                        </a:lnSpc>
                        <a:spcBef>
                          <a:spcPts val="0"/>
                        </a:spcBef>
                        <a:spcAft>
                          <a:spcPts val="0"/>
                        </a:spcAft>
                      </a:pPr>
                      <a:r>
                        <a:rPr lang="en-US" sz="1400">
                          <a:solidFill>
                            <a:schemeClr val="tx1"/>
                          </a:solidFill>
                          <a:effectLst/>
                        </a:rPr>
                        <a:t>62.2 (10.26)</a:t>
                      </a:r>
                      <a:endParaRPr lang="en-US" sz="1400">
                        <a:solidFill>
                          <a:schemeClr val="tx1"/>
                        </a:solidFill>
                        <a:effectLst/>
                        <a:latin typeface="Calibri"/>
                        <a:ea typeface="Calibri"/>
                        <a:cs typeface="Times New Roman"/>
                      </a:endParaRPr>
                    </a:p>
                  </a:txBody>
                  <a:tcPr marL="21101" marR="21101"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7000"/>
                        </a:lnSpc>
                        <a:spcBef>
                          <a:spcPts val="0"/>
                        </a:spcBef>
                        <a:spcAft>
                          <a:spcPts val="0"/>
                        </a:spcAft>
                      </a:pPr>
                      <a:r>
                        <a:rPr lang="en-US" sz="1400" b="1" dirty="0">
                          <a:solidFill>
                            <a:schemeClr val="tx1"/>
                          </a:solidFill>
                          <a:effectLst/>
                        </a:rPr>
                        <a:t>61.1 (9.86)</a:t>
                      </a:r>
                      <a:endParaRPr lang="en-US" sz="1400" b="1" dirty="0">
                        <a:solidFill>
                          <a:schemeClr val="tx1"/>
                        </a:solidFill>
                        <a:effectLst/>
                        <a:latin typeface="Calibri"/>
                        <a:ea typeface="Calibri"/>
                        <a:cs typeface="Times New Roman"/>
                      </a:endParaRPr>
                    </a:p>
                  </a:txBody>
                  <a:tcPr marL="21101" marR="2110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7000"/>
                        </a:lnSpc>
                        <a:spcBef>
                          <a:spcPts val="0"/>
                        </a:spcBef>
                        <a:spcAft>
                          <a:spcPts val="0"/>
                        </a:spcAft>
                      </a:pPr>
                      <a:r>
                        <a:rPr lang="en-US" sz="1400">
                          <a:solidFill>
                            <a:schemeClr val="tx1"/>
                          </a:solidFill>
                          <a:effectLst/>
                        </a:rPr>
                        <a:t>64.9 (10.38)</a:t>
                      </a:r>
                      <a:endParaRPr lang="en-US" sz="1400">
                        <a:solidFill>
                          <a:schemeClr val="tx1"/>
                        </a:solidFill>
                        <a:effectLst/>
                        <a:latin typeface="Calibri"/>
                        <a:ea typeface="Calibri"/>
                        <a:cs typeface="Times New Roman"/>
                      </a:endParaRPr>
                    </a:p>
                  </a:txBody>
                  <a:tcPr marL="21101" marR="21101"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386363">
                <a:tc>
                  <a:txBody>
                    <a:bodyPr/>
                    <a:lstStyle/>
                    <a:p>
                      <a:pPr marL="0" marR="0">
                        <a:lnSpc>
                          <a:spcPct val="107000"/>
                        </a:lnSpc>
                        <a:spcBef>
                          <a:spcPts val="0"/>
                        </a:spcBef>
                        <a:spcAft>
                          <a:spcPts val="0"/>
                        </a:spcAft>
                      </a:pPr>
                      <a:r>
                        <a:rPr lang="en-US" sz="1400">
                          <a:solidFill>
                            <a:schemeClr val="tx1"/>
                          </a:solidFill>
                          <a:effectLst/>
                        </a:rPr>
                        <a:t>Female</a:t>
                      </a:r>
                      <a:endParaRPr lang="en-US" sz="1400">
                        <a:solidFill>
                          <a:schemeClr val="tx1"/>
                        </a:solidFill>
                        <a:effectLst/>
                        <a:latin typeface="Calibri"/>
                        <a:ea typeface="Calibri"/>
                        <a:cs typeface="Times New Roman"/>
                      </a:endParaRPr>
                    </a:p>
                  </a:txBody>
                  <a:tcPr marL="21101" marR="2110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7000"/>
                        </a:lnSpc>
                        <a:spcBef>
                          <a:spcPts val="0"/>
                        </a:spcBef>
                        <a:spcAft>
                          <a:spcPts val="0"/>
                        </a:spcAft>
                      </a:pPr>
                      <a:r>
                        <a:rPr lang="en-US" sz="1400">
                          <a:solidFill>
                            <a:schemeClr val="tx1"/>
                          </a:solidFill>
                          <a:effectLst/>
                        </a:rPr>
                        <a:t>3,601 (53%)</a:t>
                      </a:r>
                      <a:endParaRPr lang="en-US" sz="1400">
                        <a:solidFill>
                          <a:schemeClr val="tx1"/>
                        </a:solidFill>
                        <a:effectLst/>
                        <a:latin typeface="Calibri"/>
                        <a:ea typeface="Calibri"/>
                        <a:cs typeface="Times New Roman"/>
                      </a:endParaRPr>
                    </a:p>
                  </a:txBody>
                  <a:tcPr marL="21101" marR="2110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7000"/>
                        </a:lnSpc>
                        <a:spcBef>
                          <a:spcPts val="0"/>
                        </a:spcBef>
                        <a:spcAft>
                          <a:spcPts val="0"/>
                        </a:spcAft>
                      </a:pPr>
                      <a:r>
                        <a:rPr lang="en-US" sz="1400" dirty="0">
                          <a:solidFill>
                            <a:schemeClr val="tx1"/>
                          </a:solidFill>
                          <a:effectLst/>
                        </a:rPr>
                        <a:t>3,388 (52%)</a:t>
                      </a:r>
                      <a:endParaRPr lang="en-US" sz="1400" dirty="0">
                        <a:solidFill>
                          <a:schemeClr val="tx1"/>
                        </a:solidFill>
                        <a:effectLst/>
                        <a:latin typeface="Calibri"/>
                        <a:ea typeface="Calibri"/>
                        <a:cs typeface="Times New Roman"/>
                      </a:endParaRPr>
                    </a:p>
                  </a:txBody>
                  <a:tcPr marL="21101" marR="2110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7000"/>
                        </a:lnSpc>
                        <a:spcBef>
                          <a:spcPts val="0"/>
                        </a:spcBef>
                        <a:spcAft>
                          <a:spcPts val="0"/>
                        </a:spcAft>
                      </a:pPr>
                      <a:r>
                        <a:rPr lang="en-US" sz="1400">
                          <a:solidFill>
                            <a:schemeClr val="tx1"/>
                          </a:solidFill>
                          <a:effectLst/>
                        </a:rPr>
                        <a:t>3,344 (52%)</a:t>
                      </a:r>
                      <a:endParaRPr lang="en-US" sz="1400">
                        <a:solidFill>
                          <a:schemeClr val="tx1"/>
                        </a:solidFill>
                        <a:effectLst/>
                        <a:latin typeface="Calibri"/>
                        <a:ea typeface="Calibri"/>
                        <a:cs typeface="Times New Roman"/>
                      </a:endParaRPr>
                    </a:p>
                  </a:txBody>
                  <a:tcPr marL="21101" marR="21101"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7000"/>
                        </a:lnSpc>
                        <a:spcBef>
                          <a:spcPts val="0"/>
                        </a:spcBef>
                        <a:spcAft>
                          <a:spcPts val="0"/>
                        </a:spcAft>
                      </a:pPr>
                      <a:r>
                        <a:rPr lang="en-US" sz="1400" b="1" dirty="0">
                          <a:solidFill>
                            <a:schemeClr val="tx1"/>
                          </a:solidFill>
                          <a:effectLst/>
                        </a:rPr>
                        <a:t>2,371 (52%)</a:t>
                      </a:r>
                      <a:endParaRPr lang="en-US" sz="1400" b="1" dirty="0">
                        <a:solidFill>
                          <a:schemeClr val="tx1"/>
                        </a:solidFill>
                        <a:effectLst/>
                        <a:latin typeface="Calibri"/>
                        <a:ea typeface="Calibri"/>
                        <a:cs typeface="Times New Roman"/>
                      </a:endParaRPr>
                    </a:p>
                  </a:txBody>
                  <a:tcPr marL="21101" marR="2110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7000"/>
                        </a:lnSpc>
                        <a:spcBef>
                          <a:spcPts val="0"/>
                        </a:spcBef>
                        <a:spcAft>
                          <a:spcPts val="0"/>
                        </a:spcAft>
                      </a:pPr>
                      <a:r>
                        <a:rPr lang="en-US" sz="1400">
                          <a:solidFill>
                            <a:schemeClr val="tx1"/>
                          </a:solidFill>
                          <a:effectLst/>
                        </a:rPr>
                        <a:t>468 (51%)</a:t>
                      </a:r>
                      <a:endParaRPr lang="en-US" sz="1400">
                        <a:solidFill>
                          <a:schemeClr val="tx1"/>
                        </a:solidFill>
                        <a:effectLst/>
                        <a:latin typeface="Calibri"/>
                        <a:ea typeface="Calibri"/>
                        <a:cs typeface="Times New Roman"/>
                      </a:endParaRPr>
                    </a:p>
                  </a:txBody>
                  <a:tcPr marL="21101" marR="21101"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386363">
                <a:tc>
                  <a:txBody>
                    <a:bodyPr/>
                    <a:lstStyle/>
                    <a:p>
                      <a:pPr marL="0" marR="0">
                        <a:lnSpc>
                          <a:spcPct val="107000"/>
                        </a:lnSpc>
                        <a:spcBef>
                          <a:spcPts val="0"/>
                        </a:spcBef>
                        <a:spcAft>
                          <a:spcPts val="0"/>
                        </a:spcAft>
                      </a:pPr>
                      <a:r>
                        <a:rPr lang="en-US" sz="1400" dirty="0">
                          <a:solidFill>
                            <a:srgbClr val="FF0000"/>
                          </a:solidFill>
                          <a:effectLst/>
                        </a:rPr>
                        <a:t>CEU</a:t>
                      </a:r>
                      <a:endParaRPr lang="en-US" sz="1400" dirty="0">
                        <a:solidFill>
                          <a:srgbClr val="FF0000"/>
                        </a:solidFill>
                        <a:effectLst/>
                        <a:latin typeface="Calibri"/>
                        <a:ea typeface="Calibri"/>
                        <a:cs typeface="Times New Roman"/>
                      </a:endParaRPr>
                    </a:p>
                  </a:txBody>
                  <a:tcPr marL="21101" marR="2110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7000"/>
                        </a:lnSpc>
                        <a:spcBef>
                          <a:spcPts val="0"/>
                        </a:spcBef>
                        <a:spcAft>
                          <a:spcPts val="0"/>
                        </a:spcAft>
                      </a:pPr>
                      <a:r>
                        <a:rPr lang="en-US" sz="1400" dirty="0">
                          <a:solidFill>
                            <a:srgbClr val="FF0000"/>
                          </a:solidFill>
                          <a:effectLst/>
                        </a:rPr>
                        <a:t>2,622 (38%)</a:t>
                      </a:r>
                      <a:endParaRPr lang="en-US" sz="1400" dirty="0">
                        <a:solidFill>
                          <a:srgbClr val="FF0000"/>
                        </a:solidFill>
                        <a:effectLst/>
                        <a:latin typeface="Calibri"/>
                        <a:ea typeface="Calibri"/>
                        <a:cs typeface="Times New Roman"/>
                      </a:endParaRPr>
                    </a:p>
                  </a:txBody>
                  <a:tcPr marL="21101" marR="2110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7000"/>
                        </a:lnSpc>
                        <a:spcBef>
                          <a:spcPts val="0"/>
                        </a:spcBef>
                        <a:spcAft>
                          <a:spcPts val="0"/>
                        </a:spcAft>
                      </a:pPr>
                      <a:r>
                        <a:rPr lang="en-US" sz="1400" dirty="0">
                          <a:solidFill>
                            <a:schemeClr val="tx1"/>
                          </a:solidFill>
                          <a:effectLst/>
                        </a:rPr>
                        <a:t>2,533 (39%)</a:t>
                      </a:r>
                      <a:endParaRPr lang="en-US" sz="1400" dirty="0">
                        <a:solidFill>
                          <a:schemeClr val="tx1"/>
                        </a:solidFill>
                        <a:effectLst/>
                        <a:latin typeface="Calibri"/>
                        <a:ea typeface="Calibri"/>
                        <a:cs typeface="Times New Roman"/>
                      </a:endParaRPr>
                    </a:p>
                  </a:txBody>
                  <a:tcPr marL="21101" marR="2110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7000"/>
                        </a:lnSpc>
                        <a:spcBef>
                          <a:spcPts val="0"/>
                        </a:spcBef>
                        <a:spcAft>
                          <a:spcPts val="0"/>
                        </a:spcAft>
                      </a:pPr>
                      <a:r>
                        <a:rPr lang="en-US" sz="1400" dirty="0">
                          <a:solidFill>
                            <a:schemeClr val="tx1"/>
                          </a:solidFill>
                          <a:effectLst/>
                        </a:rPr>
                        <a:t>2,505 (39%)</a:t>
                      </a:r>
                      <a:endParaRPr lang="en-US" sz="1400" dirty="0">
                        <a:solidFill>
                          <a:schemeClr val="tx1"/>
                        </a:solidFill>
                        <a:effectLst/>
                        <a:latin typeface="Calibri"/>
                        <a:ea typeface="Calibri"/>
                        <a:cs typeface="Times New Roman"/>
                      </a:endParaRPr>
                    </a:p>
                  </a:txBody>
                  <a:tcPr marL="21101" marR="21101"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7000"/>
                        </a:lnSpc>
                        <a:spcBef>
                          <a:spcPts val="0"/>
                        </a:spcBef>
                        <a:spcAft>
                          <a:spcPts val="0"/>
                        </a:spcAft>
                      </a:pPr>
                      <a:r>
                        <a:rPr lang="en-US" sz="1400" b="1" dirty="0">
                          <a:solidFill>
                            <a:srgbClr val="FF0000"/>
                          </a:solidFill>
                          <a:effectLst/>
                        </a:rPr>
                        <a:t>1,833 (40%)</a:t>
                      </a:r>
                      <a:endParaRPr lang="en-US" sz="1400" b="1" dirty="0">
                        <a:solidFill>
                          <a:srgbClr val="FF0000"/>
                        </a:solidFill>
                        <a:effectLst/>
                        <a:latin typeface="Calibri"/>
                        <a:ea typeface="Calibri"/>
                        <a:cs typeface="Times New Roman"/>
                      </a:endParaRPr>
                    </a:p>
                  </a:txBody>
                  <a:tcPr marL="21101" marR="2110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7000"/>
                        </a:lnSpc>
                        <a:spcBef>
                          <a:spcPts val="0"/>
                        </a:spcBef>
                        <a:spcAft>
                          <a:spcPts val="0"/>
                        </a:spcAft>
                      </a:pPr>
                      <a:r>
                        <a:rPr lang="en-US" sz="1400">
                          <a:solidFill>
                            <a:schemeClr val="tx1"/>
                          </a:solidFill>
                          <a:effectLst/>
                        </a:rPr>
                        <a:t>392 (43%)</a:t>
                      </a:r>
                      <a:endParaRPr lang="en-US" sz="1400">
                        <a:solidFill>
                          <a:schemeClr val="tx1"/>
                        </a:solidFill>
                        <a:effectLst/>
                        <a:latin typeface="Calibri"/>
                        <a:ea typeface="Calibri"/>
                        <a:cs typeface="Times New Roman"/>
                      </a:endParaRPr>
                    </a:p>
                  </a:txBody>
                  <a:tcPr marL="21101" marR="21101"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75973">
                <a:tc>
                  <a:txBody>
                    <a:bodyPr/>
                    <a:lstStyle/>
                    <a:p>
                      <a:pPr marL="0" marR="0">
                        <a:lnSpc>
                          <a:spcPct val="107000"/>
                        </a:lnSpc>
                        <a:spcBef>
                          <a:spcPts val="0"/>
                        </a:spcBef>
                        <a:spcAft>
                          <a:spcPts val="0"/>
                        </a:spcAft>
                      </a:pPr>
                      <a:r>
                        <a:rPr lang="en-US" sz="1400" dirty="0">
                          <a:solidFill>
                            <a:srgbClr val="FF0000"/>
                          </a:solidFill>
                          <a:effectLst/>
                        </a:rPr>
                        <a:t>CHN</a:t>
                      </a:r>
                      <a:endParaRPr lang="en-US" sz="1400" dirty="0">
                        <a:solidFill>
                          <a:srgbClr val="FF0000"/>
                        </a:solidFill>
                        <a:effectLst/>
                        <a:latin typeface="Calibri"/>
                        <a:ea typeface="Calibri"/>
                        <a:cs typeface="Times New Roman"/>
                      </a:endParaRPr>
                    </a:p>
                  </a:txBody>
                  <a:tcPr marL="21101" marR="2110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7000"/>
                        </a:lnSpc>
                        <a:spcBef>
                          <a:spcPts val="0"/>
                        </a:spcBef>
                        <a:spcAft>
                          <a:spcPts val="0"/>
                        </a:spcAft>
                      </a:pPr>
                      <a:r>
                        <a:rPr lang="en-US" sz="1400" dirty="0">
                          <a:solidFill>
                            <a:srgbClr val="FF0000"/>
                          </a:solidFill>
                          <a:effectLst/>
                        </a:rPr>
                        <a:t>804 (12%)</a:t>
                      </a:r>
                      <a:endParaRPr lang="en-US" sz="1400" dirty="0">
                        <a:solidFill>
                          <a:srgbClr val="FF0000"/>
                        </a:solidFill>
                        <a:effectLst/>
                        <a:latin typeface="Calibri"/>
                        <a:ea typeface="Calibri"/>
                        <a:cs typeface="Times New Roman"/>
                      </a:endParaRPr>
                    </a:p>
                  </a:txBody>
                  <a:tcPr marL="21101" marR="2110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7000"/>
                        </a:lnSpc>
                        <a:spcBef>
                          <a:spcPts val="0"/>
                        </a:spcBef>
                        <a:spcAft>
                          <a:spcPts val="0"/>
                        </a:spcAft>
                      </a:pPr>
                      <a:r>
                        <a:rPr lang="en-US" sz="1400" dirty="0">
                          <a:solidFill>
                            <a:schemeClr val="tx1"/>
                          </a:solidFill>
                          <a:effectLst/>
                        </a:rPr>
                        <a:t>779 (12%)</a:t>
                      </a:r>
                      <a:endParaRPr lang="en-US" sz="1400" dirty="0">
                        <a:solidFill>
                          <a:schemeClr val="tx1"/>
                        </a:solidFill>
                        <a:effectLst/>
                        <a:latin typeface="Calibri"/>
                        <a:ea typeface="Calibri"/>
                        <a:cs typeface="Times New Roman"/>
                      </a:endParaRPr>
                    </a:p>
                  </a:txBody>
                  <a:tcPr marL="21101" marR="2110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7000"/>
                        </a:lnSpc>
                        <a:spcBef>
                          <a:spcPts val="0"/>
                        </a:spcBef>
                        <a:spcAft>
                          <a:spcPts val="0"/>
                        </a:spcAft>
                      </a:pPr>
                      <a:r>
                        <a:rPr lang="en-US" sz="1400" dirty="0">
                          <a:solidFill>
                            <a:schemeClr val="tx1"/>
                          </a:solidFill>
                          <a:effectLst/>
                        </a:rPr>
                        <a:t>767 (12%)</a:t>
                      </a:r>
                      <a:endParaRPr lang="en-US" sz="1400" dirty="0">
                        <a:solidFill>
                          <a:schemeClr val="tx1"/>
                        </a:solidFill>
                        <a:effectLst/>
                        <a:latin typeface="Calibri"/>
                        <a:ea typeface="Calibri"/>
                        <a:cs typeface="Times New Roman"/>
                      </a:endParaRPr>
                    </a:p>
                  </a:txBody>
                  <a:tcPr marL="21101" marR="21101"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7000"/>
                        </a:lnSpc>
                        <a:spcBef>
                          <a:spcPts val="0"/>
                        </a:spcBef>
                        <a:spcAft>
                          <a:spcPts val="0"/>
                        </a:spcAft>
                      </a:pPr>
                      <a:r>
                        <a:rPr lang="en-US" sz="1400" b="1" dirty="0">
                          <a:solidFill>
                            <a:srgbClr val="FF0000"/>
                          </a:solidFill>
                          <a:effectLst/>
                        </a:rPr>
                        <a:t>610 (13%)</a:t>
                      </a:r>
                      <a:endParaRPr lang="en-US" sz="1400" b="1" dirty="0">
                        <a:solidFill>
                          <a:srgbClr val="FF0000"/>
                        </a:solidFill>
                        <a:effectLst/>
                        <a:latin typeface="Calibri"/>
                        <a:ea typeface="Calibri"/>
                        <a:cs typeface="Times New Roman"/>
                      </a:endParaRPr>
                    </a:p>
                  </a:txBody>
                  <a:tcPr marL="21101" marR="2110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7000"/>
                        </a:lnSpc>
                        <a:spcBef>
                          <a:spcPts val="0"/>
                        </a:spcBef>
                        <a:spcAft>
                          <a:spcPts val="0"/>
                        </a:spcAft>
                      </a:pPr>
                      <a:r>
                        <a:rPr lang="en-US" sz="1400">
                          <a:solidFill>
                            <a:schemeClr val="tx1"/>
                          </a:solidFill>
                          <a:effectLst/>
                        </a:rPr>
                        <a:t>68 (7%)</a:t>
                      </a:r>
                      <a:endParaRPr lang="en-US" sz="1400">
                        <a:solidFill>
                          <a:schemeClr val="tx1"/>
                        </a:solidFill>
                        <a:effectLst/>
                        <a:latin typeface="Calibri"/>
                        <a:ea typeface="Calibri"/>
                        <a:cs typeface="Times New Roman"/>
                      </a:endParaRPr>
                    </a:p>
                  </a:txBody>
                  <a:tcPr marL="21101" marR="21101"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386363">
                <a:tc>
                  <a:txBody>
                    <a:bodyPr/>
                    <a:lstStyle/>
                    <a:p>
                      <a:pPr marL="0" marR="0">
                        <a:lnSpc>
                          <a:spcPct val="107000"/>
                        </a:lnSpc>
                        <a:spcBef>
                          <a:spcPts val="0"/>
                        </a:spcBef>
                        <a:spcAft>
                          <a:spcPts val="0"/>
                        </a:spcAft>
                      </a:pPr>
                      <a:r>
                        <a:rPr lang="en-US" sz="1400" dirty="0">
                          <a:solidFill>
                            <a:srgbClr val="FF0000"/>
                          </a:solidFill>
                          <a:effectLst/>
                        </a:rPr>
                        <a:t>AFA</a:t>
                      </a:r>
                      <a:endParaRPr lang="en-US" sz="1400" dirty="0">
                        <a:solidFill>
                          <a:srgbClr val="FF0000"/>
                        </a:solidFill>
                        <a:effectLst/>
                        <a:latin typeface="Calibri"/>
                        <a:ea typeface="Calibri"/>
                        <a:cs typeface="Times New Roman"/>
                      </a:endParaRPr>
                    </a:p>
                  </a:txBody>
                  <a:tcPr marL="21101" marR="2110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7000"/>
                        </a:lnSpc>
                        <a:spcBef>
                          <a:spcPts val="0"/>
                        </a:spcBef>
                        <a:spcAft>
                          <a:spcPts val="0"/>
                        </a:spcAft>
                      </a:pPr>
                      <a:r>
                        <a:rPr lang="en-US" sz="1400" dirty="0">
                          <a:solidFill>
                            <a:srgbClr val="FF0000"/>
                          </a:solidFill>
                          <a:effectLst/>
                        </a:rPr>
                        <a:t>1,892 (28%)</a:t>
                      </a:r>
                      <a:endParaRPr lang="en-US" sz="1400" dirty="0">
                        <a:solidFill>
                          <a:srgbClr val="FF0000"/>
                        </a:solidFill>
                        <a:effectLst/>
                        <a:latin typeface="Calibri"/>
                        <a:ea typeface="Calibri"/>
                        <a:cs typeface="Times New Roman"/>
                      </a:endParaRPr>
                    </a:p>
                  </a:txBody>
                  <a:tcPr marL="21101" marR="2110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7000"/>
                        </a:lnSpc>
                        <a:spcBef>
                          <a:spcPts val="0"/>
                        </a:spcBef>
                        <a:spcAft>
                          <a:spcPts val="0"/>
                        </a:spcAft>
                      </a:pPr>
                      <a:r>
                        <a:rPr lang="en-US" sz="1400">
                          <a:solidFill>
                            <a:schemeClr val="tx1"/>
                          </a:solidFill>
                          <a:effectLst/>
                        </a:rPr>
                        <a:t>1,700 (26%)</a:t>
                      </a:r>
                      <a:endParaRPr lang="en-US" sz="1400">
                        <a:solidFill>
                          <a:schemeClr val="tx1"/>
                        </a:solidFill>
                        <a:effectLst/>
                        <a:latin typeface="Calibri"/>
                        <a:ea typeface="Calibri"/>
                        <a:cs typeface="Times New Roman"/>
                      </a:endParaRPr>
                    </a:p>
                  </a:txBody>
                  <a:tcPr marL="21101" marR="2110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7000"/>
                        </a:lnSpc>
                        <a:spcBef>
                          <a:spcPts val="0"/>
                        </a:spcBef>
                        <a:spcAft>
                          <a:spcPts val="0"/>
                        </a:spcAft>
                      </a:pPr>
                      <a:r>
                        <a:rPr lang="en-US" sz="1400" dirty="0">
                          <a:solidFill>
                            <a:schemeClr val="tx1"/>
                          </a:solidFill>
                          <a:effectLst/>
                        </a:rPr>
                        <a:t>1,673 (26%)</a:t>
                      </a:r>
                      <a:endParaRPr lang="en-US" sz="1400" dirty="0">
                        <a:solidFill>
                          <a:schemeClr val="tx1"/>
                        </a:solidFill>
                        <a:effectLst/>
                        <a:latin typeface="Calibri"/>
                        <a:ea typeface="Calibri"/>
                        <a:cs typeface="Times New Roman"/>
                      </a:endParaRPr>
                    </a:p>
                  </a:txBody>
                  <a:tcPr marL="21101" marR="21101"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7000"/>
                        </a:lnSpc>
                        <a:spcBef>
                          <a:spcPts val="0"/>
                        </a:spcBef>
                        <a:spcAft>
                          <a:spcPts val="0"/>
                        </a:spcAft>
                      </a:pPr>
                      <a:r>
                        <a:rPr lang="en-US" sz="1400" b="1" dirty="0">
                          <a:solidFill>
                            <a:srgbClr val="FF0000"/>
                          </a:solidFill>
                          <a:effectLst/>
                        </a:rPr>
                        <a:t>1,130 (25%)</a:t>
                      </a:r>
                      <a:endParaRPr lang="en-US" sz="1400" b="1" dirty="0">
                        <a:solidFill>
                          <a:srgbClr val="FF0000"/>
                        </a:solidFill>
                        <a:effectLst/>
                        <a:latin typeface="Calibri"/>
                        <a:ea typeface="Calibri"/>
                        <a:cs typeface="Times New Roman"/>
                      </a:endParaRPr>
                    </a:p>
                  </a:txBody>
                  <a:tcPr marL="21101" marR="2110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7000"/>
                        </a:lnSpc>
                        <a:spcBef>
                          <a:spcPts val="0"/>
                        </a:spcBef>
                        <a:spcAft>
                          <a:spcPts val="0"/>
                        </a:spcAft>
                      </a:pPr>
                      <a:r>
                        <a:rPr lang="en-US" sz="1400">
                          <a:solidFill>
                            <a:schemeClr val="tx1"/>
                          </a:solidFill>
                          <a:effectLst/>
                        </a:rPr>
                        <a:t>246 (27%)</a:t>
                      </a:r>
                      <a:endParaRPr lang="en-US" sz="1400">
                        <a:solidFill>
                          <a:schemeClr val="tx1"/>
                        </a:solidFill>
                        <a:effectLst/>
                        <a:latin typeface="Calibri"/>
                        <a:ea typeface="Calibri"/>
                        <a:cs typeface="Times New Roman"/>
                      </a:endParaRPr>
                    </a:p>
                  </a:txBody>
                  <a:tcPr marL="21101" marR="21101"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386363">
                <a:tc>
                  <a:txBody>
                    <a:bodyPr/>
                    <a:lstStyle/>
                    <a:p>
                      <a:pPr marL="0" marR="0">
                        <a:lnSpc>
                          <a:spcPct val="107000"/>
                        </a:lnSpc>
                        <a:spcBef>
                          <a:spcPts val="0"/>
                        </a:spcBef>
                        <a:spcAft>
                          <a:spcPts val="0"/>
                        </a:spcAft>
                      </a:pPr>
                      <a:r>
                        <a:rPr lang="en-US" sz="1400" dirty="0">
                          <a:solidFill>
                            <a:srgbClr val="FF0000"/>
                          </a:solidFill>
                          <a:effectLst/>
                        </a:rPr>
                        <a:t>HIS</a:t>
                      </a:r>
                      <a:endParaRPr lang="en-US" sz="1400" dirty="0">
                        <a:solidFill>
                          <a:srgbClr val="FF0000"/>
                        </a:solidFill>
                        <a:effectLst/>
                        <a:latin typeface="Calibri"/>
                        <a:ea typeface="Calibri"/>
                        <a:cs typeface="Times New Roman"/>
                      </a:endParaRPr>
                    </a:p>
                  </a:txBody>
                  <a:tcPr marL="21101" marR="2110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7000"/>
                        </a:lnSpc>
                        <a:spcBef>
                          <a:spcPts val="0"/>
                        </a:spcBef>
                        <a:spcAft>
                          <a:spcPts val="0"/>
                        </a:spcAft>
                      </a:pPr>
                      <a:r>
                        <a:rPr lang="en-US" sz="1400" dirty="0">
                          <a:solidFill>
                            <a:srgbClr val="FF0000"/>
                          </a:solidFill>
                          <a:effectLst/>
                        </a:rPr>
                        <a:t>1,496 (22%)</a:t>
                      </a:r>
                      <a:endParaRPr lang="en-US" sz="1400" dirty="0">
                        <a:solidFill>
                          <a:srgbClr val="FF0000"/>
                        </a:solidFill>
                        <a:effectLst/>
                        <a:latin typeface="Calibri"/>
                        <a:ea typeface="Calibri"/>
                        <a:cs typeface="Times New Roman"/>
                      </a:endParaRPr>
                    </a:p>
                  </a:txBody>
                  <a:tcPr marL="21101" marR="2110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7000"/>
                        </a:lnSpc>
                        <a:spcBef>
                          <a:spcPts val="0"/>
                        </a:spcBef>
                        <a:spcAft>
                          <a:spcPts val="0"/>
                        </a:spcAft>
                      </a:pPr>
                      <a:r>
                        <a:rPr lang="en-US" sz="1400">
                          <a:solidFill>
                            <a:schemeClr val="tx1"/>
                          </a:solidFill>
                          <a:effectLst/>
                        </a:rPr>
                        <a:t>1,455 (23%)</a:t>
                      </a:r>
                      <a:endParaRPr lang="en-US" sz="1400">
                        <a:solidFill>
                          <a:schemeClr val="tx1"/>
                        </a:solidFill>
                        <a:effectLst/>
                        <a:latin typeface="Calibri"/>
                        <a:ea typeface="Calibri"/>
                        <a:cs typeface="Times New Roman"/>
                      </a:endParaRPr>
                    </a:p>
                  </a:txBody>
                  <a:tcPr marL="21101" marR="2110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7000"/>
                        </a:lnSpc>
                        <a:spcBef>
                          <a:spcPts val="0"/>
                        </a:spcBef>
                        <a:spcAft>
                          <a:spcPts val="0"/>
                        </a:spcAft>
                      </a:pPr>
                      <a:r>
                        <a:rPr lang="en-US" sz="1400" dirty="0">
                          <a:solidFill>
                            <a:schemeClr val="tx1"/>
                          </a:solidFill>
                          <a:effectLst/>
                        </a:rPr>
                        <a:t>1,446 (23%)</a:t>
                      </a:r>
                      <a:endParaRPr lang="en-US" sz="1400" dirty="0">
                        <a:solidFill>
                          <a:schemeClr val="tx1"/>
                        </a:solidFill>
                        <a:effectLst/>
                        <a:latin typeface="Calibri"/>
                        <a:ea typeface="Calibri"/>
                        <a:cs typeface="Times New Roman"/>
                      </a:endParaRPr>
                    </a:p>
                  </a:txBody>
                  <a:tcPr marL="21101" marR="21101"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7000"/>
                        </a:lnSpc>
                        <a:spcBef>
                          <a:spcPts val="0"/>
                        </a:spcBef>
                        <a:spcAft>
                          <a:spcPts val="0"/>
                        </a:spcAft>
                      </a:pPr>
                      <a:r>
                        <a:rPr lang="en-US" sz="1400" b="1" dirty="0">
                          <a:solidFill>
                            <a:srgbClr val="FF0000"/>
                          </a:solidFill>
                          <a:effectLst/>
                        </a:rPr>
                        <a:t>1,022 (22%)</a:t>
                      </a:r>
                      <a:endParaRPr lang="en-US" sz="1400" b="1" dirty="0">
                        <a:solidFill>
                          <a:srgbClr val="FF0000"/>
                        </a:solidFill>
                        <a:effectLst/>
                        <a:latin typeface="Calibri"/>
                        <a:ea typeface="Calibri"/>
                        <a:cs typeface="Times New Roman"/>
                      </a:endParaRPr>
                    </a:p>
                  </a:txBody>
                  <a:tcPr marL="21101" marR="2110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7000"/>
                        </a:lnSpc>
                        <a:spcBef>
                          <a:spcPts val="0"/>
                        </a:spcBef>
                        <a:spcAft>
                          <a:spcPts val="0"/>
                        </a:spcAft>
                      </a:pPr>
                      <a:r>
                        <a:rPr lang="en-US" sz="1400">
                          <a:solidFill>
                            <a:schemeClr val="tx1"/>
                          </a:solidFill>
                          <a:effectLst/>
                        </a:rPr>
                        <a:t>213 (23%)</a:t>
                      </a:r>
                      <a:endParaRPr lang="en-US" sz="1400">
                        <a:solidFill>
                          <a:schemeClr val="tx1"/>
                        </a:solidFill>
                        <a:effectLst/>
                        <a:latin typeface="Calibri"/>
                        <a:ea typeface="Calibri"/>
                        <a:cs typeface="Times New Roman"/>
                      </a:endParaRPr>
                    </a:p>
                  </a:txBody>
                  <a:tcPr marL="21101" marR="21101"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55195">
                <a:tc>
                  <a:txBody>
                    <a:bodyPr/>
                    <a:lstStyle/>
                    <a:p>
                      <a:pPr marL="0" marR="0">
                        <a:lnSpc>
                          <a:spcPct val="107000"/>
                        </a:lnSpc>
                        <a:spcBef>
                          <a:spcPts val="0"/>
                        </a:spcBef>
                        <a:spcAft>
                          <a:spcPts val="0"/>
                        </a:spcAft>
                      </a:pPr>
                      <a:r>
                        <a:rPr lang="en-US" sz="1400">
                          <a:solidFill>
                            <a:schemeClr val="tx1"/>
                          </a:solidFill>
                          <a:effectLst/>
                        </a:rPr>
                        <a:t> </a:t>
                      </a:r>
                      <a:endParaRPr lang="en-US" sz="1400">
                        <a:solidFill>
                          <a:schemeClr val="tx1"/>
                        </a:solidFill>
                        <a:effectLst/>
                        <a:latin typeface="Calibri"/>
                        <a:ea typeface="Calibri"/>
                        <a:cs typeface="Times New Roman"/>
                      </a:endParaRPr>
                    </a:p>
                  </a:txBody>
                  <a:tcPr marL="21101" marR="2110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7000"/>
                        </a:lnSpc>
                        <a:spcBef>
                          <a:spcPts val="0"/>
                        </a:spcBef>
                        <a:spcAft>
                          <a:spcPts val="0"/>
                        </a:spcAft>
                      </a:pPr>
                      <a:r>
                        <a:rPr lang="en-US" sz="1400">
                          <a:solidFill>
                            <a:schemeClr val="tx1"/>
                          </a:solidFill>
                          <a:effectLst/>
                        </a:rPr>
                        <a:t> </a:t>
                      </a:r>
                      <a:endParaRPr lang="en-US" sz="1400">
                        <a:solidFill>
                          <a:schemeClr val="tx1"/>
                        </a:solidFill>
                        <a:effectLst/>
                        <a:latin typeface="Calibri"/>
                        <a:ea typeface="Calibri"/>
                        <a:cs typeface="Times New Roman"/>
                      </a:endParaRPr>
                    </a:p>
                  </a:txBody>
                  <a:tcPr marL="21101" marR="2110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7000"/>
                        </a:lnSpc>
                        <a:spcBef>
                          <a:spcPts val="0"/>
                        </a:spcBef>
                        <a:spcAft>
                          <a:spcPts val="0"/>
                        </a:spcAft>
                      </a:pPr>
                      <a:r>
                        <a:rPr lang="en-US" sz="1400">
                          <a:solidFill>
                            <a:schemeClr val="tx1"/>
                          </a:solidFill>
                          <a:effectLst/>
                        </a:rPr>
                        <a:t> </a:t>
                      </a:r>
                      <a:endParaRPr lang="en-US" sz="1400">
                        <a:solidFill>
                          <a:schemeClr val="tx1"/>
                        </a:solidFill>
                        <a:effectLst/>
                        <a:latin typeface="Calibri"/>
                        <a:ea typeface="Calibri"/>
                        <a:cs typeface="Times New Roman"/>
                      </a:endParaRPr>
                    </a:p>
                  </a:txBody>
                  <a:tcPr marL="21101" marR="2110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7000"/>
                        </a:lnSpc>
                        <a:spcBef>
                          <a:spcPts val="0"/>
                        </a:spcBef>
                        <a:spcAft>
                          <a:spcPts val="0"/>
                        </a:spcAft>
                      </a:pPr>
                      <a:r>
                        <a:rPr lang="en-US" sz="1400" dirty="0">
                          <a:solidFill>
                            <a:schemeClr val="tx1"/>
                          </a:solidFill>
                          <a:effectLst/>
                        </a:rPr>
                        <a:t> </a:t>
                      </a:r>
                      <a:endParaRPr lang="en-US" sz="1400" dirty="0">
                        <a:solidFill>
                          <a:schemeClr val="tx1"/>
                        </a:solidFill>
                        <a:effectLst/>
                        <a:latin typeface="Calibri"/>
                        <a:ea typeface="Calibri"/>
                        <a:cs typeface="Times New Roman"/>
                      </a:endParaRPr>
                    </a:p>
                  </a:txBody>
                  <a:tcPr marL="21101" marR="21101"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7000"/>
                        </a:lnSpc>
                        <a:spcBef>
                          <a:spcPts val="0"/>
                        </a:spcBef>
                        <a:spcAft>
                          <a:spcPts val="0"/>
                        </a:spcAft>
                      </a:pPr>
                      <a:r>
                        <a:rPr lang="en-US" sz="1400" b="1" dirty="0">
                          <a:solidFill>
                            <a:schemeClr val="tx1"/>
                          </a:solidFill>
                          <a:effectLst/>
                        </a:rPr>
                        <a:t> </a:t>
                      </a:r>
                      <a:endParaRPr lang="en-US" sz="1400" b="1" dirty="0">
                        <a:solidFill>
                          <a:schemeClr val="tx1"/>
                        </a:solidFill>
                        <a:effectLst/>
                        <a:latin typeface="Calibri"/>
                        <a:ea typeface="Calibri"/>
                        <a:cs typeface="Times New Roman"/>
                      </a:endParaRPr>
                    </a:p>
                  </a:txBody>
                  <a:tcPr marL="21101" marR="2110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7000"/>
                        </a:lnSpc>
                        <a:spcBef>
                          <a:spcPts val="0"/>
                        </a:spcBef>
                        <a:spcAft>
                          <a:spcPts val="0"/>
                        </a:spcAft>
                      </a:pPr>
                      <a:r>
                        <a:rPr lang="en-US" sz="1400">
                          <a:solidFill>
                            <a:schemeClr val="tx1"/>
                          </a:solidFill>
                          <a:effectLst/>
                        </a:rPr>
                        <a:t> </a:t>
                      </a:r>
                      <a:endParaRPr lang="en-US" sz="1400">
                        <a:solidFill>
                          <a:schemeClr val="tx1"/>
                        </a:solidFill>
                        <a:effectLst/>
                        <a:latin typeface="Calibri"/>
                        <a:ea typeface="Calibri"/>
                        <a:cs typeface="Times New Roman"/>
                      </a:endParaRPr>
                    </a:p>
                  </a:txBody>
                  <a:tcPr marL="21101" marR="21101"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20779">
                <a:tc>
                  <a:txBody>
                    <a:bodyPr/>
                    <a:lstStyle/>
                    <a:p>
                      <a:pPr marL="0" marR="0">
                        <a:lnSpc>
                          <a:spcPct val="107000"/>
                        </a:lnSpc>
                        <a:spcBef>
                          <a:spcPts val="0"/>
                        </a:spcBef>
                        <a:spcAft>
                          <a:spcPts val="0"/>
                        </a:spcAft>
                      </a:pPr>
                      <a:r>
                        <a:rPr lang="en-US" sz="1400">
                          <a:solidFill>
                            <a:schemeClr val="tx1"/>
                          </a:solidFill>
                          <a:effectLst/>
                        </a:rPr>
                        <a:t>Proband</a:t>
                      </a:r>
                      <a:endParaRPr lang="en-US" sz="1400">
                        <a:solidFill>
                          <a:schemeClr val="tx1"/>
                        </a:solidFill>
                        <a:effectLst/>
                        <a:latin typeface="Calibri"/>
                        <a:ea typeface="Calibri"/>
                        <a:cs typeface="Times New Roman"/>
                      </a:endParaRPr>
                    </a:p>
                  </a:txBody>
                  <a:tcPr marL="21101" marR="2110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7000"/>
                        </a:lnSpc>
                        <a:spcBef>
                          <a:spcPts val="0"/>
                        </a:spcBef>
                        <a:spcAft>
                          <a:spcPts val="0"/>
                        </a:spcAft>
                      </a:pPr>
                      <a:r>
                        <a:rPr lang="en-US" sz="1400">
                          <a:solidFill>
                            <a:schemeClr val="tx1"/>
                          </a:solidFill>
                          <a:effectLst/>
                        </a:rPr>
                        <a:t>348 (5%)</a:t>
                      </a:r>
                      <a:endParaRPr lang="en-US" sz="1400">
                        <a:solidFill>
                          <a:schemeClr val="tx1"/>
                        </a:solidFill>
                        <a:effectLst/>
                        <a:latin typeface="Calibri"/>
                        <a:ea typeface="Calibri"/>
                        <a:cs typeface="Times New Roman"/>
                      </a:endParaRPr>
                    </a:p>
                  </a:txBody>
                  <a:tcPr marL="21101" marR="2110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7000"/>
                        </a:lnSpc>
                        <a:spcBef>
                          <a:spcPts val="0"/>
                        </a:spcBef>
                        <a:spcAft>
                          <a:spcPts val="0"/>
                        </a:spcAft>
                      </a:pPr>
                      <a:r>
                        <a:rPr lang="en-US" sz="1400">
                          <a:solidFill>
                            <a:schemeClr val="tx1"/>
                          </a:solidFill>
                          <a:effectLst/>
                        </a:rPr>
                        <a:t>348 (5%)</a:t>
                      </a:r>
                      <a:endParaRPr lang="en-US" sz="1400">
                        <a:solidFill>
                          <a:schemeClr val="tx1"/>
                        </a:solidFill>
                        <a:effectLst/>
                        <a:latin typeface="Calibri"/>
                        <a:ea typeface="Calibri"/>
                        <a:cs typeface="Times New Roman"/>
                      </a:endParaRPr>
                    </a:p>
                  </a:txBody>
                  <a:tcPr marL="21101" marR="2110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7000"/>
                        </a:lnSpc>
                        <a:spcBef>
                          <a:spcPts val="0"/>
                        </a:spcBef>
                        <a:spcAft>
                          <a:spcPts val="0"/>
                        </a:spcAft>
                      </a:pPr>
                      <a:r>
                        <a:rPr lang="en-US" sz="1400" dirty="0">
                          <a:solidFill>
                            <a:schemeClr val="tx1"/>
                          </a:solidFill>
                          <a:effectLst/>
                        </a:rPr>
                        <a:t>344 (5%)</a:t>
                      </a:r>
                      <a:endParaRPr lang="en-US" sz="1400" dirty="0">
                        <a:solidFill>
                          <a:schemeClr val="tx1"/>
                        </a:solidFill>
                        <a:effectLst/>
                        <a:latin typeface="Calibri"/>
                        <a:ea typeface="Calibri"/>
                        <a:cs typeface="Times New Roman"/>
                      </a:endParaRPr>
                    </a:p>
                  </a:txBody>
                  <a:tcPr marL="21101" marR="21101"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7000"/>
                        </a:lnSpc>
                        <a:spcBef>
                          <a:spcPts val="0"/>
                        </a:spcBef>
                        <a:spcAft>
                          <a:spcPts val="0"/>
                        </a:spcAft>
                      </a:pPr>
                      <a:r>
                        <a:rPr lang="en-US" sz="1400" b="1" dirty="0">
                          <a:solidFill>
                            <a:schemeClr val="tx1"/>
                          </a:solidFill>
                          <a:effectLst/>
                        </a:rPr>
                        <a:t>344 (7%)</a:t>
                      </a:r>
                      <a:endParaRPr lang="en-US" sz="1400" b="1" dirty="0">
                        <a:solidFill>
                          <a:schemeClr val="tx1"/>
                        </a:solidFill>
                        <a:effectLst/>
                        <a:latin typeface="Calibri"/>
                        <a:ea typeface="Calibri"/>
                        <a:cs typeface="Times New Roman"/>
                      </a:endParaRPr>
                    </a:p>
                  </a:txBody>
                  <a:tcPr marL="21101" marR="2110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7000"/>
                        </a:lnSpc>
                        <a:spcBef>
                          <a:spcPts val="0"/>
                        </a:spcBef>
                        <a:spcAft>
                          <a:spcPts val="0"/>
                        </a:spcAft>
                      </a:pPr>
                      <a:r>
                        <a:rPr lang="en-US" sz="1400" dirty="0">
                          <a:solidFill>
                            <a:schemeClr val="tx1"/>
                          </a:solidFill>
                          <a:effectLst/>
                        </a:rPr>
                        <a:t>0 (0%)</a:t>
                      </a:r>
                      <a:endParaRPr lang="en-US" sz="1400" dirty="0">
                        <a:solidFill>
                          <a:schemeClr val="tx1"/>
                        </a:solidFill>
                        <a:effectLst/>
                        <a:latin typeface="Calibri"/>
                        <a:ea typeface="Calibri"/>
                        <a:cs typeface="Times New Roman"/>
                      </a:endParaRPr>
                    </a:p>
                  </a:txBody>
                  <a:tcPr marL="21101" marR="21101"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75973">
                <a:tc>
                  <a:txBody>
                    <a:bodyPr/>
                    <a:lstStyle/>
                    <a:p>
                      <a:pPr marL="0" marR="0">
                        <a:lnSpc>
                          <a:spcPct val="107000"/>
                        </a:lnSpc>
                        <a:spcBef>
                          <a:spcPts val="0"/>
                        </a:spcBef>
                        <a:spcAft>
                          <a:spcPts val="0"/>
                        </a:spcAft>
                      </a:pPr>
                      <a:r>
                        <a:rPr lang="en-US" sz="1400">
                          <a:solidFill>
                            <a:schemeClr val="tx1"/>
                          </a:solidFill>
                          <a:effectLst/>
                        </a:rPr>
                        <a:t>MESA 1000</a:t>
                      </a:r>
                      <a:endParaRPr lang="en-US" sz="1400">
                        <a:solidFill>
                          <a:schemeClr val="tx1"/>
                        </a:solidFill>
                        <a:effectLst/>
                        <a:latin typeface="Calibri"/>
                        <a:ea typeface="Calibri"/>
                        <a:cs typeface="Times New Roman"/>
                      </a:endParaRPr>
                    </a:p>
                  </a:txBody>
                  <a:tcPr marL="21101" marR="2110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7000"/>
                        </a:lnSpc>
                        <a:spcBef>
                          <a:spcPts val="0"/>
                        </a:spcBef>
                        <a:spcAft>
                          <a:spcPts val="0"/>
                        </a:spcAft>
                      </a:pPr>
                      <a:r>
                        <a:rPr lang="en-US" sz="1400">
                          <a:solidFill>
                            <a:schemeClr val="tx1"/>
                          </a:solidFill>
                          <a:effectLst/>
                        </a:rPr>
                        <a:t>999 (15%)</a:t>
                      </a:r>
                      <a:endParaRPr lang="en-US" sz="1400">
                        <a:solidFill>
                          <a:schemeClr val="tx1"/>
                        </a:solidFill>
                        <a:effectLst/>
                        <a:latin typeface="Calibri"/>
                        <a:ea typeface="Calibri"/>
                        <a:cs typeface="Times New Roman"/>
                      </a:endParaRPr>
                    </a:p>
                  </a:txBody>
                  <a:tcPr marL="21101" marR="2110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7000"/>
                        </a:lnSpc>
                        <a:spcBef>
                          <a:spcPts val="0"/>
                        </a:spcBef>
                        <a:spcAft>
                          <a:spcPts val="0"/>
                        </a:spcAft>
                      </a:pPr>
                      <a:r>
                        <a:rPr lang="en-US" sz="1400">
                          <a:solidFill>
                            <a:schemeClr val="tx1"/>
                          </a:solidFill>
                          <a:effectLst/>
                        </a:rPr>
                        <a:t>966 (15%)</a:t>
                      </a:r>
                      <a:endParaRPr lang="en-US" sz="1400">
                        <a:solidFill>
                          <a:schemeClr val="tx1"/>
                        </a:solidFill>
                        <a:effectLst/>
                        <a:latin typeface="Calibri"/>
                        <a:ea typeface="Calibri"/>
                        <a:cs typeface="Times New Roman"/>
                      </a:endParaRPr>
                    </a:p>
                  </a:txBody>
                  <a:tcPr marL="21101" marR="2110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7000"/>
                        </a:lnSpc>
                        <a:spcBef>
                          <a:spcPts val="0"/>
                        </a:spcBef>
                        <a:spcAft>
                          <a:spcPts val="0"/>
                        </a:spcAft>
                      </a:pPr>
                      <a:r>
                        <a:rPr lang="en-US" sz="1400" dirty="0">
                          <a:solidFill>
                            <a:schemeClr val="tx1"/>
                          </a:solidFill>
                          <a:effectLst/>
                        </a:rPr>
                        <a:t>959 (15%)</a:t>
                      </a:r>
                      <a:endParaRPr lang="en-US" sz="1400" dirty="0">
                        <a:solidFill>
                          <a:schemeClr val="tx1"/>
                        </a:solidFill>
                        <a:effectLst/>
                        <a:latin typeface="Calibri"/>
                        <a:ea typeface="Calibri"/>
                        <a:cs typeface="Times New Roman"/>
                      </a:endParaRPr>
                    </a:p>
                  </a:txBody>
                  <a:tcPr marL="21101" marR="21101"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7000"/>
                        </a:lnSpc>
                        <a:spcBef>
                          <a:spcPts val="0"/>
                        </a:spcBef>
                        <a:spcAft>
                          <a:spcPts val="0"/>
                        </a:spcAft>
                      </a:pPr>
                      <a:r>
                        <a:rPr lang="en-US" sz="1400" b="1" dirty="0">
                          <a:solidFill>
                            <a:schemeClr val="tx1"/>
                          </a:solidFill>
                          <a:effectLst/>
                        </a:rPr>
                        <a:t>795 (17%)</a:t>
                      </a:r>
                      <a:endParaRPr lang="en-US" sz="1400" b="1" dirty="0">
                        <a:solidFill>
                          <a:schemeClr val="tx1"/>
                        </a:solidFill>
                        <a:effectLst/>
                        <a:latin typeface="Calibri"/>
                        <a:ea typeface="Calibri"/>
                        <a:cs typeface="Times New Roman"/>
                      </a:endParaRPr>
                    </a:p>
                  </a:txBody>
                  <a:tcPr marL="21101" marR="2110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7000"/>
                        </a:lnSpc>
                        <a:spcBef>
                          <a:spcPts val="0"/>
                        </a:spcBef>
                        <a:spcAft>
                          <a:spcPts val="0"/>
                        </a:spcAft>
                      </a:pPr>
                      <a:r>
                        <a:rPr lang="en-US" sz="1400" dirty="0">
                          <a:solidFill>
                            <a:schemeClr val="tx1"/>
                          </a:solidFill>
                          <a:effectLst/>
                        </a:rPr>
                        <a:t>74 (8%)</a:t>
                      </a:r>
                      <a:endParaRPr lang="en-US" sz="1400" dirty="0">
                        <a:solidFill>
                          <a:schemeClr val="tx1"/>
                        </a:solidFill>
                        <a:effectLst/>
                        <a:latin typeface="Calibri"/>
                        <a:ea typeface="Calibri"/>
                        <a:cs typeface="Times New Roman"/>
                      </a:endParaRPr>
                    </a:p>
                  </a:txBody>
                  <a:tcPr marL="21101" marR="21101"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55195">
                <a:tc>
                  <a:txBody>
                    <a:bodyPr/>
                    <a:lstStyle/>
                    <a:p>
                      <a:pPr marL="0" marR="0">
                        <a:lnSpc>
                          <a:spcPct val="107000"/>
                        </a:lnSpc>
                        <a:spcBef>
                          <a:spcPts val="0"/>
                        </a:spcBef>
                        <a:spcAft>
                          <a:spcPts val="0"/>
                        </a:spcAft>
                      </a:pPr>
                      <a:r>
                        <a:rPr lang="en-US" sz="1400">
                          <a:solidFill>
                            <a:schemeClr val="tx1"/>
                          </a:solidFill>
                          <a:effectLst/>
                        </a:rPr>
                        <a:t> </a:t>
                      </a:r>
                      <a:endParaRPr lang="en-US" sz="1400">
                        <a:solidFill>
                          <a:schemeClr val="tx1"/>
                        </a:solidFill>
                        <a:effectLst/>
                        <a:latin typeface="Calibri"/>
                        <a:ea typeface="Calibri"/>
                        <a:cs typeface="Times New Roman"/>
                      </a:endParaRPr>
                    </a:p>
                  </a:txBody>
                  <a:tcPr marL="21101" marR="2110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7000"/>
                        </a:lnSpc>
                        <a:spcBef>
                          <a:spcPts val="0"/>
                        </a:spcBef>
                        <a:spcAft>
                          <a:spcPts val="0"/>
                        </a:spcAft>
                      </a:pPr>
                      <a:r>
                        <a:rPr lang="en-US" sz="1400">
                          <a:solidFill>
                            <a:schemeClr val="tx1"/>
                          </a:solidFill>
                          <a:effectLst/>
                        </a:rPr>
                        <a:t> </a:t>
                      </a:r>
                      <a:endParaRPr lang="en-US" sz="1400">
                        <a:solidFill>
                          <a:schemeClr val="tx1"/>
                        </a:solidFill>
                        <a:effectLst/>
                        <a:latin typeface="Calibri"/>
                        <a:ea typeface="Calibri"/>
                        <a:cs typeface="Times New Roman"/>
                      </a:endParaRPr>
                    </a:p>
                  </a:txBody>
                  <a:tcPr marL="21101" marR="2110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7000"/>
                        </a:lnSpc>
                        <a:spcBef>
                          <a:spcPts val="0"/>
                        </a:spcBef>
                        <a:spcAft>
                          <a:spcPts val="0"/>
                        </a:spcAft>
                      </a:pPr>
                      <a:r>
                        <a:rPr lang="en-US" sz="1400">
                          <a:solidFill>
                            <a:schemeClr val="tx1"/>
                          </a:solidFill>
                          <a:effectLst/>
                        </a:rPr>
                        <a:t> </a:t>
                      </a:r>
                      <a:endParaRPr lang="en-US" sz="1400">
                        <a:solidFill>
                          <a:schemeClr val="tx1"/>
                        </a:solidFill>
                        <a:effectLst/>
                        <a:latin typeface="Calibri"/>
                        <a:ea typeface="Calibri"/>
                        <a:cs typeface="Times New Roman"/>
                      </a:endParaRPr>
                    </a:p>
                  </a:txBody>
                  <a:tcPr marL="21101" marR="2110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7000"/>
                        </a:lnSpc>
                        <a:spcBef>
                          <a:spcPts val="0"/>
                        </a:spcBef>
                        <a:spcAft>
                          <a:spcPts val="0"/>
                        </a:spcAft>
                      </a:pPr>
                      <a:r>
                        <a:rPr lang="en-US" sz="1400" dirty="0">
                          <a:solidFill>
                            <a:schemeClr val="tx1"/>
                          </a:solidFill>
                          <a:effectLst/>
                        </a:rPr>
                        <a:t> </a:t>
                      </a:r>
                      <a:endParaRPr lang="en-US" sz="1400" dirty="0">
                        <a:solidFill>
                          <a:schemeClr val="tx1"/>
                        </a:solidFill>
                        <a:effectLst/>
                        <a:latin typeface="Calibri"/>
                        <a:ea typeface="Calibri"/>
                        <a:cs typeface="Times New Roman"/>
                      </a:endParaRPr>
                    </a:p>
                  </a:txBody>
                  <a:tcPr marL="21101" marR="21101"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7000"/>
                        </a:lnSpc>
                        <a:spcBef>
                          <a:spcPts val="0"/>
                        </a:spcBef>
                        <a:spcAft>
                          <a:spcPts val="0"/>
                        </a:spcAft>
                      </a:pPr>
                      <a:r>
                        <a:rPr lang="en-US" sz="1400" b="1" dirty="0">
                          <a:solidFill>
                            <a:schemeClr val="tx1"/>
                          </a:solidFill>
                          <a:effectLst/>
                        </a:rPr>
                        <a:t> </a:t>
                      </a:r>
                      <a:endParaRPr lang="en-US" sz="1400" b="1" dirty="0">
                        <a:solidFill>
                          <a:schemeClr val="tx1"/>
                        </a:solidFill>
                        <a:effectLst/>
                        <a:latin typeface="Calibri"/>
                        <a:ea typeface="Calibri"/>
                        <a:cs typeface="Times New Roman"/>
                      </a:endParaRPr>
                    </a:p>
                  </a:txBody>
                  <a:tcPr marL="21101" marR="2110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7000"/>
                        </a:lnSpc>
                        <a:spcBef>
                          <a:spcPts val="0"/>
                        </a:spcBef>
                        <a:spcAft>
                          <a:spcPts val="0"/>
                        </a:spcAft>
                      </a:pPr>
                      <a:r>
                        <a:rPr lang="en-US" sz="1400" dirty="0">
                          <a:solidFill>
                            <a:schemeClr val="tx1"/>
                          </a:solidFill>
                          <a:effectLst/>
                        </a:rPr>
                        <a:t> </a:t>
                      </a:r>
                      <a:endParaRPr lang="en-US" sz="1400" dirty="0">
                        <a:solidFill>
                          <a:schemeClr val="tx1"/>
                        </a:solidFill>
                        <a:effectLst/>
                        <a:latin typeface="Calibri"/>
                        <a:ea typeface="Calibri"/>
                        <a:cs typeface="Times New Roman"/>
                      </a:endParaRPr>
                    </a:p>
                  </a:txBody>
                  <a:tcPr marL="21101" marR="21101"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331168">
                <a:tc>
                  <a:txBody>
                    <a:bodyPr/>
                    <a:lstStyle/>
                    <a:p>
                      <a:pPr marL="0" marR="0">
                        <a:lnSpc>
                          <a:spcPct val="107000"/>
                        </a:lnSpc>
                        <a:spcBef>
                          <a:spcPts val="0"/>
                        </a:spcBef>
                        <a:spcAft>
                          <a:spcPts val="0"/>
                        </a:spcAft>
                      </a:pPr>
                      <a:r>
                        <a:rPr lang="en-US" sz="1400">
                          <a:solidFill>
                            <a:schemeClr val="tx1"/>
                          </a:solidFill>
                          <a:effectLst/>
                        </a:rPr>
                        <a:t>CVD All</a:t>
                      </a:r>
                      <a:endParaRPr lang="en-US" sz="1400">
                        <a:solidFill>
                          <a:schemeClr val="tx1"/>
                        </a:solidFill>
                        <a:effectLst/>
                        <a:latin typeface="Calibri"/>
                        <a:ea typeface="Calibri"/>
                        <a:cs typeface="Times New Roman"/>
                      </a:endParaRPr>
                    </a:p>
                  </a:txBody>
                  <a:tcPr marL="21101" marR="2110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7000"/>
                        </a:lnSpc>
                        <a:spcBef>
                          <a:spcPts val="0"/>
                        </a:spcBef>
                        <a:spcAft>
                          <a:spcPts val="0"/>
                        </a:spcAft>
                      </a:pPr>
                      <a:r>
                        <a:rPr lang="en-US" sz="1400">
                          <a:solidFill>
                            <a:schemeClr val="tx1"/>
                          </a:solidFill>
                          <a:effectLst/>
                        </a:rPr>
                        <a:t>791 (12%)</a:t>
                      </a:r>
                      <a:endParaRPr lang="en-US" sz="1400">
                        <a:solidFill>
                          <a:schemeClr val="tx1"/>
                        </a:solidFill>
                        <a:effectLst/>
                        <a:latin typeface="Calibri"/>
                        <a:ea typeface="Calibri"/>
                        <a:cs typeface="Times New Roman"/>
                      </a:endParaRPr>
                    </a:p>
                  </a:txBody>
                  <a:tcPr marL="21101" marR="2110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7000"/>
                        </a:lnSpc>
                        <a:spcBef>
                          <a:spcPts val="0"/>
                        </a:spcBef>
                        <a:spcAft>
                          <a:spcPts val="0"/>
                        </a:spcAft>
                      </a:pPr>
                      <a:r>
                        <a:rPr lang="en-US" sz="1400">
                          <a:solidFill>
                            <a:schemeClr val="tx1"/>
                          </a:solidFill>
                          <a:effectLst/>
                        </a:rPr>
                        <a:t>753 (12%)</a:t>
                      </a:r>
                      <a:endParaRPr lang="en-US" sz="1400">
                        <a:solidFill>
                          <a:schemeClr val="tx1"/>
                        </a:solidFill>
                        <a:effectLst/>
                        <a:latin typeface="Calibri"/>
                        <a:ea typeface="Calibri"/>
                        <a:cs typeface="Times New Roman"/>
                      </a:endParaRPr>
                    </a:p>
                  </a:txBody>
                  <a:tcPr marL="21101" marR="2110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7000"/>
                        </a:lnSpc>
                        <a:spcBef>
                          <a:spcPts val="0"/>
                        </a:spcBef>
                        <a:spcAft>
                          <a:spcPts val="0"/>
                        </a:spcAft>
                      </a:pPr>
                      <a:r>
                        <a:rPr lang="en-US" sz="1400" dirty="0">
                          <a:solidFill>
                            <a:schemeClr val="tx1"/>
                          </a:solidFill>
                          <a:effectLst/>
                        </a:rPr>
                        <a:t>747 (12%)</a:t>
                      </a:r>
                      <a:endParaRPr lang="en-US" sz="1400" dirty="0">
                        <a:solidFill>
                          <a:schemeClr val="tx1"/>
                        </a:solidFill>
                        <a:effectLst/>
                        <a:latin typeface="Calibri"/>
                        <a:ea typeface="Calibri"/>
                        <a:cs typeface="Times New Roman"/>
                      </a:endParaRPr>
                    </a:p>
                  </a:txBody>
                  <a:tcPr marL="21101" marR="21101"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7000"/>
                        </a:lnSpc>
                        <a:spcBef>
                          <a:spcPts val="0"/>
                        </a:spcBef>
                        <a:spcAft>
                          <a:spcPts val="0"/>
                        </a:spcAft>
                      </a:pPr>
                      <a:r>
                        <a:rPr lang="en-US" sz="1400" b="1" dirty="0">
                          <a:solidFill>
                            <a:schemeClr val="tx1"/>
                          </a:solidFill>
                          <a:effectLst/>
                        </a:rPr>
                        <a:t>536 (12%)</a:t>
                      </a:r>
                      <a:endParaRPr lang="en-US" sz="1400" b="1" dirty="0">
                        <a:solidFill>
                          <a:schemeClr val="tx1"/>
                        </a:solidFill>
                        <a:effectLst/>
                        <a:latin typeface="Calibri"/>
                        <a:ea typeface="Calibri"/>
                        <a:cs typeface="Times New Roman"/>
                      </a:endParaRPr>
                    </a:p>
                  </a:txBody>
                  <a:tcPr marL="21101" marR="2110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7000"/>
                        </a:lnSpc>
                        <a:spcBef>
                          <a:spcPts val="0"/>
                        </a:spcBef>
                        <a:spcAft>
                          <a:spcPts val="0"/>
                        </a:spcAft>
                      </a:pPr>
                      <a:r>
                        <a:rPr lang="en-US" sz="1400" dirty="0">
                          <a:solidFill>
                            <a:schemeClr val="tx1"/>
                          </a:solidFill>
                          <a:effectLst/>
                        </a:rPr>
                        <a:t>97 (11%)</a:t>
                      </a:r>
                      <a:endParaRPr lang="en-US" sz="1400" dirty="0">
                        <a:solidFill>
                          <a:schemeClr val="tx1"/>
                        </a:solidFill>
                        <a:effectLst/>
                        <a:latin typeface="Calibri"/>
                        <a:ea typeface="Calibri"/>
                        <a:cs typeface="Times New Roman"/>
                      </a:endParaRPr>
                    </a:p>
                  </a:txBody>
                  <a:tcPr marL="21101" marR="21101"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75973">
                <a:tc>
                  <a:txBody>
                    <a:bodyPr/>
                    <a:lstStyle/>
                    <a:p>
                      <a:pPr marL="0" marR="0">
                        <a:lnSpc>
                          <a:spcPct val="107000"/>
                        </a:lnSpc>
                        <a:spcBef>
                          <a:spcPts val="0"/>
                        </a:spcBef>
                        <a:spcAft>
                          <a:spcPts val="0"/>
                        </a:spcAft>
                      </a:pPr>
                      <a:r>
                        <a:rPr lang="en-US" sz="1400">
                          <a:solidFill>
                            <a:schemeClr val="tx1"/>
                          </a:solidFill>
                          <a:effectLst/>
                        </a:rPr>
                        <a:t>CHF</a:t>
                      </a:r>
                      <a:endParaRPr lang="en-US" sz="1400">
                        <a:solidFill>
                          <a:schemeClr val="tx1"/>
                        </a:solidFill>
                        <a:effectLst/>
                        <a:latin typeface="Calibri"/>
                        <a:ea typeface="Calibri"/>
                        <a:cs typeface="Times New Roman"/>
                      </a:endParaRPr>
                    </a:p>
                  </a:txBody>
                  <a:tcPr marL="21101" marR="2110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7000"/>
                        </a:lnSpc>
                        <a:spcBef>
                          <a:spcPts val="0"/>
                        </a:spcBef>
                        <a:spcAft>
                          <a:spcPts val="0"/>
                        </a:spcAft>
                      </a:pPr>
                      <a:r>
                        <a:rPr lang="en-US" sz="1400">
                          <a:solidFill>
                            <a:schemeClr val="tx1"/>
                          </a:solidFill>
                          <a:effectLst/>
                        </a:rPr>
                        <a:t>279 (4%)</a:t>
                      </a:r>
                      <a:endParaRPr lang="en-US" sz="1400">
                        <a:solidFill>
                          <a:schemeClr val="tx1"/>
                        </a:solidFill>
                        <a:effectLst/>
                        <a:latin typeface="Calibri"/>
                        <a:ea typeface="Calibri"/>
                        <a:cs typeface="Times New Roman"/>
                      </a:endParaRPr>
                    </a:p>
                  </a:txBody>
                  <a:tcPr marL="21101" marR="2110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7000"/>
                        </a:lnSpc>
                        <a:spcBef>
                          <a:spcPts val="0"/>
                        </a:spcBef>
                        <a:spcAft>
                          <a:spcPts val="0"/>
                        </a:spcAft>
                      </a:pPr>
                      <a:r>
                        <a:rPr lang="en-US" sz="1400">
                          <a:solidFill>
                            <a:schemeClr val="tx1"/>
                          </a:solidFill>
                          <a:effectLst/>
                        </a:rPr>
                        <a:t>262 (4%)</a:t>
                      </a:r>
                      <a:endParaRPr lang="en-US" sz="1400">
                        <a:solidFill>
                          <a:schemeClr val="tx1"/>
                        </a:solidFill>
                        <a:effectLst/>
                        <a:latin typeface="Calibri"/>
                        <a:ea typeface="Calibri"/>
                        <a:cs typeface="Times New Roman"/>
                      </a:endParaRPr>
                    </a:p>
                  </a:txBody>
                  <a:tcPr marL="21101" marR="2110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7000"/>
                        </a:lnSpc>
                        <a:spcBef>
                          <a:spcPts val="0"/>
                        </a:spcBef>
                        <a:spcAft>
                          <a:spcPts val="0"/>
                        </a:spcAft>
                      </a:pPr>
                      <a:r>
                        <a:rPr lang="en-US" sz="1400">
                          <a:solidFill>
                            <a:schemeClr val="tx1"/>
                          </a:solidFill>
                          <a:effectLst/>
                        </a:rPr>
                        <a:t>261 (4%)</a:t>
                      </a:r>
                      <a:endParaRPr lang="en-US" sz="1400">
                        <a:solidFill>
                          <a:schemeClr val="tx1"/>
                        </a:solidFill>
                        <a:effectLst/>
                        <a:latin typeface="Calibri"/>
                        <a:ea typeface="Calibri"/>
                        <a:cs typeface="Times New Roman"/>
                      </a:endParaRPr>
                    </a:p>
                  </a:txBody>
                  <a:tcPr marL="21101" marR="21101"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7000"/>
                        </a:lnSpc>
                        <a:spcBef>
                          <a:spcPts val="0"/>
                        </a:spcBef>
                        <a:spcAft>
                          <a:spcPts val="0"/>
                        </a:spcAft>
                      </a:pPr>
                      <a:r>
                        <a:rPr lang="en-US" sz="1400" b="1" dirty="0">
                          <a:solidFill>
                            <a:schemeClr val="tx1"/>
                          </a:solidFill>
                          <a:effectLst/>
                        </a:rPr>
                        <a:t>184 (4%)</a:t>
                      </a:r>
                      <a:endParaRPr lang="en-US" sz="1400" b="1" dirty="0">
                        <a:solidFill>
                          <a:schemeClr val="tx1"/>
                        </a:solidFill>
                        <a:effectLst/>
                        <a:latin typeface="Calibri"/>
                        <a:ea typeface="Calibri"/>
                        <a:cs typeface="Times New Roman"/>
                      </a:endParaRPr>
                    </a:p>
                  </a:txBody>
                  <a:tcPr marL="21101" marR="2110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7000"/>
                        </a:lnSpc>
                        <a:spcBef>
                          <a:spcPts val="0"/>
                        </a:spcBef>
                        <a:spcAft>
                          <a:spcPts val="0"/>
                        </a:spcAft>
                      </a:pPr>
                      <a:r>
                        <a:rPr lang="en-US" sz="1400" dirty="0">
                          <a:solidFill>
                            <a:schemeClr val="tx1"/>
                          </a:solidFill>
                          <a:effectLst/>
                        </a:rPr>
                        <a:t>34 (4%)</a:t>
                      </a:r>
                      <a:endParaRPr lang="en-US" sz="1400" dirty="0">
                        <a:solidFill>
                          <a:schemeClr val="tx1"/>
                        </a:solidFill>
                        <a:effectLst/>
                        <a:latin typeface="Calibri"/>
                        <a:ea typeface="Calibri"/>
                        <a:cs typeface="Times New Roman"/>
                      </a:endParaRPr>
                    </a:p>
                  </a:txBody>
                  <a:tcPr marL="21101" marR="21101"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331168">
                <a:tc>
                  <a:txBody>
                    <a:bodyPr/>
                    <a:lstStyle/>
                    <a:p>
                      <a:pPr marL="0" marR="0">
                        <a:lnSpc>
                          <a:spcPct val="107000"/>
                        </a:lnSpc>
                        <a:spcBef>
                          <a:spcPts val="0"/>
                        </a:spcBef>
                        <a:spcAft>
                          <a:spcPts val="0"/>
                        </a:spcAft>
                      </a:pPr>
                      <a:r>
                        <a:rPr lang="en-US" sz="1400">
                          <a:solidFill>
                            <a:schemeClr val="tx1"/>
                          </a:solidFill>
                          <a:effectLst/>
                        </a:rPr>
                        <a:t>Atrial Fibrillation</a:t>
                      </a:r>
                      <a:endParaRPr lang="en-US" sz="1400">
                        <a:solidFill>
                          <a:schemeClr val="tx1"/>
                        </a:solidFill>
                        <a:effectLst/>
                        <a:latin typeface="Calibri"/>
                        <a:ea typeface="Calibri"/>
                        <a:cs typeface="Times New Roman"/>
                      </a:endParaRPr>
                    </a:p>
                  </a:txBody>
                  <a:tcPr marL="21101" marR="2110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7000"/>
                        </a:lnSpc>
                        <a:spcBef>
                          <a:spcPts val="0"/>
                        </a:spcBef>
                        <a:spcAft>
                          <a:spcPts val="0"/>
                        </a:spcAft>
                      </a:pPr>
                      <a:r>
                        <a:rPr lang="en-US" sz="1400">
                          <a:solidFill>
                            <a:schemeClr val="tx1"/>
                          </a:solidFill>
                          <a:effectLst/>
                        </a:rPr>
                        <a:t>541 (8%)</a:t>
                      </a:r>
                      <a:endParaRPr lang="en-US" sz="1400">
                        <a:solidFill>
                          <a:schemeClr val="tx1"/>
                        </a:solidFill>
                        <a:effectLst/>
                        <a:latin typeface="Calibri"/>
                        <a:ea typeface="Calibri"/>
                        <a:cs typeface="Times New Roman"/>
                      </a:endParaRPr>
                    </a:p>
                  </a:txBody>
                  <a:tcPr marL="21101" marR="2110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7000"/>
                        </a:lnSpc>
                        <a:spcBef>
                          <a:spcPts val="0"/>
                        </a:spcBef>
                        <a:spcAft>
                          <a:spcPts val="0"/>
                        </a:spcAft>
                      </a:pPr>
                      <a:r>
                        <a:rPr lang="en-US" sz="1400">
                          <a:solidFill>
                            <a:schemeClr val="tx1"/>
                          </a:solidFill>
                          <a:effectLst/>
                        </a:rPr>
                        <a:t>518 (8%)</a:t>
                      </a:r>
                      <a:endParaRPr lang="en-US" sz="1400">
                        <a:solidFill>
                          <a:schemeClr val="tx1"/>
                        </a:solidFill>
                        <a:effectLst/>
                        <a:latin typeface="Calibri"/>
                        <a:ea typeface="Calibri"/>
                        <a:cs typeface="Times New Roman"/>
                      </a:endParaRPr>
                    </a:p>
                  </a:txBody>
                  <a:tcPr marL="21101" marR="2110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7000"/>
                        </a:lnSpc>
                        <a:spcBef>
                          <a:spcPts val="0"/>
                        </a:spcBef>
                        <a:spcAft>
                          <a:spcPts val="0"/>
                        </a:spcAft>
                      </a:pPr>
                      <a:r>
                        <a:rPr lang="en-US" sz="1400">
                          <a:solidFill>
                            <a:schemeClr val="tx1"/>
                          </a:solidFill>
                          <a:effectLst/>
                        </a:rPr>
                        <a:t>513 (8%)</a:t>
                      </a:r>
                      <a:endParaRPr lang="en-US" sz="1400">
                        <a:solidFill>
                          <a:schemeClr val="tx1"/>
                        </a:solidFill>
                        <a:effectLst/>
                        <a:latin typeface="Calibri"/>
                        <a:ea typeface="Calibri"/>
                        <a:cs typeface="Times New Roman"/>
                      </a:endParaRPr>
                    </a:p>
                  </a:txBody>
                  <a:tcPr marL="21101" marR="21101"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7000"/>
                        </a:lnSpc>
                        <a:spcBef>
                          <a:spcPts val="0"/>
                        </a:spcBef>
                        <a:spcAft>
                          <a:spcPts val="0"/>
                        </a:spcAft>
                      </a:pPr>
                      <a:r>
                        <a:rPr lang="en-US" sz="1400" b="1" dirty="0">
                          <a:solidFill>
                            <a:schemeClr val="tx1"/>
                          </a:solidFill>
                          <a:effectLst/>
                        </a:rPr>
                        <a:t>404 (9%)</a:t>
                      </a:r>
                      <a:endParaRPr lang="en-US" sz="1400" b="1" dirty="0">
                        <a:solidFill>
                          <a:schemeClr val="tx1"/>
                        </a:solidFill>
                        <a:effectLst/>
                        <a:latin typeface="Calibri"/>
                        <a:ea typeface="Calibri"/>
                        <a:cs typeface="Times New Roman"/>
                      </a:endParaRPr>
                    </a:p>
                  </a:txBody>
                  <a:tcPr marL="21101" marR="2110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7000"/>
                        </a:lnSpc>
                        <a:spcBef>
                          <a:spcPts val="0"/>
                        </a:spcBef>
                        <a:spcAft>
                          <a:spcPts val="0"/>
                        </a:spcAft>
                      </a:pPr>
                      <a:r>
                        <a:rPr lang="en-US" sz="1400" dirty="0">
                          <a:solidFill>
                            <a:schemeClr val="tx1"/>
                          </a:solidFill>
                          <a:effectLst/>
                        </a:rPr>
                        <a:t> 58 (6%)</a:t>
                      </a:r>
                      <a:endParaRPr lang="en-US" sz="1400" dirty="0">
                        <a:solidFill>
                          <a:schemeClr val="tx1"/>
                        </a:solidFill>
                        <a:effectLst/>
                        <a:latin typeface="Calibri"/>
                        <a:ea typeface="Calibri"/>
                        <a:cs typeface="Times New Roman"/>
                      </a:endParaRPr>
                    </a:p>
                  </a:txBody>
                  <a:tcPr marL="21101" marR="21101"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3" name="TextBox 2"/>
          <p:cNvSpPr txBox="1"/>
          <p:nvPr/>
        </p:nvSpPr>
        <p:spPr>
          <a:xfrm>
            <a:off x="609600" y="396240"/>
            <a:ext cx="7642386" cy="461665"/>
          </a:xfrm>
          <a:prstGeom prst="rect">
            <a:avLst/>
          </a:prstGeom>
          <a:noFill/>
        </p:spPr>
        <p:txBody>
          <a:bodyPr wrap="none" rtlCol="0">
            <a:spAutoFit/>
          </a:bodyPr>
          <a:lstStyle/>
          <a:p>
            <a:r>
              <a:rPr lang="en-US" sz="2400" b="1" dirty="0" smtClean="0"/>
              <a:t>Summary Description of MESA Selection for </a:t>
            </a:r>
            <a:r>
              <a:rPr lang="en-US" sz="2400" b="1" dirty="0" err="1" smtClean="0"/>
              <a:t>TOPMed</a:t>
            </a:r>
            <a:r>
              <a:rPr lang="en-US" sz="2400" b="1" dirty="0" smtClean="0"/>
              <a:t> WGS</a:t>
            </a:r>
            <a:endParaRPr lang="en-US" sz="2400" b="1" dirty="0"/>
          </a:p>
        </p:txBody>
      </p:sp>
      <p:sp>
        <p:nvSpPr>
          <p:cNvPr id="4" name="Slide Number Placeholder 3"/>
          <p:cNvSpPr>
            <a:spLocks noGrp="1"/>
          </p:cNvSpPr>
          <p:nvPr>
            <p:ph type="sldNum" sz="quarter" idx="12"/>
          </p:nvPr>
        </p:nvSpPr>
        <p:spPr/>
        <p:txBody>
          <a:bodyPr/>
          <a:lstStyle/>
          <a:p>
            <a:pPr algn="r"/>
            <a:fld id="{4D1D124D-FC6E-4FE9-87A3-FED40B4ACB6E}" type="slidenum">
              <a:rPr lang="en-US" altLang="en-US" b="0" smtClean="0"/>
              <a:pPr algn="r"/>
              <a:t>6</a:t>
            </a:fld>
            <a:endParaRPr lang="en-US" altLang="en-US" b="0" dirty="0"/>
          </a:p>
        </p:txBody>
      </p:sp>
    </p:spTree>
    <p:extLst>
      <p:ext uri="{BB962C8B-B14F-4D97-AF65-F5344CB8AC3E}">
        <p14:creationId xmlns:p14="http://schemas.microsoft.com/office/powerpoint/2010/main" val="38235545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514832941"/>
              </p:ext>
            </p:extLst>
          </p:nvPr>
        </p:nvGraphicFramePr>
        <p:xfrm>
          <a:off x="936929" y="1219200"/>
          <a:ext cx="7467600" cy="5210850"/>
        </p:xfrm>
        <a:graphic>
          <a:graphicData uri="http://schemas.openxmlformats.org/drawingml/2006/table">
            <a:tbl>
              <a:tblPr firstRow="1" firstCol="1" bandRow="1">
                <a:tableStyleId>{5C22544A-7EE6-4342-B048-85BDC9FD1C3A}</a:tableStyleId>
              </a:tblPr>
              <a:tblGrid>
                <a:gridCol w="1371600"/>
                <a:gridCol w="1143000"/>
                <a:gridCol w="1219200"/>
                <a:gridCol w="1219200"/>
                <a:gridCol w="1219200"/>
                <a:gridCol w="1295400"/>
              </a:tblGrid>
              <a:tr h="509967">
                <a:tc>
                  <a:txBody>
                    <a:bodyPr/>
                    <a:lstStyle/>
                    <a:p>
                      <a:pPr marL="0" marR="0">
                        <a:lnSpc>
                          <a:spcPct val="107000"/>
                        </a:lnSpc>
                        <a:spcBef>
                          <a:spcPts val="0"/>
                        </a:spcBef>
                        <a:spcAft>
                          <a:spcPts val="0"/>
                        </a:spcAft>
                      </a:pPr>
                      <a:r>
                        <a:rPr lang="en-US" sz="1400" dirty="0">
                          <a:solidFill>
                            <a:schemeClr val="tx1"/>
                          </a:solidFill>
                          <a:effectLst/>
                        </a:rPr>
                        <a:t> </a:t>
                      </a:r>
                      <a:endParaRPr lang="en-US" sz="1400" dirty="0">
                        <a:solidFill>
                          <a:schemeClr val="tx1"/>
                        </a:solidFill>
                        <a:effectLst/>
                        <a:latin typeface="Calibri"/>
                        <a:ea typeface="Calibri"/>
                        <a:cs typeface="Times New Roman"/>
                      </a:endParaRPr>
                    </a:p>
                  </a:txBody>
                  <a:tcPr marL="21101" marR="2110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400" dirty="0">
                          <a:solidFill>
                            <a:schemeClr val="tx1"/>
                          </a:solidFill>
                          <a:effectLst/>
                        </a:rPr>
                        <a:t>MESA Classic</a:t>
                      </a:r>
                    </a:p>
                    <a:p>
                      <a:pPr marL="0" marR="0" algn="ctr">
                        <a:lnSpc>
                          <a:spcPct val="107000"/>
                        </a:lnSpc>
                        <a:spcBef>
                          <a:spcPts val="0"/>
                        </a:spcBef>
                        <a:spcAft>
                          <a:spcPts val="0"/>
                        </a:spcAft>
                      </a:pPr>
                      <a:r>
                        <a:rPr lang="en-US" sz="1400" dirty="0">
                          <a:solidFill>
                            <a:schemeClr val="tx1"/>
                          </a:solidFill>
                          <a:effectLst/>
                        </a:rPr>
                        <a:t>(6,814)</a:t>
                      </a:r>
                      <a:endParaRPr lang="en-US" sz="1400" dirty="0">
                        <a:solidFill>
                          <a:schemeClr val="tx1"/>
                        </a:solidFill>
                        <a:effectLst/>
                        <a:latin typeface="Calibri"/>
                        <a:ea typeface="Calibri"/>
                        <a:cs typeface="Times New Roman"/>
                      </a:endParaRPr>
                    </a:p>
                  </a:txBody>
                  <a:tcPr marL="21101" marR="2110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400" dirty="0">
                          <a:solidFill>
                            <a:schemeClr val="tx1"/>
                          </a:solidFill>
                          <a:effectLst/>
                        </a:rPr>
                        <a:t>Genetics Consent</a:t>
                      </a:r>
                    </a:p>
                    <a:p>
                      <a:pPr marL="0" marR="0" algn="ctr">
                        <a:lnSpc>
                          <a:spcPct val="107000"/>
                        </a:lnSpc>
                        <a:spcBef>
                          <a:spcPts val="0"/>
                        </a:spcBef>
                        <a:spcAft>
                          <a:spcPts val="0"/>
                        </a:spcAft>
                      </a:pPr>
                      <a:r>
                        <a:rPr lang="en-US" sz="1400" dirty="0">
                          <a:solidFill>
                            <a:schemeClr val="tx1"/>
                          </a:solidFill>
                          <a:effectLst/>
                        </a:rPr>
                        <a:t>(6,467)</a:t>
                      </a:r>
                      <a:endParaRPr lang="en-US" sz="1400" dirty="0">
                        <a:solidFill>
                          <a:schemeClr val="tx1"/>
                        </a:solidFill>
                        <a:effectLst/>
                        <a:latin typeface="Calibri"/>
                        <a:ea typeface="Calibri"/>
                        <a:cs typeface="Times New Roman"/>
                      </a:endParaRPr>
                    </a:p>
                  </a:txBody>
                  <a:tcPr marL="21101" marR="2110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400" dirty="0">
                          <a:solidFill>
                            <a:schemeClr val="tx1"/>
                          </a:solidFill>
                          <a:effectLst/>
                        </a:rPr>
                        <a:t>Consent and DNA ≥</a:t>
                      </a:r>
                      <a:r>
                        <a:rPr lang="en-US" sz="1400" dirty="0" smtClean="0">
                          <a:solidFill>
                            <a:schemeClr val="tx1"/>
                          </a:solidFill>
                          <a:effectLst/>
                        </a:rPr>
                        <a:t>40 </a:t>
                      </a:r>
                      <a:r>
                        <a:rPr lang="en-US" sz="1400" dirty="0" smtClean="0">
                          <a:solidFill>
                            <a:schemeClr val="tx1"/>
                          </a:solidFill>
                          <a:effectLst/>
                          <a:latin typeface="Symbol" charset="2"/>
                          <a:cs typeface="Symbol" charset="2"/>
                        </a:rPr>
                        <a:t>m</a:t>
                      </a:r>
                      <a:r>
                        <a:rPr lang="en-US" sz="1400" dirty="0" smtClean="0">
                          <a:solidFill>
                            <a:schemeClr val="tx1"/>
                          </a:solidFill>
                          <a:effectLst/>
                        </a:rPr>
                        <a:t>g</a:t>
                      </a:r>
                      <a:endParaRPr lang="en-US" sz="1400" dirty="0">
                        <a:solidFill>
                          <a:schemeClr val="tx1"/>
                        </a:solidFill>
                        <a:effectLst/>
                      </a:endParaRPr>
                    </a:p>
                    <a:p>
                      <a:pPr marL="0" marR="0" algn="ctr">
                        <a:lnSpc>
                          <a:spcPct val="107000"/>
                        </a:lnSpc>
                        <a:spcBef>
                          <a:spcPts val="0"/>
                        </a:spcBef>
                        <a:spcAft>
                          <a:spcPts val="0"/>
                        </a:spcAft>
                      </a:pPr>
                      <a:r>
                        <a:rPr lang="en-US" sz="1400" dirty="0">
                          <a:solidFill>
                            <a:schemeClr val="tx1"/>
                          </a:solidFill>
                          <a:effectLst/>
                        </a:rPr>
                        <a:t>(6,391)</a:t>
                      </a:r>
                      <a:endParaRPr lang="en-US" sz="1400" dirty="0">
                        <a:solidFill>
                          <a:schemeClr val="tx1"/>
                        </a:solidFill>
                        <a:effectLst/>
                        <a:latin typeface="Calibri"/>
                        <a:ea typeface="Calibri"/>
                        <a:cs typeface="Times New Roman"/>
                      </a:endParaRPr>
                    </a:p>
                  </a:txBody>
                  <a:tcPr marL="21101" marR="21101"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400" dirty="0" err="1">
                          <a:solidFill>
                            <a:schemeClr val="tx1"/>
                          </a:solidFill>
                          <a:effectLst/>
                        </a:rPr>
                        <a:t>TOPMed</a:t>
                      </a:r>
                      <a:r>
                        <a:rPr lang="en-US" sz="1400" dirty="0">
                          <a:solidFill>
                            <a:schemeClr val="tx1"/>
                          </a:solidFill>
                          <a:effectLst/>
                        </a:rPr>
                        <a:t> Selected</a:t>
                      </a:r>
                    </a:p>
                    <a:p>
                      <a:pPr marL="0" marR="0" algn="ctr">
                        <a:lnSpc>
                          <a:spcPct val="107000"/>
                        </a:lnSpc>
                        <a:spcBef>
                          <a:spcPts val="0"/>
                        </a:spcBef>
                        <a:spcAft>
                          <a:spcPts val="0"/>
                        </a:spcAft>
                      </a:pPr>
                      <a:r>
                        <a:rPr lang="en-US" sz="1400" dirty="0">
                          <a:solidFill>
                            <a:schemeClr val="tx1"/>
                          </a:solidFill>
                          <a:effectLst/>
                        </a:rPr>
                        <a:t>(4,595)</a:t>
                      </a:r>
                      <a:endParaRPr lang="en-US" sz="1400" dirty="0">
                        <a:solidFill>
                          <a:schemeClr val="tx1"/>
                        </a:solidFill>
                        <a:effectLst/>
                        <a:latin typeface="Calibri"/>
                        <a:ea typeface="Calibri"/>
                        <a:cs typeface="Times New Roman"/>
                      </a:endParaRPr>
                    </a:p>
                  </a:txBody>
                  <a:tcPr marL="21101" marR="2110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400" dirty="0" err="1">
                          <a:solidFill>
                            <a:schemeClr val="tx1"/>
                          </a:solidFill>
                          <a:effectLst/>
                        </a:rPr>
                        <a:t>TOPMed</a:t>
                      </a:r>
                      <a:r>
                        <a:rPr lang="en-US" sz="1400" dirty="0">
                          <a:solidFill>
                            <a:schemeClr val="tx1"/>
                          </a:solidFill>
                          <a:effectLst/>
                        </a:rPr>
                        <a:t> Alternate</a:t>
                      </a:r>
                    </a:p>
                    <a:p>
                      <a:pPr marL="0" marR="0" algn="ctr">
                        <a:lnSpc>
                          <a:spcPct val="107000"/>
                        </a:lnSpc>
                        <a:spcBef>
                          <a:spcPts val="0"/>
                        </a:spcBef>
                        <a:spcAft>
                          <a:spcPts val="0"/>
                        </a:spcAft>
                      </a:pPr>
                      <a:r>
                        <a:rPr lang="en-US" sz="1400" dirty="0">
                          <a:solidFill>
                            <a:schemeClr val="tx1"/>
                          </a:solidFill>
                          <a:effectLst/>
                        </a:rPr>
                        <a:t>(919)</a:t>
                      </a:r>
                      <a:endParaRPr lang="en-US" sz="1400" dirty="0">
                        <a:solidFill>
                          <a:schemeClr val="tx1"/>
                        </a:solidFill>
                        <a:effectLst/>
                        <a:latin typeface="Calibri"/>
                        <a:ea typeface="Calibri"/>
                        <a:cs typeface="Times New Roman"/>
                      </a:endParaRPr>
                    </a:p>
                  </a:txBody>
                  <a:tcPr marL="21101" marR="21101"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509967">
                <a:tc>
                  <a:txBody>
                    <a:bodyPr/>
                    <a:lstStyle/>
                    <a:p>
                      <a:pPr marL="0" marR="0">
                        <a:lnSpc>
                          <a:spcPct val="107000"/>
                        </a:lnSpc>
                        <a:spcBef>
                          <a:spcPts val="0"/>
                        </a:spcBef>
                        <a:spcAft>
                          <a:spcPts val="0"/>
                        </a:spcAft>
                      </a:pPr>
                      <a:r>
                        <a:rPr lang="en-US" sz="1400" b="0" dirty="0">
                          <a:solidFill>
                            <a:schemeClr val="tx1"/>
                          </a:solidFill>
                          <a:effectLst/>
                        </a:rPr>
                        <a:t>Baseline CT</a:t>
                      </a:r>
                      <a:endParaRPr lang="en-US" sz="1400" b="0" dirty="0">
                        <a:solidFill>
                          <a:schemeClr val="tx1"/>
                        </a:solidFill>
                        <a:effectLst/>
                        <a:latin typeface="Calibri"/>
                        <a:ea typeface="Calibri"/>
                        <a:cs typeface="Times New Roman"/>
                      </a:endParaRPr>
                    </a:p>
                  </a:txBody>
                  <a:tcPr marL="24370" marR="243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7000"/>
                        </a:lnSpc>
                        <a:spcBef>
                          <a:spcPts val="0"/>
                        </a:spcBef>
                        <a:spcAft>
                          <a:spcPts val="0"/>
                        </a:spcAft>
                      </a:pPr>
                      <a:r>
                        <a:rPr lang="en-US" sz="1400" b="0" dirty="0">
                          <a:solidFill>
                            <a:schemeClr val="tx1"/>
                          </a:solidFill>
                          <a:effectLst/>
                        </a:rPr>
                        <a:t>6,814 (100%)</a:t>
                      </a:r>
                      <a:endParaRPr lang="en-US" sz="1400" b="0" dirty="0">
                        <a:solidFill>
                          <a:schemeClr val="tx1"/>
                        </a:solidFill>
                        <a:effectLst/>
                        <a:latin typeface="Calibri"/>
                        <a:ea typeface="Calibri"/>
                        <a:cs typeface="Times New Roman"/>
                      </a:endParaRPr>
                    </a:p>
                  </a:txBody>
                  <a:tcPr marL="24370" marR="243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7000"/>
                        </a:lnSpc>
                        <a:spcBef>
                          <a:spcPts val="0"/>
                        </a:spcBef>
                        <a:spcAft>
                          <a:spcPts val="0"/>
                        </a:spcAft>
                      </a:pPr>
                      <a:r>
                        <a:rPr lang="en-US" sz="1400" b="0" dirty="0">
                          <a:solidFill>
                            <a:schemeClr val="tx1"/>
                          </a:solidFill>
                          <a:effectLst/>
                        </a:rPr>
                        <a:t>6,467 (100%)</a:t>
                      </a:r>
                      <a:endParaRPr lang="en-US" sz="1400" b="0" dirty="0">
                        <a:solidFill>
                          <a:schemeClr val="tx1"/>
                        </a:solidFill>
                        <a:effectLst/>
                        <a:latin typeface="Calibri"/>
                        <a:ea typeface="Calibri"/>
                        <a:cs typeface="Times New Roman"/>
                      </a:endParaRPr>
                    </a:p>
                  </a:txBody>
                  <a:tcPr marL="24370" marR="243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7000"/>
                        </a:lnSpc>
                        <a:spcBef>
                          <a:spcPts val="0"/>
                        </a:spcBef>
                        <a:spcAft>
                          <a:spcPts val="0"/>
                        </a:spcAft>
                      </a:pPr>
                      <a:r>
                        <a:rPr lang="en-US" sz="1400" b="0">
                          <a:solidFill>
                            <a:schemeClr val="tx1"/>
                          </a:solidFill>
                          <a:effectLst/>
                        </a:rPr>
                        <a:t>6,391 (100%)</a:t>
                      </a:r>
                      <a:endParaRPr lang="en-US" sz="1400" b="0">
                        <a:solidFill>
                          <a:schemeClr val="tx1"/>
                        </a:solidFill>
                        <a:effectLst/>
                        <a:latin typeface="Calibri"/>
                        <a:ea typeface="Calibri"/>
                        <a:cs typeface="Times New Roman"/>
                      </a:endParaRPr>
                    </a:p>
                  </a:txBody>
                  <a:tcPr marL="24370" marR="2437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7000"/>
                        </a:lnSpc>
                        <a:spcBef>
                          <a:spcPts val="0"/>
                        </a:spcBef>
                        <a:spcAft>
                          <a:spcPts val="0"/>
                        </a:spcAft>
                      </a:pPr>
                      <a:r>
                        <a:rPr lang="en-US" sz="1400" b="0" dirty="0">
                          <a:solidFill>
                            <a:srgbClr val="FF0000"/>
                          </a:solidFill>
                          <a:effectLst/>
                        </a:rPr>
                        <a:t>4,595 (100%)</a:t>
                      </a:r>
                      <a:endParaRPr lang="en-US" sz="1400" b="0" dirty="0">
                        <a:solidFill>
                          <a:srgbClr val="FF0000"/>
                        </a:solidFill>
                        <a:effectLst/>
                        <a:latin typeface="Calibri"/>
                        <a:ea typeface="Calibri"/>
                        <a:cs typeface="Times New Roman"/>
                      </a:endParaRPr>
                    </a:p>
                  </a:txBody>
                  <a:tcPr marL="24370" marR="2437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7000"/>
                        </a:lnSpc>
                        <a:spcBef>
                          <a:spcPts val="0"/>
                        </a:spcBef>
                        <a:spcAft>
                          <a:spcPts val="0"/>
                        </a:spcAft>
                      </a:pPr>
                      <a:r>
                        <a:rPr lang="en-US" sz="1400" b="0">
                          <a:solidFill>
                            <a:schemeClr val="tx1"/>
                          </a:solidFill>
                          <a:effectLst/>
                        </a:rPr>
                        <a:t>919 (100%)</a:t>
                      </a:r>
                      <a:endParaRPr lang="en-US" sz="1400" b="0">
                        <a:solidFill>
                          <a:schemeClr val="tx1"/>
                        </a:solidFill>
                        <a:effectLst/>
                        <a:latin typeface="Calibri"/>
                        <a:ea typeface="Calibri"/>
                        <a:cs typeface="Times New Roman"/>
                      </a:endParaRPr>
                    </a:p>
                  </a:txBody>
                  <a:tcPr marL="24370" marR="2437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446222">
                <a:tc>
                  <a:txBody>
                    <a:bodyPr/>
                    <a:lstStyle/>
                    <a:p>
                      <a:pPr marL="0" marR="0">
                        <a:lnSpc>
                          <a:spcPct val="107000"/>
                        </a:lnSpc>
                        <a:spcBef>
                          <a:spcPts val="0"/>
                        </a:spcBef>
                        <a:spcAft>
                          <a:spcPts val="0"/>
                        </a:spcAft>
                      </a:pPr>
                      <a:r>
                        <a:rPr lang="en-US" sz="1400" b="0">
                          <a:solidFill>
                            <a:schemeClr val="tx1"/>
                          </a:solidFill>
                          <a:effectLst/>
                        </a:rPr>
                        <a:t>Follow-up CT</a:t>
                      </a:r>
                      <a:endParaRPr lang="en-US" sz="1400" b="0">
                        <a:solidFill>
                          <a:schemeClr val="tx1"/>
                        </a:solidFill>
                        <a:effectLst/>
                        <a:latin typeface="Calibri"/>
                        <a:ea typeface="Calibri"/>
                        <a:cs typeface="Times New Roman"/>
                      </a:endParaRPr>
                    </a:p>
                  </a:txBody>
                  <a:tcPr marL="24370" marR="243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7000"/>
                        </a:lnSpc>
                        <a:spcBef>
                          <a:spcPts val="0"/>
                        </a:spcBef>
                        <a:spcAft>
                          <a:spcPts val="0"/>
                        </a:spcAft>
                      </a:pPr>
                      <a:r>
                        <a:rPr lang="en-US" sz="1400" b="0" dirty="0">
                          <a:solidFill>
                            <a:schemeClr val="tx1"/>
                          </a:solidFill>
                          <a:effectLst/>
                        </a:rPr>
                        <a:t>6,068 (89%)</a:t>
                      </a:r>
                      <a:endParaRPr lang="en-US" sz="1400" b="0" dirty="0">
                        <a:solidFill>
                          <a:schemeClr val="tx1"/>
                        </a:solidFill>
                        <a:effectLst/>
                        <a:latin typeface="Calibri"/>
                        <a:ea typeface="Calibri"/>
                        <a:cs typeface="Times New Roman"/>
                      </a:endParaRPr>
                    </a:p>
                  </a:txBody>
                  <a:tcPr marL="24370" marR="243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7000"/>
                        </a:lnSpc>
                        <a:spcBef>
                          <a:spcPts val="0"/>
                        </a:spcBef>
                        <a:spcAft>
                          <a:spcPts val="0"/>
                        </a:spcAft>
                      </a:pPr>
                      <a:r>
                        <a:rPr lang="en-US" sz="1400" b="0" dirty="0">
                          <a:solidFill>
                            <a:schemeClr val="tx1"/>
                          </a:solidFill>
                          <a:effectLst/>
                        </a:rPr>
                        <a:t>5,773 (89%)</a:t>
                      </a:r>
                      <a:endParaRPr lang="en-US" sz="1400" b="0" dirty="0">
                        <a:solidFill>
                          <a:schemeClr val="tx1"/>
                        </a:solidFill>
                        <a:effectLst/>
                        <a:latin typeface="Calibri"/>
                        <a:ea typeface="Calibri"/>
                        <a:cs typeface="Times New Roman"/>
                      </a:endParaRPr>
                    </a:p>
                  </a:txBody>
                  <a:tcPr marL="24370" marR="243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7000"/>
                        </a:lnSpc>
                        <a:spcBef>
                          <a:spcPts val="0"/>
                        </a:spcBef>
                        <a:spcAft>
                          <a:spcPts val="0"/>
                        </a:spcAft>
                      </a:pPr>
                      <a:r>
                        <a:rPr lang="en-US" sz="1400" b="0">
                          <a:solidFill>
                            <a:schemeClr val="tx1"/>
                          </a:solidFill>
                          <a:effectLst/>
                        </a:rPr>
                        <a:t>5,702 (89%)</a:t>
                      </a:r>
                      <a:endParaRPr lang="en-US" sz="1400" b="0">
                        <a:solidFill>
                          <a:schemeClr val="tx1"/>
                        </a:solidFill>
                        <a:effectLst/>
                        <a:latin typeface="Calibri"/>
                        <a:ea typeface="Calibri"/>
                        <a:cs typeface="Times New Roman"/>
                      </a:endParaRPr>
                    </a:p>
                  </a:txBody>
                  <a:tcPr marL="24370" marR="2437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7000"/>
                        </a:lnSpc>
                        <a:spcBef>
                          <a:spcPts val="0"/>
                        </a:spcBef>
                        <a:spcAft>
                          <a:spcPts val="0"/>
                        </a:spcAft>
                      </a:pPr>
                      <a:r>
                        <a:rPr lang="en-US" sz="1400" b="0" dirty="0">
                          <a:solidFill>
                            <a:srgbClr val="FF0000"/>
                          </a:solidFill>
                          <a:effectLst/>
                        </a:rPr>
                        <a:t>4,559 (99%)</a:t>
                      </a:r>
                      <a:endParaRPr lang="en-US" sz="1400" b="0" dirty="0">
                        <a:solidFill>
                          <a:srgbClr val="FF0000"/>
                        </a:solidFill>
                        <a:effectLst/>
                        <a:latin typeface="Calibri"/>
                        <a:ea typeface="Calibri"/>
                        <a:cs typeface="Times New Roman"/>
                      </a:endParaRPr>
                    </a:p>
                  </a:txBody>
                  <a:tcPr marL="24370" marR="2437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7000"/>
                        </a:lnSpc>
                        <a:spcBef>
                          <a:spcPts val="0"/>
                        </a:spcBef>
                        <a:spcAft>
                          <a:spcPts val="0"/>
                        </a:spcAft>
                      </a:pPr>
                      <a:r>
                        <a:rPr lang="en-US" sz="1400" b="0" dirty="0">
                          <a:solidFill>
                            <a:schemeClr val="tx1"/>
                          </a:solidFill>
                          <a:effectLst/>
                        </a:rPr>
                        <a:t>841 (92%)</a:t>
                      </a:r>
                      <a:endParaRPr lang="en-US" sz="1400" b="0" dirty="0">
                        <a:solidFill>
                          <a:schemeClr val="tx1"/>
                        </a:solidFill>
                        <a:effectLst/>
                        <a:latin typeface="Calibri"/>
                        <a:ea typeface="Calibri"/>
                        <a:cs typeface="Times New Roman"/>
                      </a:endParaRPr>
                    </a:p>
                  </a:txBody>
                  <a:tcPr marL="24370" marR="2437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446222">
                <a:tc>
                  <a:txBody>
                    <a:bodyPr/>
                    <a:lstStyle/>
                    <a:p>
                      <a:pPr marL="0" marR="0">
                        <a:lnSpc>
                          <a:spcPct val="107000"/>
                        </a:lnSpc>
                        <a:spcBef>
                          <a:spcPts val="0"/>
                        </a:spcBef>
                        <a:spcAft>
                          <a:spcPts val="0"/>
                        </a:spcAft>
                      </a:pPr>
                      <a:r>
                        <a:rPr lang="en-US" sz="1400" b="0">
                          <a:solidFill>
                            <a:schemeClr val="tx1"/>
                          </a:solidFill>
                          <a:effectLst/>
                        </a:rPr>
                        <a:t>Baseline US</a:t>
                      </a:r>
                      <a:endParaRPr lang="en-US" sz="1400" b="0">
                        <a:solidFill>
                          <a:schemeClr val="tx1"/>
                        </a:solidFill>
                        <a:effectLst/>
                        <a:latin typeface="Calibri"/>
                        <a:ea typeface="Calibri"/>
                        <a:cs typeface="Times New Roman"/>
                      </a:endParaRPr>
                    </a:p>
                  </a:txBody>
                  <a:tcPr marL="24370" marR="243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7000"/>
                        </a:lnSpc>
                        <a:spcBef>
                          <a:spcPts val="0"/>
                        </a:spcBef>
                        <a:spcAft>
                          <a:spcPts val="0"/>
                        </a:spcAft>
                      </a:pPr>
                      <a:r>
                        <a:rPr lang="en-US" sz="1400" b="0">
                          <a:solidFill>
                            <a:schemeClr val="tx1"/>
                          </a:solidFill>
                          <a:effectLst/>
                        </a:rPr>
                        <a:t>6,726 (99%)</a:t>
                      </a:r>
                      <a:endParaRPr lang="en-US" sz="1400" b="0">
                        <a:solidFill>
                          <a:schemeClr val="tx1"/>
                        </a:solidFill>
                        <a:effectLst/>
                        <a:latin typeface="Calibri"/>
                        <a:ea typeface="Calibri"/>
                        <a:cs typeface="Times New Roman"/>
                      </a:endParaRPr>
                    </a:p>
                  </a:txBody>
                  <a:tcPr marL="24370" marR="243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7000"/>
                        </a:lnSpc>
                        <a:spcBef>
                          <a:spcPts val="0"/>
                        </a:spcBef>
                        <a:spcAft>
                          <a:spcPts val="0"/>
                        </a:spcAft>
                      </a:pPr>
                      <a:r>
                        <a:rPr lang="en-US" sz="1400" b="0" dirty="0">
                          <a:solidFill>
                            <a:schemeClr val="tx1"/>
                          </a:solidFill>
                          <a:effectLst/>
                        </a:rPr>
                        <a:t>6,386 (99%)</a:t>
                      </a:r>
                      <a:endParaRPr lang="en-US" sz="1400" b="0" dirty="0">
                        <a:solidFill>
                          <a:schemeClr val="tx1"/>
                        </a:solidFill>
                        <a:effectLst/>
                        <a:latin typeface="Calibri"/>
                        <a:ea typeface="Calibri"/>
                        <a:cs typeface="Times New Roman"/>
                      </a:endParaRPr>
                    </a:p>
                  </a:txBody>
                  <a:tcPr marL="24370" marR="243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7000"/>
                        </a:lnSpc>
                        <a:spcBef>
                          <a:spcPts val="0"/>
                        </a:spcBef>
                        <a:spcAft>
                          <a:spcPts val="0"/>
                        </a:spcAft>
                      </a:pPr>
                      <a:r>
                        <a:rPr lang="en-US" sz="1400" b="0" dirty="0">
                          <a:solidFill>
                            <a:schemeClr val="tx1"/>
                          </a:solidFill>
                          <a:effectLst/>
                        </a:rPr>
                        <a:t>6,312 (99%)</a:t>
                      </a:r>
                      <a:endParaRPr lang="en-US" sz="1400" b="0" dirty="0">
                        <a:solidFill>
                          <a:schemeClr val="tx1"/>
                        </a:solidFill>
                        <a:effectLst/>
                        <a:latin typeface="Calibri"/>
                        <a:ea typeface="Calibri"/>
                        <a:cs typeface="Times New Roman"/>
                      </a:endParaRPr>
                    </a:p>
                  </a:txBody>
                  <a:tcPr marL="24370" marR="2437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7000"/>
                        </a:lnSpc>
                        <a:spcBef>
                          <a:spcPts val="0"/>
                        </a:spcBef>
                        <a:spcAft>
                          <a:spcPts val="0"/>
                        </a:spcAft>
                      </a:pPr>
                      <a:r>
                        <a:rPr lang="en-US" sz="1400" b="0" dirty="0">
                          <a:solidFill>
                            <a:srgbClr val="FF0000"/>
                          </a:solidFill>
                          <a:effectLst/>
                        </a:rPr>
                        <a:t>4,574 (100%)</a:t>
                      </a:r>
                      <a:endParaRPr lang="en-US" sz="1400" b="0" dirty="0">
                        <a:solidFill>
                          <a:srgbClr val="FF0000"/>
                        </a:solidFill>
                        <a:effectLst/>
                        <a:latin typeface="Calibri"/>
                        <a:ea typeface="Calibri"/>
                        <a:cs typeface="Times New Roman"/>
                      </a:endParaRPr>
                    </a:p>
                  </a:txBody>
                  <a:tcPr marL="24370" marR="2437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7000"/>
                        </a:lnSpc>
                        <a:spcBef>
                          <a:spcPts val="0"/>
                        </a:spcBef>
                        <a:spcAft>
                          <a:spcPts val="0"/>
                        </a:spcAft>
                      </a:pPr>
                      <a:r>
                        <a:rPr lang="en-US" sz="1400" b="0" dirty="0">
                          <a:solidFill>
                            <a:schemeClr val="tx1"/>
                          </a:solidFill>
                          <a:effectLst/>
                        </a:rPr>
                        <a:t>907 (99%)</a:t>
                      </a:r>
                      <a:endParaRPr lang="en-US" sz="1400" b="0" dirty="0">
                        <a:solidFill>
                          <a:schemeClr val="tx1"/>
                        </a:solidFill>
                        <a:effectLst/>
                        <a:latin typeface="Calibri"/>
                        <a:ea typeface="Calibri"/>
                        <a:cs typeface="Times New Roman"/>
                      </a:endParaRPr>
                    </a:p>
                  </a:txBody>
                  <a:tcPr marL="24370" marR="2437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446222">
                <a:tc>
                  <a:txBody>
                    <a:bodyPr/>
                    <a:lstStyle/>
                    <a:p>
                      <a:pPr marL="0" marR="0">
                        <a:lnSpc>
                          <a:spcPct val="107000"/>
                        </a:lnSpc>
                        <a:spcBef>
                          <a:spcPts val="0"/>
                        </a:spcBef>
                        <a:spcAft>
                          <a:spcPts val="0"/>
                        </a:spcAft>
                      </a:pPr>
                      <a:r>
                        <a:rPr lang="en-US" sz="1400" b="0">
                          <a:solidFill>
                            <a:schemeClr val="tx1"/>
                          </a:solidFill>
                          <a:effectLst/>
                        </a:rPr>
                        <a:t>Follow-up US</a:t>
                      </a:r>
                      <a:endParaRPr lang="en-US" sz="1400" b="0">
                        <a:solidFill>
                          <a:schemeClr val="tx1"/>
                        </a:solidFill>
                        <a:effectLst/>
                        <a:latin typeface="Calibri"/>
                        <a:ea typeface="Calibri"/>
                        <a:cs typeface="Times New Roman"/>
                      </a:endParaRPr>
                    </a:p>
                  </a:txBody>
                  <a:tcPr marL="24370" marR="243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7000"/>
                        </a:lnSpc>
                        <a:spcBef>
                          <a:spcPts val="0"/>
                        </a:spcBef>
                        <a:spcAft>
                          <a:spcPts val="0"/>
                        </a:spcAft>
                      </a:pPr>
                      <a:r>
                        <a:rPr lang="en-US" sz="1400" b="0">
                          <a:solidFill>
                            <a:schemeClr val="tx1"/>
                          </a:solidFill>
                          <a:effectLst/>
                        </a:rPr>
                        <a:t>5,636 (83%)</a:t>
                      </a:r>
                      <a:endParaRPr lang="en-US" sz="1400" b="0">
                        <a:solidFill>
                          <a:schemeClr val="tx1"/>
                        </a:solidFill>
                        <a:effectLst/>
                        <a:latin typeface="Calibri"/>
                        <a:ea typeface="Calibri"/>
                        <a:cs typeface="Times New Roman"/>
                      </a:endParaRPr>
                    </a:p>
                  </a:txBody>
                  <a:tcPr marL="24370" marR="243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7000"/>
                        </a:lnSpc>
                        <a:spcBef>
                          <a:spcPts val="0"/>
                        </a:spcBef>
                        <a:spcAft>
                          <a:spcPts val="0"/>
                        </a:spcAft>
                      </a:pPr>
                      <a:r>
                        <a:rPr lang="en-US" sz="1400" b="0">
                          <a:solidFill>
                            <a:schemeClr val="tx1"/>
                          </a:solidFill>
                          <a:effectLst/>
                        </a:rPr>
                        <a:t>5,374 (83%)</a:t>
                      </a:r>
                      <a:endParaRPr lang="en-US" sz="1400" b="0">
                        <a:solidFill>
                          <a:schemeClr val="tx1"/>
                        </a:solidFill>
                        <a:effectLst/>
                        <a:latin typeface="Calibri"/>
                        <a:ea typeface="Calibri"/>
                        <a:cs typeface="Times New Roman"/>
                      </a:endParaRPr>
                    </a:p>
                  </a:txBody>
                  <a:tcPr marL="24370" marR="243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7000"/>
                        </a:lnSpc>
                        <a:spcBef>
                          <a:spcPts val="0"/>
                        </a:spcBef>
                        <a:spcAft>
                          <a:spcPts val="0"/>
                        </a:spcAft>
                      </a:pPr>
                      <a:r>
                        <a:rPr lang="en-US" sz="1400" b="0" dirty="0">
                          <a:solidFill>
                            <a:schemeClr val="tx1"/>
                          </a:solidFill>
                          <a:effectLst/>
                        </a:rPr>
                        <a:t>5,306 (83%)</a:t>
                      </a:r>
                      <a:endParaRPr lang="en-US" sz="1400" b="0" dirty="0">
                        <a:solidFill>
                          <a:schemeClr val="tx1"/>
                        </a:solidFill>
                        <a:effectLst/>
                        <a:latin typeface="Calibri"/>
                        <a:ea typeface="Calibri"/>
                        <a:cs typeface="Times New Roman"/>
                      </a:endParaRPr>
                    </a:p>
                  </a:txBody>
                  <a:tcPr marL="24370" marR="2437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7000"/>
                        </a:lnSpc>
                        <a:spcBef>
                          <a:spcPts val="0"/>
                        </a:spcBef>
                        <a:spcAft>
                          <a:spcPts val="0"/>
                        </a:spcAft>
                      </a:pPr>
                      <a:r>
                        <a:rPr lang="en-US" sz="1400" b="0" dirty="0">
                          <a:solidFill>
                            <a:srgbClr val="FF0000"/>
                          </a:solidFill>
                          <a:effectLst/>
                        </a:rPr>
                        <a:t>4,295 (93%)</a:t>
                      </a:r>
                      <a:endParaRPr lang="en-US" sz="1400" b="0" dirty="0">
                        <a:solidFill>
                          <a:srgbClr val="FF0000"/>
                        </a:solidFill>
                        <a:effectLst/>
                        <a:latin typeface="Calibri"/>
                        <a:ea typeface="Calibri"/>
                        <a:cs typeface="Times New Roman"/>
                      </a:endParaRPr>
                    </a:p>
                  </a:txBody>
                  <a:tcPr marL="24370" marR="2437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7000"/>
                        </a:lnSpc>
                        <a:spcBef>
                          <a:spcPts val="0"/>
                        </a:spcBef>
                        <a:spcAft>
                          <a:spcPts val="0"/>
                        </a:spcAft>
                      </a:pPr>
                      <a:r>
                        <a:rPr lang="en-US" sz="1400" b="0" dirty="0">
                          <a:solidFill>
                            <a:schemeClr val="tx1"/>
                          </a:solidFill>
                          <a:effectLst/>
                        </a:rPr>
                        <a:t>775 (84%)</a:t>
                      </a:r>
                      <a:endParaRPr lang="en-US" sz="1400" b="0" dirty="0">
                        <a:solidFill>
                          <a:schemeClr val="tx1"/>
                        </a:solidFill>
                        <a:effectLst/>
                        <a:latin typeface="Calibri"/>
                        <a:ea typeface="Calibri"/>
                        <a:cs typeface="Times New Roman"/>
                      </a:endParaRPr>
                    </a:p>
                  </a:txBody>
                  <a:tcPr marL="24370" marR="2437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446222">
                <a:tc>
                  <a:txBody>
                    <a:bodyPr/>
                    <a:lstStyle/>
                    <a:p>
                      <a:pPr marL="0" marR="0">
                        <a:lnSpc>
                          <a:spcPct val="107000"/>
                        </a:lnSpc>
                        <a:spcBef>
                          <a:spcPts val="0"/>
                        </a:spcBef>
                        <a:spcAft>
                          <a:spcPts val="0"/>
                        </a:spcAft>
                      </a:pPr>
                      <a:r>
                        <a:rPr lang="en-US" sz="1400" b="0">
                          <a:solidFill>
                            <a:schemeClr val="tx1"/>
                          </a:solidFill>
                          <a:effectLst/>
                        </a:rPr>
                        <a:t>Baseline MRI</a:t>
                      </a:r>
                      <a:endParaRPr lang="en-US" sz="1400" b="0">
                        <a:solidFill>
                          <a:schemeClr val="tx1"/>
                        </a:solidFill>
                        <a:effectLst/>
                        <a:latin typeface="Calibri"/>
                        <a:ea typeface="Calibri"/>
                        <a:cs typeface="Times New Roman"/>
                      </a:endParaRPr>
                    </a:p>
                  </a:txBody>
                  <a:tcPr marL="24370" marR="243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7000"/>
                        </a:lnSpc>
                        <a:spcBef>
                          <a:spcPts val="0"/>
                        </a:spcBef>
                        <a:spcAft>
                          <a:spcPts val="0"/>
                        </a:spcAft>
                      </a:pPr>
                      <a:r>
                        <a:rPr lang="en-US" sz="1400" b="0">
                          <a:solidFill>
                            <a:schemeClr val="tx1"/>
                          </a:solidFill>
                          <a:effectLst/>
                        </a:rPr>
                        <a:t>5,003 (73%)</a:t>
                      </a:r>
                      <a:endParaRPr lang="en-US" sz="1400" b="0">
                        <a:solidFill>
                          <a:schemeClr val="tx1"/>
                        </a:solidFill>
                        <a:effectLst/>
                        <a:latin typeface="Calibri"/>
                        <a:ea typeface="Calibri"/>
                        <a:cs typeface="Times New Roman"/>
                      </a:endParaRPr>
                    </a:p>
                  </a:txBody>
                  <a:tcPr marL="24370" marR="243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7000"/>
                        </a:lnSpc>
                        <a:spcBef>
                          <a:spcPts val="0"/>
                        </a:spcBef>
                        <a:spcAft>
                          <a:spcPts val="0"/>
                        </a:spcAft>
                      </a:pPr>
                      <a:r>
                        <a:rPr lang="en-US" sz="1400" b="0">
                          <a:solidFill>
                            <a:schemeClr val="tx1"/>
                          </a:solidFill>
                          <a:effectLst/>
                        </a:rPr>
                        <a:t>4,775 (74%)</a:t>
                      </a:r>
                      <a:endParaRPr lang="en-US" sz="1400" b="0">
                        <a:solidFill>
                          <a:schemeClr val="tx1"/>
                        </a:solidFill>
                        <a:effectLst/>
                        <a:latin typeface="Calibri"/>
                        <a:ea typeface="Calibri"/>
                        <a:cs typeface="Times New Roman"/>
                      </a:endParaRPr>
                    </a:p>
                  </a:txBody>
                  <a:tcPr marL="24370" marR="243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7000"/>
                        </a:lnSpc>
                        <a:spcBef>
                          <a:spcPts val="0"/>
                        </a:spcBef>
                        <a:spcAft>
                          <a:spcPts val="0"/>
                        </a:spcAft>
                      </a:pPr>
                      <a:r>
                        <a:rPr lang="en-US" sz="1400" b="0" dirty="0">
                          <a:solidFill>
                            <a:schemeClr val="tx1"/>
                          </a:solidFill>
                          <a:effectLst/>
                        </a:rPr>
                        <a:t>4,712 (74%)</a:t>
                      </a:r>
                      <a:endParaRPr lang="en-US" sz="1400" b="0" dirty="0">
                        <a:solidFill>
                          <a:schemeClr val="tx1"/>
                        </a:solidFill>
                        <a:effectLst/>
                        <a:latin typeface="Calibri"/>
                        <a:ea typeface="Calibri"/>
                        <a:cs typeface="Times New Roman"/>
                      </a:endParaRPr>
                    </a:p>
                  </a:txBody>
                  <a:tcPr marL="24370" marR="2437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7000"/>
                        </a:lnSpc>
                        <a:spcBef>
                          <a:spcPts val="0"/>
                        </a:spcBef>
                        <a:spcAft>
                          <a:spcPts val="0"/>
                        </a:spcAft>
                      </a:pPr>
                      <a:r>
                        <a:rPr lang="en-US" sz="1400" b="0" dirty="0">
                          <a:solidFill>
                            <a:srgbClr val="FF0000"/>
                          </a:solidFill>
                          <a:effectLst/>
                        </a:rPr>
                        <a:t>3,717 (81%)</a:t>
                      </a:r>
                      <a:endParaRPr lang="en-US" sz="1400" b="0" dirty="0">
                        <a:solidFill>
                          <a:srgbClr val="FF0000"/>
                        </a:solidFill>
                        <a:effectLst/>
                        <a:latin typeface="Calibri"/>
                        <a:ea typeface="Calibri"/>
                        <a:cs typeface="Times New Roman"/>
                      </a:endParaRPr>
                    </a:p>
                  </a:txBody>
                  <a:tcPr marL="24370" marR="2437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7000"/>
                        </a:lnSpc>
                        <a:spcBef>
                          <a:spcPts val="0"/>
                        </a:spcBef>
                        <a:spcAft>
                          <a:spcPts val="0"/>
                        </a:spcAft>
                      </a:pPr>
                      <a:r>
                        <a:rPr lang="en-US" sz="1400" b="0" dirty="0">
                          <a:solidFill>
                            <a:schemeClr val="tx1"/>
                          </a:solidFill>
                          <a:effectLst/>
                        </a:rPr>
                        <a:t>536 (58%)</a:t>
                      </a:r>
                      <a:endParaRPr lang="en-US" sz="1400" b="0" dirty="0">
                        <a:solidFill>
                          <a:schemeClr val="tx1"/>
                        </a:solidFill>
                        <a:effectLst/>
                        <a:latin typeface="Calibri"/>
                        <a:ea typeface="Calibri"/>
                        <a:cs typeface="Times New Roman"/>
                      </a:endParaRPr>
                    </a:p>
                  </a:txBody>
                  <a:tcPr marL="24370" marR="2437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446222">
                <a:tc>
                  <a:txBody>
                    <a:bodyPr/>
                    <a:lstStyle/>
                    <a:p>
                      <a:pPr marL="0" marR="0">
                        <a:lnSpc>
                          <a:spcPct val="107000"/>
                        </a:lnSpc>
                        <a:spcBef>
                          <a:spcPts val="0"/>
                        </a:spcBef>
                        <a:spcAft>
                          <a:spcPts val="0"/>
                        </a:spcAft>
                      </a:pPr>
                      <a:r>
                        <a:rPr lang="en-US" sz="1400" b="0">
                          <a:solidFill>
                            <a:schemeClr val="tx1"/>
                          </a:solidFill>
                          <a:effectLst/>
                        </a:rPr>
                        <a:t>COMBI-BIO</a:t>
                      </a:r>
                      <a:endParaRPr lang="en-US" sz="1400" b="0">
                        <a:solidFill>
                          <a:schemeClr val="tx1"/>
                        </a:solidFill>
                        <a:effectLst/>
                        <a:latin typeface="Calibri"/>
                        <a:ea typeface="Calibri"/>
                        <a:cs typeface="Times New Roman"/>
                      </a:endParaRPr>
                    </a:p>
                  </a:txBody>
                  <a:tcPr marL="24370" marR="243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7000"/>
                        </a:lnSpc>
                        <a:spcBef>
                          <a:spcPts val="0"/>
                        </a:spcBef>
                        <a:spcAft>
                          <a:spcPts val="0"/>
                        </a:spcAft>
                      </a:pPr>
                      <a:r>
                        <a:rPr lang="en-US" sz="1400" b="0">
                          <a:solidFill>
                            <a:schemeClr val="tx1"/>
                          </a:solidFill>
                          <a:effectLst/>
                        </a:rPr>
                        <a:t>3,999 (59%)</a:t>
                      </a:r>
                      <a:endParaRPr lang="en-US" sz="1400" b="0">
                        <a:solidFill>
                          <a:schemeClr val="tx1"/>
                        </a:solidFill>
                        <a:effectLst/>
                        <a:latin typeface="Calibri"/>
                        <a:ea typeface="Calibri"/>
                        <a:cs typeface="Times New Roman"/>
                      </a:endParaRPr>
                    </a:p>
                  </a:txBody>
                  <a:tcPr marL="24370" marR="243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7000"/>
                        </a:lnSpc>
                        <a:spcBef>
                          <a:spcPts val="0"/>
                        </a:spcBef>
                        <a:spcAft>
                          <a:spcPts val="0"/>
                        </a:spcAft>
                      </a:pPr>
                      <a:r>
                        <a:rPr lang="en-US" sz="1400" b="0">
                          <a:solidFill>
                            <a:schemeClr val="tx1"/>
                          </a:solidFill>
                          <a:effectLst/>
                        </a:rPr>
                        <a:t>3,999 (62%)</a:t>
                      </a:r>
                      <a:endParaRPr lang="en-US" sz="1400" b="0">
                        <a:solidFill>
                          <a:schemeClr val="tx1"/>
                        </a:solidFill>
                        <a:effectLst/>
                        <a:latin typeface="Calibri"/>
                        <a:ea typeface="Calibri"/>
                        <a:cs typeface="Times New Roman"/>
                      </a:endParaRPr>
                    </a:p>
                  </a:txBody>
                  <a:tcPr marL="24370" marR="243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7000"/>
                        </a:lnSpc>
                        <a:spcBef>
                          <a:spcPts val="0"/>
                        </a:spcBef>
                        <a:spcAft>
                          <a:spcPts val="0"/>
                        </a:spcAft>
                      </a:pPr>
                      <a:r>
                        <a:rPr lang="en-US" sz="1400" b="0">
                          <a:solidFill>
                            <a:schemeClr val="tx1"/>
                          </a:solidFill>
                          <a:effectLst/>
                        </a:rPr>
                        <a:t>3,944 (62%)</a:t>
                      </a:r>
                      <a:endParaRPr lang="en-US" sz="1400" b="0">
                        <a:solidFill>
                          <a:schemeClr val="tx1"/>
                        </a:solidFill>
                        <a:effectLst/>
                        <a:latin typeface="Calibri"/>
                        <a:ea typeface="Calibri"/>
                        <a:cs typeface="Times New Roman"/>
                      </a:endParaRPr>
                    </a:p>
                  </a:txBody>
                  <a:tcPr marL="24370" marR="2437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7000"/>
                        </a:lnSpc>
                        <a:spcBef>
                          <a:spcPts val="0"/>
                        </a:spcBef>
                        <a:spcAft>
                          <a:spcPts val="0"/>
                        </a:spcAft>
                      </a:pPr>
                      <a:r>
                        <a:rPr lang="en-US" sz="1400" b="0" dirty="0">
                          <a:solidFill>
                            <a:srgbClr val="FF0000"/>
                          </a:solidFill>
                          <a:effectLst/>
                        </a:rPr>
                        <a:t>2,948 (64%)</a:t>
                      </a:r>
                      <a:endParaRPr lang="en-US" sz="1400" b="0" dirty="0">
                        <a:solidFill>
                          <a:srgbClr val="FF0000"/>
                        </a:solidFill>
                        <a:effectLst/>
                        <a:latin typeface="Calibri"/>
                        <a:ea typeface="Calibri"/>
                        <a:cs typeface="Times New Roman"/>
                      </a:endParaRPr>
                    </a:p>
                  </a:txBody>
                  <a:tcPr marL="24370" marR="2437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7000"/>
                        </a:lnSpc>
                        <a:spcBef>
                          <a:spcPts val="0"/>
                        </a:spcBef>
                        <a:spcAft>
                          <a:spcPts val="0"/>
                        </a:spcAft>
                      </a:pPr>
                      <a:r>
                        <a:rPr lang="en-US" sz="1400" b="0" dirty="0">
                          <a:solidFill>
                            <a:schemeClr val="tx1"/>
                          </a:solidFill>
                          <a:effectLst/>
                        </a:rPr>
                        <a:t>520 (57%)</a:t>
                      </a:r>
                      <a:endParaRPr lang="en-US" sz="1400" b="0" dirty="0">
                        <a:solidFill>
                          <a:schemeClr val="tx1"/>
                        </a:solidFill>
                        <a:effectLst/>
                        <a:latin typeface="Calibri"/>
                        <a:ea typeface="Calibri"/>
                        <a:cs typeface="Times New Roman"/>
                      </a:endParaRPr>
                    </a:p>
                  </a:txBody>
                  <a:tcPr marL="24370" marR="2437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54984">
                <a:tc>
                  <a:txBody>
                    <a:bodyPr/>
                    <a:lstStyle/>
                    <a:p>
                      <a:pPr marL="0" marR="0">
                        <a:lnSpc>
                          <a:spcPct val="107000"/>
                        </a:lnSpc>
                        <a:spcBef>
                          <a:spcPts val="0"/>
                        </a:spcBef>
                        <a:spcAft>
                          <a:spcPts val="0"/>
                        </a:spcAft>
                      </a:pPr>
                      <a:r>
                        <a:rPr lang="en-US" sz="1400" b="0">
                          <a:solidFill>
                            <a:schemeClr val="tx1"/>
                          </a:solidFill>
                          <a:effectLst/>
                        </a:rPr>
                        <a:t>Epigenomics</a:t>
                      </a:r>
                      <a:endParaRPr lang="en-US" sz="1400" b="0">
                        <a:solidFill>
                          <a:schemeClr val="tx1"/>
                        </a:solidFill>
                        <a:effectLst/>
                        <a:latin typeface="Calibri"/>
                        <a:ea typeface="Calibri"/>
                        <a:cs typeface="Times New Roman"/>
                      </a:endParaRPr>
                    </a:p>
                  </a:txBody>
                  <a:tcPr marL="24370" marR="243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7000"/>
                        </a:lnSpc>
                        <a:spcBef>
                          <a:spcPts val="0"/>
                        </a:spcBef>
                        <a:spcAft>
                          <a:spcPts val="0"/>
                        </a:spcAft>
                      </a:pPr>
                      <a:r>
                        <a:rPr lang="en-US" sz="1400" b="0">
                          <a:solidFill>
                            <a:schemeClr val="tx1"/>
                          </a:solidFill>
                          <a:effectLst/>
                        </a:rPr>
                        <a:t>1,264 (19%)</a:t>
                      </a:r>
                      <a:endParaRPr lang="en-US" sz="1400" b="0">
                        <a:solidFill>
                          <a:schemeClr val="tx1"/>
                        </a:solidFill>
                        <a:effectLst/>
                        <a:latin typeface="Calibri"/>
                        <a:ea typeface="Calibri"/>
                        <a:cs typeface="Times New Roman"/>
                      </a:endParaRPr>
                    </a:p>
                  </a:txBody>
                  <a:tcPr marL="24370" marR="243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7000"/>
                        </a:lnSpc>
                        <a:spcBef>
                          <a:spcPts val="0"/>
                        </a:spcBef>
                        <a:spcAft>
                          <a:spcPts val="0"/>
                        </a:spcAft>
                      </a:pPr>
                      <a:r>
                        <a:rPr lang="en-US" sz="1400" b="0">
                          <a:solidFill>
                            <a:schemeClr val="tx1"/>
                          </a:solidFill>
                          <a:effectLst/>
                        </a:rPr>
                        <a:t>1,214 (19%)</a:t>
                      </a:r>
                      <a:endParaRPr lang="en-US" sz="1400" b="0">
                        <a:solidFill>
                          <a:schemeClr val="tx1"/>
                        </a:solidFill>
                        <a:effectLst/>
                        <a:latin typeface="Calibri"/>
                        <a:ea typeface="Calibri"/>
                        <a:cs typeface="Times New Roman"/>
                      </a:endParaRPr>
                    </a:p>
                  </a:txBody>
                  <a:tcPr marL="24370" marR="243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7000"/>
                        </a:lnSpc>
                        <a:spcBef>
                          <a:spcPts val="0"/>
                        </a:spcBef>
                        <a:spcAft>
                          <a:spcPts val="0"/>
                        </a:spcAft>
                      </a:pPr>
                      <a:r>
                        <a:rPr lang="en-US" sz="1400" b="0">
                          <a:solidFill>
                            <a:schemeClr val="tx1"/>
                          </a:solidFill>
                          <a:effectLst/>
                        </a:rPr>
                        <a:t>1,204 (19%)</a:t>
                      </a:r>
                      <a:endParaRPr lang="en-US" sz="1400" b="0">
                        <a:solidFill>
                          <a:schemeClr val="tx1"/>
                        </a:solidFill>
                        <a:effectLst/>
                        <a:latin typeface="Calibri"/>
                        <a:ea typeface="Calibri"/>
                        <a:cs typeface="Times New Roman"/>
                      </a:endParaRPr>
                    </a:p>
                  </a:txBody>
                  <a:tcPr marL="24370" marR="2437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7000"/>
                        </a:lnSpc>
                        <a:spcBef>
                          <a:spcPts val="0"/>
                        </a:spcBef>
                        <a:spcAft>
                          <a:spcPts val="0"/>
                        </a:spcAft>
                      </a:pPr>
                      <a:r>
                        <a:rPr lang="en-US" sz="1400" b="0" dirty="0">
                          <a:solidFill>
                            <a:srgbClr val="FF0000"/>
                          </a:solidFill>
                          <a:effectLst/>
                        </a:rPr>
                        <a:t>1,196 (26%)</a:t>
                      </a:r>
                      <a:endParaRPr lang="en-US" sz="1400" b="0" dirty="0">
                        <a:solidFill>
                          <a:srgbClr val="FF0000"/>
                        </a:solidFill>
                        <a:effectLst/>
                        <a:latin typeface="Calibri"/>
                        <a:ea typeface="Calibri"/>
                        <a:cs typeface="Times New Roman"/>
                      </a:endParaRPr>
                    </a:p>
                  </a:txBody>
                  <a:tcPr marL="24370" marR="2437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7000"/>
                        </a:lnSpc>
                        <a:spcBef>
                          <a:spcPts val="0"/>
                        </a:spcBef>
                        <a:spcAft>
                          <a:spcPts val="0"/>
                        </a:spcAft>
                      </a:pPr>
                      <a:r>
                        <a:rPr lang="en-US" sz="1400" b="0" dirty="0">
                          <a:solidFill>
                            <a:schemeClr val="tx1"/>
                          </a:solidFill>
                          <a:effectLst/>
                        </a:rPr>
                        <a:t>6 (1%)</a:t>
                      </a:r>
                      <a:endParaRPr lang="en-US" sz="1400" b="0" dirty="0">
                        <a:solidFill>
                          <a:schemeClr val="tx1"/>
                        </a:solidFill>
                        <a:effectLst/>
                        <a:latin typeface="Calibri"/>
                        <a:ea typeface="Calibri"/>
                        <a:cs typeface="Times New Roman"/>
                      </a:endParaRPr>
                    </a:p>
                  </a:txBody>
                  <a:tcPr marL="24370" marR="2437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318730">
                <a:tc>
                  <a:txBody>
                    <a:bodyPr/>
                    <a:lstStyle/>
                    <a:p>
                      <a:pPr marL="0" marR="0">
                        <a:lnSpc>
                          <a:spcPct val="107000"/>
                        </a:lnSpc>
                        <a:spcBef>
                          <a:spcPts val="0"/>
                        </a:spcBef>
                        <a:spcAft>
                          <a:spcPts val="0"/>
                        </a:spcAft>
                      </a:pPr>
                      <a:r>
                        <a:rPr lang="en-US" sz="1400" b="0" dirty="0">
                          <a:solidFill>
                            <a:schemeClr val="tx1"/>
                          </a:solidFill>
                          <a:effectLst/>
                        </a:rPr>
                        <a:t>Lung CT</a:t>
                      </a:r>
                      <a:endParaRPr lang="en-US" sz="1400" b="0" dirty="0">
                        <a:solidFill>
                          <a:schemeClr val="tx1"/>
                        </a:solidFill>
                        <a:effectLst/>
                        <a:latin typeface="Calibri"/>
                        <a:ea typeface="Calibri"/>
                        <a:cs typeface="Times New Roman"/>
                      </a:endParaRPr>
                    </a:p>
                  </a:txBody>
                  <a:tcPr marL="24370" marR="243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7000"/>
                        </a:lnSpc>
                        <a:spcBef>
                          <a:spcPts val="0"/>
                        </a:spcBef>
                        <a:spcAft>
                          <a:spcPts val="0"/>
                        </a:spcAft>
                      </a:pPr>
                      <a:r>
                        <a:rPr lang="en-US" sz="1400" b="0" dirty="0">
                          <a:solidFill>
                            <a:schemeClr val="tx1"/>
                          </a:solidFill>
                          <a:effectLst/>
                        </a:rPr>
                        <a:t>3,127 (46%)</a:t>
                      </a:r>
                      <a:endParaRPr lang="en-US" sz="1400" b="0" dirty="0">
                        <a:solidFill>
                          <a:schemeClr val="tx1"/>
                        </a:solidFill>
                        <a:effectLst/>
                        <a:latin typeface="Calibri"/>
                        <a:ea typeface="Calibri"/>
                        <a:cs typeface="Times New Roman"/>
                      </a:endParaRPr>
                    </a:p>
                  </a:txBody>
                  <a:tcPr marL="24370" marR="243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7000"/>
                        </a:lnSpc>
                        <a:spcBef>
                          <a:spcPts val="0"/>
                        </a:spcBef>
                        <a:spcAft>
                          <a:spcPts val="0"/>
                        </a:spcAft>
                      </a:pPr>
                      <a:r>
                        <a:rPr lang="en-US" sz="1400" b="0" dirty="0">
                          <a:solidFill>
                            <a:schemeClr val="tx1"/>
                          </a:solidFill>
                          <a:effectLst/>
                        </a:rPr>
                        <a:t>3,025 (47%)</a:t>
                      </a:r>
                      <a:endParaRPr lang="en-US" sz="1400" b="0" dirty="0">
                        <a:solidFill>
                          <a:schemeClr val="tx1"/>
                        </a:solidFill>
                        <a:effectLst/>
                        <a:latin typeface="Calibri"/>
                        <a:ea typeface="Calibri"/>
                        <a:cs typeface="Times New Roman"/>
                      </a:endParaRPr>
                    </a:p>
                  </a:txBody>
                  <a:tcPr marL="24370" marR="243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7000"/>
                        </a:lnSpc>
                        <a:spcBef>
                          <a:spcPts val="0"/>
                        </a:spcBef>
                        <a:spcAft>
                          <a:spcPts val="0"/>
                        </a:spcAft>
                      </a:pPr>
                      <a:r>
                        <a:rPr lang="en-US" sz="1400" b="0" dirty="0">
                          <a:solidFill>
                            <a:schemeClr val="tx1"/>
                          </a:solidFill>
                          <a:effectLst/>
                        </a:rPr>
                        <a:t>2,980 (47%)</a:t>
                      </a:r>
                      <a:endParaRPr lang="en-US" sz="1400" b="0" dirty="0">
                        <a:solidFill>
                          <a:schemeClr val="tx1"/>
                        </a:solidFill>
                        <a:effectLst/>
                        <a:latin typeface="Calibri"/>
                        <a:ea typeface="Calibri"/>
                        <a:cs typeface="Times New Roman"/>
                      </a:endParaRPr>
                    </a:p>
                  </a:txBody>
                  <a:tcPr marL="24370" marR="2437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7000"/>
                        </a:lnSpc>
                        <a:spcBef>
                          <a:spcPts val="0"/>
                        </a:spcBef>
                        <a:spcAft>
                          <a:spcPts val="0"/>
                        </a:spcAft>
                      </a:pPr>
                      <a:r>
                        <a:rPr lang="en-US" sz="1400" b="0" dirty="0">
                          <a:solidFill>
                            <a:srgbClr val="FF0000"/>
                          </a:solidFill>
                          <a:effectLst/>
                        </a:rPr>
                        <a:t>2,965 (64%)</a:t>
                      </a:r>
                      <a:endParaRPr lang="en-US" sz="1400" b="0" dirty="0">
                        <a:solidFill>
                          <a:srgbClr val="FF0000"/>
                        </a:solidFill>
                        <a:effectLst/>
                        <a:latin typeface="Calibri"/>
                        <a:ea typeface="Calibri"/>
                        <a:cs typeface="Times New Roman"/>
                      </a:endParaRPr>
                    </a:p>
                  </a:txBody>
                  <a:tcPr marL="24370" marR="2437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7000"/>
                        </a:lnSpc>
                        <a:spcBef>
                          <a:spcPts val="0"/>
                        </a:spcBef>
                        <a:spcAft>
                          <a:spcPts val="0"/>
                        </a:spcAft>
                      </a:pPr>
                      <a:r>
                        <a:rPr lang="en-US" sz="1400" b="0" dirty="0">
                          <a:solidFill>
                            <a:schemeClr val="tx1"/>
                          </a:solidFill>
                          <a:effectLst/>
                        </a:rPr>
                        <a:t>15 (2%)</a:t>
                      </a:r>
                      <a:endParaRPr lang="en-US" sz="1400" b="0" dirty="0">
                        <a:solidFill>
                          <a:schemeClr val="tx1"/>
                        </a:solidFill>
                        <a:effectLst/>
                        <a:latin typeface="Calibri"/>
                        <a:ea typeface="Calibri"/>
                        <a:cs typeface="Times New Roman"/>
                      </a:endParaRPr>
                    </a:p>
                  </a:txBody>
                  <a:tcPr marL="24370" marR="2437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446222">
                <a:tc>
                  <a:txBody>
                    <a:bodyPr/>
                    <a:lstStyle/>
                    <a:p>
                      <a:pPr marL="0" marR="0">
                        <a:lnSpc>
                          <a:spcPct val="107000"/>
                        </a:lnSpc>
                        <a:spcBef>
                          <a:spcPts val="0"/>
                        </a:spcBef>
                        <a:spcAft>
                          <a:spcPts val="0"/>
                        </a:spcAft>
                      </a:pPr>
                      <a:r>
                        <a:rPr lang="en-US" sz="1400" b="0" dirty="0" err="1">
                          <a:solidFill>
                            <a:srgbClr val="000000"/>
                          </a:solidFill>
                          <a:effectLst/>
                        </a:rPr>
                        <a:t>Spirometry</a:t>
                      </a:r>
                      <a:endParaRPr lang="en-US" sz="1400" b="0" dirty="0">
                        <a:solidFill>
                          <a:srgbClr val="000000"/>
                        </a:solidFill>
                        <a:effectLst/>
                        <a:latin typeface="Calibri"/>
                        <a:ea typeface="Calibri"/>
                        <a:cs typeface="Times New Roman"/>
                      </a:endParaRPr>
                    </a:p>
                  </a:txBody>
                  <a:tcPr marL="24370" marR="243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7000"/>
                        </a:lnSpc>
                        <a:spcBef>
                          <a:spcPts val="0"/>
                        </a:spcBef>
                        <a:spcAft>
                          <a:spcPts val="0"/>
                        </a:spcAft>
                      </a:pPr>
                      <a:r>
                        <a:rPr lang="en-US" sz="1400" b="0" dirty="0">
                          <a:solidFill>
                            <a:srgbClr val="000000"/>
                          </a:solidFill>
                          <a:effectLst/>
                        </a:rPr>
                        <a:t>4,321 (63%)</a:t>
                      </a:r>
                      <a:endParaRPr lang="en-US" sz="1400" b="0" dirty="0">
                        <a:solidFill>
                          <a:srgbClr val="000000"/>
                        </a:solidFill>
                        <a:effectLst/>
                        <a:latin typeface="Calibri"/>
                        <a:ea typeface="Calibri"/>
                        <a:cs typeface="Times New Roman"/>
                      </a:endParaRPr>
                    </a:p>
                  </a:txBody>
                  <a:tcPr marL="24370" marR="243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7000"/>
                        </a:lnSpc>
                        <a:spcBef>
                          <a:spcPts val="0"/>
                        </a:spcBef>
                        <a:spcAft>
                          <a:spcPts val="0"/>
                        </a:spcAft>
                      </a:pPr>
                      <a:r>
                        <a:rPr lang="en-US" sz="1400" b="0" dirty="0">
                          <a:solidFill>
                            <a:srgbClr val="000000"/>
                          </a:solidFill>
                          <a:effectLst/>
                        </a:rPr>
                        <a:t>4,191 (65%)</a:t>
                      </a:r>
                      <a:endParaRPr lang="en-US" sz="1400" b="0" dirty="0">
                        <a:solidFill>
                          <a:srgbClr val="000000"/>
                        </a:solidFill>
                        <a:effectLst/>
                        <a:latin typeface="Calibri"/>
                        <a:ea typeface="Calibri"/>
                        <a:cs typeface="Times New Roman"/>
                      </a:endParaRPr>
                    </a:p>
                  </a:txBody>
                  <a:tcPr marL="24370" marR="243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7000"/>
                        </a:lnSpc>
                        <a:spcBef>
                          <a:spcPts val="0"/>
                        </a:spcBef>
                        <a:spcAft>
                          <a:spcPts val="0"/>
                        </a:spcAft>
                      </a:pPr>
                      <a:r>
                        <a:rPr lang="en-US" sz="1400" b="0" dirty="0">
                          <a:solidFill>
                            <a:srgbClr val="000000"/>
                          </a:solidFill>
                          <a:effectLst/>
                        </a:rPr>
                        <a:t>4,138 (65%)</a:t>
                      </a:r>
                      <a:endParaRPr lang="en-US" sz="1400" b="0" dirty="0">
                        <a:solidFill>
                          <a:srgbClr val="000000"/>
                        </a:solidFill>
                        <a:effectLst/>
                        <a:latin typeface="Calibri"/>
                        <a:ea typeface="Calibri"/>
                        <a:cs typeface="Times New Roman"/>
                      </a:endParaRPr>
                    </a:p>
                  </a:txBody>
                  <a:tcPr marL="24370" marR="2437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7000"/>
                        </a:lnSpc>
                        <a:spcBef>
                          <a:spcPts val="0"/>
                        </a:spcBef>
                        <a:spcAft>
                          <a:spcPts val="0"/>
                        </a:spcAft>
                      </a:pPr>
                      <a:r>
                        <a:rPr lang="en-US" sz="1400" b="0" dirty="0">
                          <a:solidFill>
                            <a:srgbClr val="FF0000"/>
                          </a:solidFill>
                          <a:effectLst/>
                        </a:rPr>
                        <a:t>3,813 (83%)</a:t>
                      </a:r>
                      <a:endParaRPr lang="en-US" sz="1400" b="0" dirty="0">
                        <a:solidFill>
                          <a:srgbClr val="FF0000"/>
                        </a:solidFill>
                        <a:effectLst/>
                        <a:latin typeface="Calibri"/>
                        <a:ea typeface="Calibri"/>
                        <a:cs typeface="Times New Roman"/>
                      </a:endParaRPr>
                    </a:p>
                  </a:txBody>
                  <a:tcPr marL="24370" marR="2437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7000"/>
                        </a:lnSpc>
                        <a:spcBef>
                          <a:spcPts val="0"/>
                        </a:spcBef>
                        <a:spcAft>
                          <a:spcPts val="0"/>
                        </a:spcAft>
                      </a:pPr>
                      <a:r>
                        <a:rPr lang="en-US" sz="1400" b="0" dirty="0">
                          <a:solidFill>
                            <a:srgbClr val="000000"/>
                          </a:solidFill>
                          <a:effectLst/>
                        </a:rPr>
                        <a:t>325 (35%)</a:t>
                      </a:r>
                      <a:endParaRPr lang="en-US" sz="1400" b="0" dirty="0">
                        <a:solidFill>
                          <a:srgbClr val="000000"/>
                        </a:solidFill>
                        <a:effectLst/>
                        <a:latin typeface="Calibri"/>
                        <a:ea typeface="Calibri"/>
                        <a:cs typeface="Times New Roman"/>
                      </a:endParaRPr>
                    </a:p>
                  </a:txBody>
                  <a:tcPr marL="24370" marR="2437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318730">
                <a:tc>
                  <a:txBody>
                    <a:bodyPr/>
                    <a:lstStyle/>
                    <a:p>
                      <a:pPr marL="0" marR="0">
                        <a:lnSpc>
                          <a:spcPct val="107000"/>
                        </a:lnSpc>
                        <a:spcBef>
                          <a:spcPts val="0"/>
                        </a:spcBef>
                        <a:spcAft>
                          <a:spcPts val="0"/>
                        </a:spcAft>
                      </a:pPr>
                      <a:r>
                        <a:rPr lang="en-US" sz="1400" b="0">
                          <a:solidFill>
                            <a:schemeClr val="tx1"/>
                          </a:solidFill>
                          <a:effectLst/>
                        </a:rPr>
                        <a:t>MESA Sleep</a:t>
                      </a:r>
                      <a:endParaRPr lang="en-US" sz="1400" b="0">
                        <a:solidFill>
                          <a:schemeClr val="tx1"/>
                        </a:solidFill>
                        <a:effectLst/>
                        <a:latin typeface="Calibri"/>
                        <a:ea typeface="Calibri"/>
                        <a:cs typeface="Times New Roman"/>
                      </a:endParaRPr>
                    </a:p>
                  </a:txBody>
                  <a:tcPr marL="24370" marR="243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7000"/>
                        </a:lnSpc>
                        <a:spcBef>
                          <a:spcPts val="0"/>
                        </a:spcBef>
                        <a:spcAft>
                          <a:spcPts val="0"/>
                        </a:spcAft>
                      </a:pPr>
                      <a:r>
                        <a:rPr lang="en-US" sz="1400" b="0">
                          <a:solidFill>
                            <a:schemeClr val="tx1"/>
                          </a:solidFill>
                          <a:effectLst/>
                        </a:rPr>
                        <a:t>2,057 (30%)</a:t>
                      </a:r>
                      <a:endParaRPr lang="en-US" sz="1400" b="0">
                        <a:solidFill>
                          <a:schemeClr val="tx1"/>
                        </a:solidFill>
                        <a:effectLst/>
                        <a:latin typeface="Calibri"/>
                        <a:ea typeface="Calibri"/>
                        <a:cs typeface="Times New Roman"/>
                      </a:endParaRPr>
                    </a:p>
                  </a:txBody>
                  <a:tcPr marL="24370" marR="243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7000"/>
                        </a:lnSpc>
                        <a:spcBef>
                          <a:spcPts val="0"/>
                        </a:spcBef>
                        <a:spcAft>
                          <a:spcPts val="0"/>
                        </a:spcAft>
                      </a:pPr>
                      <a:r>
                        <a:rPr lang="en-US" sz="1400" b="0">
                          <a:solidFill>
                            <a:schemeClr val="tx1"/>
                          </a:solidFill>
                          <a:effectLst/>
                        </a:rPr>
                        <a:t>1,982 (31%)</a:t>
                      </a:r>
                      <a:endParaRPr lang="en-US" sz="1400" b="0">
                        <a:solidFill>
                          <a:schemeClr val="tx1"/>
                        </a:solidFill>
                        <a:effectLst/>
                        <a:latin typeface="Calibri"/>
                        <a:ea typeface="Calibri"/>
                        <a:cs typeface="Times New Roman"/>
                      </a:endParaRPr>
                    </a:p>
                  </a:txBody>
                  <a:tcPr marL="24370" marR="243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7000"/>
                        </a:lnSpc>
                        <a:spcBef>
                          <a:spcPts val="0"/>
                        </a:spcBef>
                        <a:spcAft>
                          <a:spcPts val="0"/>
                        </a:spcAft>
                      </a:pPr>
                      <a:r>
                        <a:rPr lang="en-US" sz="1400" b="0">
                          <a:solidFill>
                            <a:schemeClr val="tx1"/>
                          </a:solidFill>
                          <a:effectLst/>
                        </a:rPr>
                        <a:t>1,950 (31%)</a:t>
                      </a:r>
                      <a:endParaRPr lang="en-US" sz="1400" b="0">
                        <a:solidFill>
                          <a:schemeClr val="tx1"/>
                        </a:solidFill>
                        <a:effectLst/>
                        <a:latin typeface="Calibri"/>
                        <a:ea typeface="Calibri"/>
                        <a:cs typeface="Times New Roman"/>
                      </a:endParaRPr>
                    </a:p>
                  </a:txBody>
                  <a:tcPr marL="24370" marR="2437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7000"/>
                        </a:lnSpc>
                        <a:spcBef>
                          <a:spcPts val="0"/>
                        </a:spcBef>
                        <a:spcAft>
                          <a:spcPts val="0"/>
                        </a:spcAft>
                      </a:pPr>
                      <a:r>
                        <a:rPr lang="en-US" sz="1400" b="0" dirty="0">
                          <a:solidFill>
                            <a:srgbClr val="FF0000"/>
                          </a:solidFill>
                          <a:effectLst/>
                        </a:rPr>
                        <a:t>1,910 (42%)</a:t>
                      </a:r>
                      <a:endParaRPr lang="en-US" sz="1400" b="0" dirty="0">
                        <a:solidFill>
                          <a:srgbClr val="FF0000"/>
                        </a:solidFill>
                        <a:effectLst/>
                        <a:latin typeface="Calibri"/>
                        <a:ea typeface="Calibri"/>
                        <a:cs typeface="Times New Roman"/>
                      </a:endParaRPr>
                    </a:p>
                  </a:txBody>
                  <a:tcPr marL="24370" marR="2437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7000"/>
                        </a:lnSpc>
                        <a:spcBef>
                          <a:spcPts val="0"/>
                        </a:spcBef>
                        <a:spcAft>
                          <a:spcPts val="0"/>
                        </a:spcAft>
                      </a:pPr>
                      <a:r>
                        <a:rPr lang="en-US" sz="1400" b="0" dirty="0">
                          <a:solidFill>
                            <a:schemeClr val="tx1"/>
                          </a:solidFill>
                          <a:effectLst/>
                        </a:rPr>
                        <a:t>31 (3%)</a:t>
                      </a:r>
                      <a:endParaRPr lang="en-US" sz="1400" b="0" dirty="0">
                        <a:solidFill>
                          <a:schemeClr val="tx1"/>
                        </a:solidFill>
                        <a:effectLst/>
                        <a:latin typeface="Calibri"/>
                        <a:ea typeface="Calibri"/>
                        <a:cs typeface="Times New Roman"/>
                      </a:endParaRPr>
                    </a:p>
                  </a:txBody>
                  <a:tcPr marL="24370" marR="2437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446222">
                <a:tc>
                  <a:txBody>
                    <a:bodyPr/>
                    <a:lstStyle/>
                    <a:p>
                      <a:pPr marL="0" marR="0">
                        <a:lnSpc>
                          <a:spcPct val="107000"/>
                        </a:lnSpc>
                        <a:spcBef>
                          <a:spcPts val="0"/>
                        </a:spcBef>
                        <a:spcAft>
                          <a:spcPts val="0"/>
                        </a:spcAft>
                      </a:pPr>
                      <a:r>
                        <a:rPr lang="en-US" sz="1400" b="0">
                          <a:solidFill>
                            <a:schemeClr val="tx1"/>
                          </a:solidFill>
                          <a:effectLst/>
                        </a:rPr>
                        <a:t>Exam5 Complete</a:t>
                      </a:r>
                      <a:endParaRPr lang="en-US" sz="1400" b="0">
                        <a:solidFill>
                          <a:schemeClr val="tx1"/>
                        </a:solidFill>
                        <a:effectLst/>
                        <a:latin typeface="Calibri"/>
                        <a:ea typeface="Calibri"/>
                        <a:cs typeface="Times New Roman"/>
                      </a:endParaRPr>
                    </a:p>
                  </a:txBody>
                  <a:tcPr marL="24370" marR="243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7000"/>
                        </a:lnSpc>
                        <a:spcBef>
                          <a:spcPts val="0"/>
                        </a:spcBef>
                        <a:spcAft>
                          <a:spcPts val="0"/>
                        </a:spcAft>
                      </a:pPr>
                      <a:r>
                        <a:rPr lang="en-US" sz="1400" b="0">
                          <a:solidFill>
                            <a:schemeClr val="tx1"/>
                          </a:solidFill>
                          <a:effectLst/>
                        </a:rPr>
                        <a:t>4,655 (68%)</a:t>
                      </a:r>
                      <a:endParaRPr lang="en-US" sz="1400" b="0">
                        <a:solidFill>
                          <a:schemeClr val="tx1"/>
                        </a:solidFill>
                        <a:effectLst/>
                        <a:latin typeface="Calibri"/>
                        <a:ea typeface="Calibri"/>
                        <a:cs typeface="Times New Roman"/>
                      </a:endParaRPr>
                    </a:p>
                  </a:txBody>
                  <a:tcPr marL="24370" marR="243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7000"/>
                        </a:lnSpc>
                        <a:spcBef>
                          <a:spcPts val="0"/>
                        </a:spcBef>
                        <a:spcAft>
                          <a:spcPts val="0"/>
                        </a:spcAft>
                      </a:pPr>
                      <a:r>
                        <a:rPr lang="en-US" sz="1400" b="0">
                          <a:solidFill>
                            <a:schemeClr val="tx1"/>
                          </a:solidFill>
                          <a:effectLst/>
                        </a:rPr>
                        <a:t>4,424 (68%)</a:t>
                      </a:r>
                      <a:endParaRPr lang="en-US" sz="1400" b="0">
                        <a:solidFill>
                          <a:schemeClr val="tx1"/>
                        </a:solidFill>
                        <a:effectLst/>
                        <a:latin typeface="Calibri"/>
                        <a:ea typeface="Calibri"/>
                        <a:cs typeface="Times New Roman"/>
                      </a:endParaRPr>
                    </a:p>
                  </a:txBody>
                  <a:tcPr marL="24370" marR="243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7000"/>
                        </a:lnSpc>
                        <a:spcBef>
                          <a:spcPts val="0"/>
                        </a:spcBef>
                        <a:spcAft>
                          <a:spcPts val="0"/>
                        </a:spcAft>
                      </a:pPr>
                      <a:r>
                        <a:rPr lang="en-US" sz="1400" b="0">
                          <a:solidFill>
                            <a:schemeClr val="tx1"/>
                          </a:solidFill>
                          <a:effectLst/>
                        </a:rPr>
                        <a:t>4,367 (68%)</a:t>
                      </a:r>
                      <a:endParaRPr lang="en-US" sz="1400" b="0">
                        <a:solidFill>
                          <a:schemeClr val="tx1"/>
                        </a:solidFill>
                        <a:effectLst/>
                        <a:latin typeface="Calibri"/>
                        <a:ea typeface="Calibri"/>
                        <a:cs typeface="Times New Roman"/>
                      </a:endParaRPr>
                    </a:p>
                  </a:txBody>
                  <a:tcPr marL="24370" marR="2437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7000"/>
                        </a:lnSpc>
                        <a:spcBef>
                          <a:spcPts val="0"/>
                        </a:spcBef>
                        <a:spcAft>
                          <a:spcPts val="0"/>
                        </a:spcAft>
                      </a:pPr>
                      <a:r>
                        <a:rPr lang="en-US" sz="1400" b="0" dirty="0">
                          <a:solidFill>
                            <a:srgbClr val="FF0000"/>
                          </a:solidFill>
                          <a:effectLst/>
                        </a:rPr>
                        <a:t>4,018 (87%)</a:t>
                      </a:r>
                      <a:endParaRPr lang="en-US" sz="1400" b="0" dirty="0">
                        <a:solidFill>
                          <a:srgbClr val="FF0000"/>
                        </a:solidFill>
                        <a:effectLst/>
                        <a:latin typeface="Calibri"/>
                        <a:ea typeface="Calibri"/>
                        <a:cs typeface="Times New Roman"/>
                      </a:endParaRPr>
                    </a:p>
                  </a:txBody>
                  <a:tcPr marL="24370" marR="2437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7000"/>
                        </a:lnSpc>
                        <a:spcBef>
                          <a:spcPts val="0"/>
                        </a:spcBef>
                        <a:spcAft>
                          <a:spcPts val="0"/>
                        </a:spcAft>
                      </a:pPr>
                      <a:r>
                        <a:rPr lang="en-US" sz="1400" b="0" dirty="0">
                          <a:solidFill>
                            <a:schemeClr val="tx1"/>
                          </a:solidFill>
                          <a:effectLst/>
                        </a:rPr>
                        <a:t>277 (30%)</a:t>
                      </a:r>
                      <a:endParaRPr lang="en-US" sz="1400" b="0" dirty="0">
                        <a:solidFill>
                          <a:schemeClr val="tx1"/>
                        </a:solidFill>
                        <a:effectLst/>
                        <a:latin typeface="Calibri"/>
                        <a:ea typeface="Calibri"/>
                        <a:cs typeface="Times New Roman"/>
                      </a:endParaRPr>
                    </a:p>
                  </a:txBody>
                  <a:tcPr marL="24370" marR="2437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3" name="TextBox 2"/>
          <p:cNvSpPr txBox="1"/>
          <p:nvPr/>
        </p:nvSpPr>
        <p:spPr>
          <a:xfrm>
            <a:off x="685800" y="396240"/>
            <a:ext cx="7642386" cy="461665"/>
          </a:xfrm>
          <a:prstGeom prst="rect">
            <a:avLst/>
          </a:prstGeom>
          <a:noFill/>
        </p:spPr>
        <p:txBody>
          <a:bodyPr wrap="none" rtlCol="0">
            <a:spAutoFit/>
          </a:bodyPr>
          <a:lstStyle/>
          <a:p>
            <a:r>
              <a:rPr lang="en-US" sz="2400" b="1" dirty="0" smtClean="0"/>
              <a:t>Summary Description of MESA Selection for </a:t>
            </a:r>
            <a:r>
              <a:rPr lang="en-US" sz="2400" b="1" dirty="0" err="1" smtClean="0"/>
              <a:t>TOPMed</a:t>
            </a:r>
            <a:r>
              <a:rPr lang="en-US" sz="2400" b="1" dirty="0" smtClean="0"/>
              <a:t> WGS</a:t>
            </a:r>
            <a:endParaRPr lang="en-US" sz="2400" b="1" dirty="0"/>
          </a:p>
        </p:txBody>
      </p:sp>
      <p:sp>
        <p:nvSpPr>
          <p:cNvPr id="4" name="Slide Number Placeholder 3"/>
          <p:cNvSpPr>
            <a:spLocks noGrp="1"/>
          </p:cNvSpPr>
          <p:nvPr>
            <p:ph type="sldNum" sz="quarter" idx="12"/>
          </p:nvPr>
        </p:nvSpPr>
        <p:spPr/>
        <p:txBody>
          <a:bodyPr/>
          <a:lstStyle/>
          <a:p>
            <a:pPr algn="r"/>
            <a:fld id="{4D1D124D-FC6E-4FE9-87A3-FED40B4ACB6E}" type="slidenum">
              <a:rPr lang="en-US" altLang="en-US" b="0" smtClean="0"/>
              <a:pPr algn="r"/>
              <a:t>7</a:t>
            </a:fld>
            <a:endParaRPr lang="en-US" altLang="en-US" b="0" dirty="0"/>
          </a:p>
        </p:txBody>
      </p:sp>
    </p:spTree>
    <p:extLst>
      <p:ext uri="{BB962C8B-B14F-4D97-AF65-F5344CB8AC3E}">
        <p14:creationId xmlns:p14="http://schemas.microsoft.com/office/powerpoint/2010/main" val="17140047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93805" y="457200"/>
            <a:ext cx="3233778" cy="584776"/>
          </a:xfrm>
          <a:prstGeom prst="rect">
            <a:avLst/>
          </a:prstGeom>
          <a:noFill/>
        </p:spPr>
        <p:txBody>
          <a:bodyPr wrap="none" rtlCol="0">
            <a:spAutoFit/>
          </a:bodyPr>
          <a:lstStyle/>
          <a:p>
            <a:r>
              <a:rPr lang="en-US" sz="3200" b="1" dirty="0" smtClean="0"/>
              <a:t>MESA WGS status</a:t>
            </a:r>
            <a:endParaRPr lang="en-US" sz="3200" b="1" dirty="0"/>
          </a:p>
        </p:txBody>
      </p:sp>
      <p:graphicFrame>
        <p:nvGraphicFramePr>
          <p:cNvPr id="5" name="Table 4"/>
          <p:cNvGraphicFramePr>
            <a:graphicFrameLocks noGrp="1"/>
          </p:cNvGraphicFramePr>
          <p:nvPr>
            <p:extLst>
              <p:ext uri="{D42A27DB-BD31-4B8C-83A1-F6EECF244321}">
                <p14:modId xmlns:p14="http://schemas.microsoft.com/office/powerpoint/2010/main" val="1830289812"/>
              </p:ext>
            </p:extLst>
          </p:nvPr>
        </p:nvGraphicFramePr>
        <p:xfrm>
          <a:off x="441899" y="1937452"/>
          <a:ext cx="8153400" cy="3230880"/>
        </p:xfrm>
        <a:graphic>
          <a:graphicData uri="http://schemas.openxmlformats.org/drawingml/2006/table">
            <a:tbl>
              <a:tblPr firstRow="1" bandRow="1">
                <a:tableStyleId>{5C22544A-7EE6-4342-B048-85BDC9FD1C3A}</a:tableStyleId>
              </a:tblPr>
              <a:tblGrid>
                <a:gridCol w="548787"/>
                <a:gridCol w="7604613"/>
              </a:tblGrid>
              <a:tr h="370840">
                <a:tc gridSpan="2">
                  <a:txBody>
                    <a:bodyPr/>
                    <a:lstStyle/>
                    <a:p>
                      <a:r>
                        <a:rPr lang="en-US" sz="2200" b="1" dirty="0" smtClean="0">
                          <a:solidFill>
                            <a:schemeClr val="tx1"/>
                          </a:solidFill>
                        </a:rPr>
                        <a:t>Whole</a:t>
                      </a:r>
                      <a:r>
                        <a:rPr lang="en-US" sz="2200" b="1" baseline="0" dirty="0" smtClean="0">
                          <a:solidFill>
                            <a:schemeClr val="tx1"/>
                          </a:solidFill>
                        </a:rPr>
                        <a:t> genome sequencing</a:t>
                      </a:r>
                      <a:endParaRPr lang="en-US" sz="2200" b="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r>
              <a:tr h="370840">
                <a:tc>
                  <a:txBody>
                    <a:bodyPr/>
                    <a:lstStyle/>
                    <a:p>
                      <a:r>
                        <a:rPr lang="en-US" sz="2200" b="0" dirty="0" smtClean="0">
                          <a:solidFill>
                            <a:schemeClr val="tx1"/>
                          </a:solidFill>
                        </a:rPr>
                        <a:t>1.</a:t>
                      </a:r>
                      <a:endParaRPr lang="en-US" sz="22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2200" b="0" dirty="0" smtClean="0">
                          <a:solidFill>
                            <a:schemeClr val="tx1"/>
                          </a:solidFill>
                        </a:rPr>
                        <a:t>4,691 DNA</a:t>
                      </a:r>
                      <a:r>
                        <a:rPr lang="en-US" sz="2200" b="0" baseline="0" dirty="0" smtClean="0">
                          <a:solidFill>
                            <a:schemeClr val="tx1"/>
                          </a:solidFill>
                        </a:rPr>
                        <a:t> samples shipped to Broad Institute 12/1/2015</a:t>
                      </a:r>
                      <a:endParaRPr lang="en-US" sz="22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r>
                        <a:rPr lang="en-US" sz="2200" b="0" dirty="0" smtClean="0">
                          <a:solidFill>
                            <a:schemeClr val="tx1"/>
                          </a:solidFill>
                        </a:rPr>
                        <a:t>2.</a:t>
                      </a:r>
                      <a:endParaRPr lang="en-US" sz="22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2200" b="0" dirty="0" smtClean="0">
                          <a:solidFill>
                            <a:schemeClr val="tx1"/>
                          </a:solidFill>
                        </a:rPr>
                        <a:t>4,636</a:t>
                      </a:r>
                      <a:r>
                        <a:rPr lang="en-US" sz="2200" b="0" baseline="0" dirty="0" smtClean="0">
                          <a:solidFill>
                            <a:schemeClr val="tx1"/>
                          </a:solidFill>
                        </a:rPr>
                        <a:t> samples passed pre-sequencing QC; 4,620 were sequenced and passed post-sequencing QC; 4,616 BAMs at Michigan IRC</a:t>
                      </a:r>
                      <a:endParaRPr lang="en-US" sz="22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r>
                        <a:rPr lang="en-US" sz="2200" b="0" dirty="0" smtClean="0">
                          <a:solidFill>
                            <a:schemeClr val="tx1"/>
                          </a:solidFill>
                        </a:rPr>
                        <a:t>3.</a:t>
                      </a:r>
                      <a:endParaRPr lang="en-US" sz="22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2200" b="0" dirty="0" smtClean="0">
                          <a:solidFill>
                            <a:schemeClr val="tx1"/>
                          </a:solidFill>
                        </a:rPr>
                        <a:t>Alignment</a:t>
                      </a:r>
                      <a:r>
                        <a:rPr lang="en-US" sz="2200" b="0" baseline="0" dirty="0" smtClean="0">
                          <a:solidFill>
                            <a:schemeClr val="tx1"/>
                          </a:solidFill>
                        </a:rPr>
                        <a:t> to reference genome, variant calls in progress</a:t>
                      </a:r>
                      <a:endParaRPr lang="en-US" sz="22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370840">
                <a:tc gridSpan="2">
                  <a:txBody>
                    <a:bodyPr/>
                    <a:lstStyle/>
                    <a:p>
                      <a:r>
                        <a:rPr lang="en-US" sz="2200" b="1" dirty="0" err="1" smtClean="0">
                          <a:solidFill>
                            <a:schemeClr val="tx1"/>
                          </a:solidFill>
                        </a:rPr>
                        <a:t>dbGaP</a:t>
                      </a:r>
                      <a:r>
                        <a:rPr lang="en-US" sz="2200" b="1" dirty="0" smtClean="0">
                          <a:solidFill>
                            <a:schemeClr val="tx1"/>
                          </a:solidFill>
                        </a:rPr>
                        <a:t> Registration</a:t>
                      </a:r>
                      <a:endParaRPr lang="en-US" sz="2200" b="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dirty="0"/>
                    </a:p>
                  </a:txBody>
                  <a:tcPr/>
                </a:tc>
              </a:tr>
              <a:tr h="370840">
                <a:tc>
                  <a:txBody>
                    <a:bodyPr/>
                    <a:lstStyle/>
                    <a:p>
                      <a:r>
                        <a:rPr lang="en-US" sz="2200" b="0" dirty="0" smtClean="0">
                          <a:solidFill>
                            <a:schemeClr val="tx1"/>
                          </a:solidFill>
                        </a:rPr>
                        <a:t>1.</a:t>
                      </a:r>
                      <a:endParaRPr lang="en-US" sz="22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2200" b="0" dirty="0" smtClean="0">
                          <a:solidFill>
                            <a:schemeClr val="tx1"/>
                          </a:solidFill>
                        </a:rPr>
                        <a:t>Requires all sites to have IRB approvals; data</a:t>
                      </a:r>
                      <a:r>
                        <a:rPr lang="en-US" sz="2200" b="0" baseline="0" dirty="0" smtClean="0">
                          <a:solidFill>
                            <a:schemeClr val="tx1"/>
                          </a:solidFill>
                        </a:rPr>
                        <a:t> not available in the </a:t>
                      </a:r>
                      <a:r>
                        <a:rPr lang="en-US" sz="2200" b="0" baseline="0" dirty="0" err="1" smtClean="0">
                          <a:solidFill>
                            <a:schemeClr val="tx1"/>
                          </a:solidFill>
                        </a:rPr>
                        <a:t>dbGaP</a:t>
                      </a:r>
                      <a:r>
                        <a:rPr lang="en-US" sz="2200" b="0" baseline="0" dirty="0" smtClean="0">
                          <a:solidFill>
                            <a:schemeClr val="tx1"/>
                          </a:solidFill>
                        </a:rPr>
                        <a:t> Exchange Area for use in Working Group analyses</a:t>
                      </a:r>
                      <a:endParaRPr lang="en-US" sz="2200" b="0" dirty="0" smtClean="0">
                        <a:solidFill>
                          <a:schemeClr val="tx1"/>
                        </a:solidFill>
                      </a:endParaRPr>
                    </a:p>
                  </a:txBody>
                  <a:tcPr>
                    <a:lnL>
                      <a:noFill/>
                    </a:lnL>
                  </a:tcPr>
                </a:tc>
              </a:tr>
            </a:tbl>
          </a:graphicData>
        </a:graphic>
      </p:graphicFrame>
      <p:sp>
        <p:nvSpPr>
          <p:cNvPr id="2" name="Slide Number Placeholder 1"/>
          <p:cNvSpPr>
            <a:spLocks noGrp="1"/>
          </p:cNvSpPr>
          <p:nvPr>
            <p:ph type="sldNum" sz="quarter" idx="12"/>
          </p:nvPr>
        </p:nvSpPr>
        <p:spPr/>
        <p:txBody>
          <a:bodyPr/>
          <a:lstStyle/>
          <a:p>
            <a:pPr algn="r"/>
            <a:fld id="{4D1D124D-FC6E-4FE9-87A3-FED40B4ACB6E}" type="slidenum">
              <a:rPr lang="en-US" altLang="en-US" b="0" smtClean="0"/>
              <a:pPr algn="r"/>
              <a:t>8</a:t>
            </a:fld>
            <a:endParaRPr lang="en-US" altLang="en-US" b="0" dirty="0"/>
          </a:p>
        </p:txBody>
      </p:sp>
    </p:spTree>
    <p:extLst>
      <p:ext uri="{BB962C8B-B14F-4D97-AF65-F5344CB8AC3E}">
        <p14:creationId xmlns:p14="http://schemas.microsoft.com/office/powerpoint/2010/main" val="41995383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D1D124D-FC6E-4FE9-87A3-FED40B4ACB6E}" type="slidenum">
              <a:rPr lang="en-US" altLang="en-US" smtClean="0"/>
              <a:pPr/>
              <a:t>9</a:t>
            </a:fld>
            <a:endParaRPr lang="en-US" altLang="en-US" dirty="0"/>
          </a:p>
        </p:txBody>
      </p:sp>
      <p:pic>
        <p:nvPicPr>
          <p:cNvPr id="3" name="Picture 2" descr="Screen Shot 2017-04-08 at 12.32.41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700" y="0"/>
            <a:ext cx="9093514" cy="6858000"/>
          </a:xfrm>
          <a:prstGeom prst="rect">
            <a:avLst/>
          </a:prstGeom>
        </p:spPr>
      </p:pic>
    </p:spTree>
    <p:extLst>
      <p:ext uri="{BB962C8B-B14F-4D97-AF65-F5344CB8AC3E}">
        <p14:creationId xmlns:p14="http://schemas.microsoft.com/office/powerpoint/2010/main" val="3608597804"/>
      </p:ext>
    </p:extLst>
  </p:cSld>
  <p:clrMapOvr>
    <a:masterClrMapping/>
  </p:clrMapOvr>
</p:sld>
</file>

<file path=ppt/theme/theme1.xml><?xml version="1.0" encoding="utf-8"?>
<a:theme xmlns:a="http://schemas.openxmlformats.org/drawingml/2006/main" name="Blank">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Blank" id="{8F3B15C2-8CC7-4C7F-8586-C1878B7336C6}" vid="{8B4E5E2D-3B8C-45AB-90FF-EEE6F4C9F62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Default Theme</Template>
  <TotalTime>156</TotalTime>
  <Words>914</Words>
  <Application>Microsoft Macintosh PowerPoint</Application>
  <PresentationFormat>On-screen Show (4:3)</PresentationFormat>
  <Paragraphs>209</Paragraphs>
  <Slides>9</Slides>
  <Notes>1</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Blank</vt:lpstr>
      <vt:lpstr>Multi-omics in MESA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TOPMed ‘Omics Pilot: MESA</dc:title>
  <dc:creator>Thorington, Daune</dc:creator>
  <cp:lastModifiedBy>Steve Rich</cp:lastModifiedBy>
  <cp:revision>30</cp:revision>
  <cp:lastPrinted>2016-12-09T22:26:05Z</cp:lastPrinted>
  <dcterms:created xsi:type="dcterms:W3CDTF">2016-12-08T23:04:19Z</dcterms:created>
  <dcterms:modified xsi:type="dcterms:W3CDTF">2017-04-08T17:20:16Z</dcterms:modified>
</cp:coreProperties>
</file>