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39DD8E-CB13-43E7-A1EE-D0CE97487761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1EE23C0-573E-4A58-8E6C-9101577EB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71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FF3A8-C5D2-6A41-A81F-99A7A72B91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70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5D254-0B2B-F341-BF3C-D955E5610CA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53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5D254-0B2B-F341-BF3C-D955E5610CA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84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5D254-0B2B-F341-BF3C-D955E5610CA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73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5D254-0B2B-F341-BF3C-D955E5610CA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11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1734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CC273-CB93-4A98-9C94-B759827196F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30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9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32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9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46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4"/>
          <p:cNvSpPr>
            <a:spLocks noGrp="1"/>
          </p:cNvSpPr>
          <p:nvPr>
            <p:ph type="subTitle" idx="1"/>
          </p:nvPr>
        </p:nvSpPr>
        <p:spPr>
          <a:xfrm>
            <a:off x="5029200" y="5080000"/>
            <a:ext cx="3962400" cy="609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1600" b="1" dirty="0" smtClean="0">
                <a:solidFill>
                  <a:srgbClr val="898989"/>
                </a:solidFill>
                <a:ea typeface="ＭＳ Ｐゴシック" pitchFamily="34" charset="-128"/>
              </a:rPr>
              <a:t>April 20, 2017</a:t>
            </a:r>
          </a:p>
          <a:p>
            <a:pPr algn="l" eaLnBrk="1" hangingPunct="1">
              <a:buFont typeface="Wingdings 3" pitchFamily="18" charset="2"/>
              <a:buNone/>
            </a:pPr>
            <a:r>
              <a:rPr lang="en-US" sz="1600" b="1" dirty="0" smtClean="0">
                <a:solidFill>
                  <a:srgbClr val="898989"/>
                </a:solidFill>
                <a:ea typeface="ＭＳ Ｐゴシック" pitchFamily="34" charset="-128"/>
              </a:rPr>
              <a:t>Jerome I. Rotter, MD and Stephen S. Rich, PhD</a:t>
            </a:r>
          </a:p>
        </p:txBody>
      </p:sp>
      <p:pic>
        <p:nvPicPr>
          <p:cNvPr id="3075" name="Picture 7" descr="logocolor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248400"/>
            <a:ext cx="990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" descr="C:\Documents and Settings\wcraigj\Local Settings\Temporary Internet Files\Content.IE5\MKQQJSMW\MPj03901310000[1].jpg"/>
          <p:cNvPicPr>
            <a:picLocks noChangeAspect="1" noChangeArrowheads="1"/>
          </p:cNvPicPr>
          <p:nvPr/>
        </p:nvPicPr>
        <p:blipFill>
          <a:blip r:embed="rId3">
            <a:lum bright="32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953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itle 3"/>
          <p:cNvSpPr>
            <a:spLocks noGrp="1"/>
          </p:cNvSpPr>
          <p:nvPr>
            <p:ph type="ctrTitle"/>
          </p:nvPr>
        </p:nvSpPr>
        <p:spPr>
          <a:xfrm>
            <a:off x="1611313" y="1427163"/>
            <a:ext cx="7456487" cy="990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4200" b="1" dirty="0" smtClean="0">
                <a:ea typeface="ＭＳ Ｐゴシック" pitchFamily="34" charset="-128"/>
              </a:rPr>
              <a:t>MESA Steering Committee</a:t>
            </a:r>
            <a:br>
              <a:rPr lang="en-US" sz="4200" b="1" dirty="0" smtClean="0">
                <a:ea typeface="ＭＳ Ｐゴシック" pitchFamily="34" charset="-128"/>
              </a:rPr>
            </a:br>
            <a:r>
              <a:rPr lang="en-US" sz="4200" b="1" dirty="0" smtClean="0">
                <a:ea typeface="ＭＳ Ｐゴシック" pitchFamily="34" charset="-128"/>
              </a:rPr>
              <a:t>Genetics Committee Update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675649" y="653461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8868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6200" y="274638"/>
            <a:ext cx="89916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MESA </a:t>
            </a:r>
            <a:r>
              <a:rPr lang="en-US" sz="3200" b="1" dirty="0" err="1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Epigenomic</a:t>
            </a:r>
            <a:r>
              <a:rPr lang="en-US" sz="32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and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Transcriptomic </a:t>
            </a:r>
            <a:r>
              <a:rPr lang="en-US" sz="32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Studies (PI: Y. Liu)</a:t>
            </a:r>
            <a:endParaRPr lang="en-US" sz="32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2400" y="1371600"/>
            <a:ext cx="8839200" cy="5105400"/>
          </a:xfrm>
          <a:prstGeom prst="rect">
            <a:avLst/>
          </a:prstGeom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en-US" sz="3200" dirty="0">
                <a:latin typeface="+mn-lt"/>
              </a:rPr>
              <a:t>Data generated for MESA Exam 5 samples:</a:t>
            </a:r>
          </a:p>
          <a:p>
            <a:pPr marL="822325" lvl="1" indent="-255588"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en-US" dirty="0">
                <a:latin typeface="+mn-lt"/>
              </a:rPr>
              <a:t>DNA </a:t>
            </a:r>
            <a:r>
              <a:rPr lang="en-US" dirty="0" err="1">
                <a:latin typeface="+mn-lt"/>
              </a:rPr>
              <a:t>methylomic</a:t>
            </a:r>
            <a:r>
              <a:rPr lang="en-US" dirty="0">
                <a:latin typeface="+mn-lt"/>
              </a:rPr>
              <a:t> and transcriptomic profiling </a:t>
            </a:r>
            <a:r>
              <a:rPr lang="en-US" dirty="0" smtClean="0">
                <a:latin typeface="+mn-lt"/>
              </a:rPr>
              <a:t>of 1,564 </a:t>
            </a:r>
            <a:r>
              <a:rPr lang="en-US" dirty="0">
                <a:latin typeface="+mn-lt"/>
              </a:rPr>
              <a:t>monocytes &amp; 600 T cell samples using Illumina microarray chips</a:t>
            </a:r>
          </a:p>
          <a:p>
            <a:pPr marL="822325" lvl="1" indent="-255588">
              <a:lnSpc>
                <a:spcPts val="2500"/>
              </a:lnSpc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en-US" dirty="0">
                <a:latin typeface="+mn-lt"/>
              </a:rPr>
              <a:t>miRNA-</a:t>
            </a:r>
            <a:r>
              <a:rPr lang="en-US" dirty="0" err="1">
                <a:latin typeface="+mn-lt"/>
              </a:rPr>
              <a:t>seq</a:t>
            </a:r>
            <a:r>
              <a:rPr lang="en-US" dirty="0">
                <a:latin typeface="+mn-lt"/>
              </a:rPr>
              <a:t> on a subset of 873 monocyte </a:t>
            </a:r>
            <a:r>
              <a:rPr lang="en-US" dirty="0" smtClean="0">
                <a:latin typeface="+mn-lt"/>
              </a:rPr>
              <a:t>samples</a:t>
            </a:r>
          </a:p>
          <a:p>
            <a:pPr marL="822325" lvl="1" indent="-255588">
              <a:lnSpc>
                <a:spcPts val="2500"/>
              </a:lnSpc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en-US" dirty="0" smtClean="0">
                <a:latin typeface="+mn-lt"/>
              </a:rPr>
              <a:t>mRNA-</a:t>
            </a:r>
            <a:r>
              <a:rPr lang="en-US" dirty="0" err="1" smtClean="0">
                <a:latin typeface="+mn-lt"/>
              </a:rPr>
              <a:t>seq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on a subset of 373 monocyte samples</a:t>
            </a:r>
            <a:r>
              <a:rPr lang="en-US" sz="3200" dirty="0">
                <a:latin typeface="+mn-lt"/>
              </a:rPr>
              <a:t>	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en-US" sz="3200" dirty="0">
                <a:latin typeface="+mn-lt"/>
              </a:rPr>
              <a:t>Plans for </a:t>
            </a:r>
            <a:r>
              <a:rPr lang="pt-BR" sz="3200" dirty="0">
                <a:latin typeface="+mn-lt"/>
              </a:rPr>
              <a:t>Exam 6 samples</a:t>
            </a:r>
            <a:r>
              <a:rPr lang="en-US" sz="3200" dirty="0">
                <a:latin typeface="+mn-lt"/>
              </a:rPr>
              <a:t>: </a:t>
            </a:r>
          </a:p>
          <a:p>
            <a:pPr marL="822325" lvl="1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en-US" dirty="0">
                <a:latin typeface="+mn-lt"/>
              </a:rPr>
              <a:t>DNA </a:t>
            </a:r>
            <a:r>
              <a:rPr lang="en-US" dirty="0" err="1">
                <a:latin typeface="+mn-lt"/>
              </a:rPr>
              <a:t>methylomic</a:t>
            </a:r>
            <a:r>
              <a:rPr lang="en-US" dirty="0">
                <a:latin typeface="+mn-lt"/>
              </a:rPr>
              <a:t> and transcriptomic profiling </a:t>
            </a:r>
            <a:r>
              <a:rPr lang="en-US" dirty="0" smtClean="0">
                <a:latin typeface="+mn-lt"/>
              </a:rPr>
              <a:t>of 1,500 </a:t>
            </a:r>
            <a:r>
              <a:rPr lang="en-US" dirty="0">
                <a:latin typeface="+mn-lt"/>
              </a:rPr>
              <a:t>monocytes using sequencing technology</a:t>
            </a:r>
          </a:p>
          <a:p>
            <a:pPr marL="822325" lvl="1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en-US" dirty="0">
                <a:latin typeface="+mn-lt"/>
              </a:rPr>
              <a:t>miRNA-</a:t>
            </a:r>
            <a:r>
              <a:rPr lang="en-US" dirty="0" err="1">
                <a:latin typeface="+mn-lt"/>
              </a:rPr>
              <a:t>seq</a:t>
            </a:r>
            <a:r>
              <a:rPr lang="en-US" dirty="0">
                <a:latin typeface="+mn-lt"/>
              </a:rPr>
              <a:t> of 400 </a:t>
            </a:r>
            <a:r>
              <a:rPr lang="en-US" dirty="0" err="1">
                <a:latin typeface="+mn-lt"/>
              </a:rPr>
              <a:t>monoctye</a:t>
            </a:r>
            <a:r>
              <a:rPr lang="en-US" dirty="0">
                <a:latin typeface="+mn-lt"/>
              </a:rPr>
              <a:t> samples </a:t>
            </a:r>
          </a:p>
          <a:p>
            <a:pPr marL="822325" lvl="1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en-US" dirty="0">
                <a:latin typeface="+mn-lt"/>
              </a:rPr>
              <a:t>Total RNA-</a:t>
            </a:r>
            <a:r>
              <a:rPr lang="en-US" dirty="0" err="1">
                <a:latin typeface="+mn-lt"/>
              </a:rPr>
              <a:t>seq</a:t>
            </a:r>
            <a:r>
              <a:rPr lang="en-US" dirty="0">
                <a:latin typeface="+mn-lt"/>
              </a:rPr>
              <a:t> of 400 monocyte samples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371600"/>
            <a:ext cx="91440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686800" y="652692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132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94970" y="7620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Multi-</a:t>
            </a:r>
            <a:r>
              <a:rPr lang="en-US" b="1" dirty="0" err="1" smtClean="0"/>
              <a:t>omics</a:t>
            </a:r>
            <a:r>
              <a:rPr lang="en-US" b="1" dirty="0" smtClean="0"/>
              <a:t> in MESA</a:t>
            </a:r>
            <a:endParaRPr lang="en-US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2672" y="3048000"/>
            <a:ext cx="8458200" cy="4020803"/>
          </a:xfrm>
          <a:prstGeom prst="rect">
            <a:avLst/>
          </a:prstGeom>
        </p:spPr>
        <p:txBody>
          <a:bodyPr vert="horz" lIns="82909" tIns="41454" rIns="82909" bIns="41454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700" b="1" dirty="0" smtClean="0"/>
              <a:t>Steve Rich (</a:t>
            </a:r>
            <a:r>
              <a:rPr lang="en-US" sz="2700" b="1" dirty="0" err="1" smtClean="0"/>
              <a:t>TOPMed</a:t>
            </a:r>
            <a:r>
              <a:rPr lang="en-US" sz="2700" b="1" dirty="0" smtClean="0"/>
              <a:t> WGS)</a:t>
            </a:r>
          </a:p>
          <a:p>
            <a:r>
              <a:rPr lang="en-US" sz="2700" b="1" dirty="0" smtClean="0"/>
              <a:t>Mei Liu (</a:t>
            </a:r>
            <a:r>
              <a:rPr lang="en-US" sz="2700" b="1" dirty="0" err="1" smtClean="0"/>
              <a:t>Epigenomics</a:t>
            </a:r>
            <a:r>
              <a:rPr lang="en-US" sz="2700" b="1" dirty="0" smtClean="0"/>
              <a:t>)</a:t>
            </a:r>
          </a:p>
          <a:p>
            <a:r>
              <a:rPr lang="en-US" sz="2700" b="1" dirty="0" smtClean="0"/>
              <a:t>David Herrington </a:t>
            </a:r>
            <a:r>
              <a:rPr lang="en-US" sz="2700" b="1" smtClean="0"/>
              <a:t>(</a:t>
            </a:r>
            <a:r>
              <a:rPr lang="en-US" sz="2700" b="1" smtClean="0"/>
              <a:t>Metabolomics of </a:t>
            </a:r>
            <a:r>
              <a:rPr lang="en-US" sz="2700" b="1" dirty="0" smtClean="0"/>
              <a:t>CAD Loci)</a:t>
            </a:r>
          </a:p>
          <a:p>
            <a:r>
              <a:rPr lang="en-US" sz="2700" b="1" dirty="0" smtClean="0"/>
              <a:t>Jerry Rotter (</a:t>
            </a:r>
            <a:r>
              <a:rPr lang="en-US" sz="2700" b="1" dirty="0" err="1" smtClean="0"/>
              <a:t>TOPMed</a:t>
            </a:r>
            <a:r>
              <a:rPr lang="en-US" sz="2700" b="1" dirty="0" smtClean="0"/>
              <a:t> Multi-</a:t>
            </a:r>
            <a:r>
              <a:rPr lang="en-US" sz="2700" b="1" dirty="0" err="1" smtClean="0"/>
              <a:t>omics</a:t>
            </a:r>
            <a:r>
              <a:rPr lang="en-US" sz="2700" b="1" dirty="0" smtClean="0"/>
              <a:t> Pilot)</a:t>
            </a:r>
          </a:p>
          <a:p>
            <a:r>
              <a:rPr lang="en-US" sz="2700" b="1" dirty="0" smtClean="0"/>
              <a:t>Kent Taylor (Multi-</a:t>
            </a:r>
            <a:r>
              <a:rPr lang="en-US" sz="2700" b="1" dirty="0" err="1" smtClean="0"/>
              <a:t>omics</a:t>
            </a:r>
            <a:r>
              <a:rPr lang="en-US" sz="2700" b="1" dirty="0" smtClean="0"/>
              <a:t> Analytic Approaches)</a:t>
            </a:r>
          </a:p>
          <a:p>
            <a:endParaRPr lang="en-US" sz="2700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662728" y="1905000"/>
            <a:ext cx="1818092" cy="976270"/>
          </a:xfrm>
          <a:prstGeom prst="rect">
            <a:avLst/>
          </a:prstGeom>
          <a:noFill/>
        </p:spPr>
        <p:txBody>
          <a:bodyPr wrap="none" lIns="82909" tIns="41454" rIns="82909" bIns="41454" rtlCol="0">
            <a:spAutoFit/>
          </a:bodyPr>
          <a:lstStyle/>
          <a:p>
            <a:pPr algn="ctr"/>
            <a:endParaRPr lang="en-US" sz="2900" b="1" dirty="0"/>
          </a:p>
          <a:p>
            <a:pPr algn="ctr"/>
            <a:r>
              <a:rPr lang="en-US" sz="2900" b="1" dirty="0" smtClean="0"/>
              <a:t>An Update</a:t>
            </a:r>
            <a:endParaRPr lang="en-US" sz="29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17CFDD-CB34-43EE-A643-E8068AC56969}" type="slidenum">
              <a:rPr lang="en-US" sz="1200" smtClean="0"/>
              <a:pPr algn="r"/>
              <a:t>11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5014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MESA Genetics 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524000"/>
            <a:ext cx="6248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Genetics Datasets Availability</a:t>
            </a:r>
          </a:p>
          <a:p>
            <a:r>
              <a:rPr lang="en-US" dirty="0" smtClean="0"/>
              <a:t>Update on Genetics P&amp;P</a:t>
            </a:r>
          </a:p>
          <a:p>
            <a:r>
              <a:rPr lang="en-US" dirty="0" smtClean="0"/>
              <a:t>Return of Results</a:t>
            </a:r>
          </a:p>
          <a:p>
            <a:r>
              <a:rPr lang="en-US" dirty="0" smtClean="0"/>
              <a:t>Epigenetics</a:t>
            </a:r>
          </a:p>
          <a:p>
            <a:r>
              <a:rPr lang="en-US" dirty="0" smtClean="0"/>
              <a:t>NHLBI </a:t>
            </a:r>
            <a:r>
              <a:rPr lang="en-US" dirty="0" err="1" smtClean="0"/>
              <a:t>TOPMed</a:t>
            </a:r>
            <a:r>
              <a:rPr lang="en-US" dirty="0" smtClean="0"/>
              <a:t> program</a:t>
            </a:r>
          </a:p>
          <a:p>
            <a:pPr marL="0" indent="0">
              <a:buNone/>
            </a:pPr>
            <a:r>
              <a:rPr lang="en-US" dirty="0" smtClean="0"/>
              <a:t>	a.  WGS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  Multi-Omics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6800" y="652692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40350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90"/>
            <a:ext cx="8229600" cy="75581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b="1" dirty="0" smtClean="0"/>
              <a:t>Genetics Datasets Availability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" y="685800"/>
          <a:ext cx="8229600" cy="6130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8514"/>
                <a:gridCol w="1518407"/>
                <a:gridCol w="1627464"/>
                <a:gridCol w="1665215"/>
              </a:tblGrid>
              <a:tr h="818886">
                <a:tc>
                  <a:txBody>
                    <a:bodyPr/>
                    <a:lstStyle/>
                    <a:p>
                      <a:r>
                        <a:rPr lang="en-US" sz="1600" dirty="0"/>
                        <a:t>Genetic dataset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Available </a:t>
                      </a:r>
                      <a:r>
                        <a:rPr lang="en-US" sz="1600" dirty="0" smtClean="0"/>
                        <a:t>w/MESA ID </a:t>
                      </a:r>
                      <a:r>
                        <a:rPr lang="en-US" sz="1600" dirty="0"/>
                        <a:t>from </a:t>
                      </a:r>
                      <a:r>
                        <a:rPr lang="en-US" sz="1600" dirty="0" smtClean="0"/>
                        <a:t>CC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Available </a:t>
                      </a:r>
                      <a:r>
                        <a:rPr lang="en-US" sz="1600" dirty="0" smtClean="0"/>
                        <a:t>w/</a:t>
                      </a:r>
                      <a:r>
                        <a:rPr lang="en-US" sz="1600" dirty="0" err="1" smtClean="0"/>
                        <a:t>SHARe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ID from CC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Available </a:t>
                      </a:r>
                      <a:r>
                        <a:rPr lang="en-US" sz="1600" dirty="0" smtClean="0"/>
                        <a:t>w/</a:t>
                      </a:r>
                      <a:r>
                        <a:rPr lang="en-US" sz="1600" dirty="0" err="1" smtClean="0"/>
                        <a:t>SHARe</a:t>
                      </a:r>
                      <a:r>
                        <a:rPr lang="en-US" sz="1600" dirty="0" smtClean="0"/>
                        <a:t> ID from </a:t>
                      </a:r>
                      <a:r>
                        <a:rPr lang="en-US" sz="1600" dirty="0" err="1"/>
                        <a:t>dbGaP</a:t>
                      </a:r>
                      <a:endParaRPr lang="en-US" sz="1600" dirty="0"/>
                    </a:p>
                  </a:txBody>
                  <a:tcPr/>
                </a:tc>
              </a:tr>
              <a:tr h="363949">
                <a:tc>
                  <a:txBody>
                    <a:bodyPr/>
                    <a:lstStyle/>
                    <a:p>
                      <a:r>
                        <a:rPr lang="en-US" sz="1600" dirty="0" err="1"/>
                        <a:t>Affy</a:t>
                      </a:r>
                      <a:r>
                        <a:rPr lang="en-US" sz="1600" dirty="0"/>
                        <a:t> 6.0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Yes</a:t>
                      </a:r>
                    </a:p>
                  </a:txBody>
                  <a:tcPr anchor="ctr"/>
                </a:tc>
              </a:tr>
              <a:tr h="363949">
                <a:tc>
                  <a:txBody>
                    <a:bodyPr/>
                    <a:lstStyle/>
                    <a:p>
                      <a:r>
                        <a:rPr lang="en-US" sz="1600" dirty="0"/>
                        <a:t>Candidate Gene 1&amp;2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No</a:t>
                      </a:r>
                    </a:p>
                  </a:txBody>
                  <a:tcPr anchor="ctr"/>
                </a:tc>
              </a:tr>
              <a:tr h="363949"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CARe</a:t>
                      </a:r>
                      <a:r>
                        <a:rPr lang="en-US" sz="1600" dirty="0"/>
                        <a:t> IBC </a:t>
                      </a:r>
                      <a:r>
                        <a:rPr lang="en-US" sz="1600" dirty="0" err="1"/>
                        <a:t>iSelect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Yes</a:t>
                      </a:r>
                    </a:p>
                  </a:txBody>
                  <a:tcPr anchor="ctr"/>
                </a:tc>
              </a:tr>
              <a:tr h="363949">
                <a:tc>
                  <a:txBody>
                    <a:bodyPr/>
                    <a:lstStyle/>
                    <a:p>
                      <a:r>
                        <a:rPr lang="en-US" sz="1600" dirty="0"/>
                        <a:t>96 SNP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No</a:t>
                      </a:r>
                    </a:p>
                  </a:txBody>
                  <a:tcPr anchor="ctr"/>
                </a:tc>
              </a:tr>
              <a:tr h="363949">
                <a:tc>
                  <a:txBody>
                    <a:bodyPr/>
                    <a:lstStyle/>
                    <a:p>
                      <a:r>
                        <a:rPr lang="en-US" sz="1600" dirty="0" err="1"/>
                        <a:t>Metabochip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anchor="ctr"/>
                </a:tc>
              </a:tr>
              <a:tr h="363949">
                <a:tc>
                  <a:txBody>
                    <a:bodyPr/>
                    <a:lstStyle/>
                    <a:p>
                      <a:r>
                        <a:rPr lang="en-US" sz="1600" dirty="0" err="1"/>
                        <a:t>Exome</a:t>
                      </a:r>
                      <a:r>
                        <a:rPr lang="en-US" sz="1600" dirty="0"/>
                        <a:t> Chip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anchor="ctr"/>
                </a:tc>
              </a:tr>
              <a:tr h="363949">
                <a:tc>
                  <a:txBody>
                    <a:bodyPr/>
                    <a:lstStyle/>
                    <a:p>
                      <a:r>
                        <a:rPr lang="en-US" sz="1600" dirty="0"/>
                        <a:t>Exome Sequence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</a:tr>
              <a:tr h="363949">
                <a:tc>
                  <a:txBody>
                    <a:bodyPr/>
                    <a:lstStyle/>
                    <a:p>
                      <a:r>
                        <a:rPr lang="en-US" sz="1600"/>
                        <a:t>Epigenomics methylation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anchor="ctr"/>
                </a:tc>
              </a:tr>
              <a:tr h="363949">
                <a:tc>
                  <a:txBody>
                    <a:bodyPr/>
                    <a:lstStyle/>
                    <a:p>
                      <a:r>
                        <a:rPr lang="en-US" sz="1600"/>
                        <a:t>Epigenomics expression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anchor="ctr"/>
                </a:tc>
              </a:tr>
              <a:tr h="363949">
                <a:tc>
                  <a:txBody>
                    <a:bodyPr/>
                    <a:lstStyle/>
                    <a:p>
                      <a:r>
                        <a:rPr lang="en-US" sz="1600"/>
                        <a:t>SHARe Principal Components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anchor="ctr"/>
                </a:tc>
              </a:tr>
              <a:tr h="363949">
                <a:tc>
                  <a:txBody>
                    <a:bodyPr/>
                    <a:lstStyle/>
                    <a:p>
                      <a:r>
                        <a:rPr lang="en-US" sz="1600"/>
                        <a:t>1000 G Imputation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anchor="ctr"/>
                </a:tc>
              </a:tr>
              <a:tr h="363949">
                <a:tc>
                  <a:txBody>
                    <a:bodyPr/>
                    <a:lstStyle/>
                    <a:p>
                      <a:r>
                        <a:rPr lang="en-US" sz="1600" dirty="0"/>
                        <a:t>Phenotype Updates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</a:tr>
              <a:tr h="3639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Whole Genome Sequence</a:t>
                      </a:r>
                      <a:endParaRPr lang="en-US" sz="16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 progress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</a:tr>
              <a:tr h="576253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TOPMed</a:t>
                      </a:r>
                      <a:r>
                        <a:rPr lang="en-US" sz="1600" dirty="0" smtClean="0"/>
                        <a:t> MESA ‘Omics</a:t>
                      </a:r>
                    </a:p>
                    <a:p>
                      <a:r>
                        <a:rPr lang="en-US" sz="1400" dirty="0" smtClean="0"/>
                        <a:t>- Methylation, Metabolomics, RNA </a:t>
                      </a:r>
                      <a:r>
                        <a:rPr lang="en-US" sz="1400" dirty="0" err="1" smtClean="0"/>
                        <a:t>Seq</a:t>
                      </a:r>
                      <a:endParaRPr lang="en-US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 progress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86800" y="652692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41238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Genetics P&amp;P 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256252"/>
          <a:ext cx="8229600" cy="2785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6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378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01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SHARe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Proposals approved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416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 Draft Pending (Proposals approved; pen draft not  yet approved)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Withdrawn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 Draft approved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Published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 Draft approved; not yet published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457200" y="4244160"/>
          <a:ext cx="8229600" cy="2415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6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378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01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Pending Pen Draft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 Drafts not published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0-3 months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3-6 months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6-9 months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9-12 months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12+ months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210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51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686800" y="652692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60803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a typeface="ＭＳ Ｐゴシック" pitchFamily="34" charset="-128"/>
              </a:rPr>
              <a:t>MESA Genetics Published Papers: Recent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57200" y="1219200"/>
          <a:ext cx="8382000" cy="5244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64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48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511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196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06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MESA Lead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Journal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 Date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347: Genetic variants associated with subjective well-being, depressive symptoms, and neuroticism identified through genome-wide analyses.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Alexis C. Frazier-Wood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 Genet.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4/18/2016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077: KLB is associated with alcohol drinking, and its gene product β-Klotho is necessary for FGF21 regulation of alcohol preference.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Jennifer Nettleton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 Natl Acad Sci U S A.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12/13/2016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431: Dairy Consumption and Body Mass Index (BMI): Mendelian Randomization and Gene-diet Interaction Analyses in CHARGE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Alexis C. Frazier-Wood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3/16/2017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200: Genetic Associations with Lipoprotein Subfraction Measures Differ by Ethnicity in the Multi-Ethnic Study of Atherosclerosis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Alexis C. Frazier-Wood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 Genet.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3/28/2017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284: Meta-analysis of 49 549 individuals imputed with the 1000 Genomes Project reveals an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exonic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damaging variant in ANGPTL4 determining fasting TG levels.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Ani Manichaikul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 Med Genet.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7/1/2016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320: Incidence of Age-Related Macular Degeneration in a Multi-Ethnic United States Population: The Multi-Ethnic Study of Atherosclerosis.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Diana E. Fisher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Ophthalmology.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6/1/2016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686800" y="652692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0615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a typeface="ＭＳ Ｐゴシック" pitchFamily="34" charset="-128"/>
              </a:rPr>
              <a:t>MESA Genetics Published Papers: Recent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96036" y="1322104"/>
          <a:ext cx="7937917" cy="5400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62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343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880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91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01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MESA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Lead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Journal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 Date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393: A DNA methylation biomarker of alcohol consumption.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Lindsay M Reynolds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 Psychiatry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11/15/2016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415: Epigenetic Signatures of Cigarette Smoking.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Roby Joehanes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 Cardiovasc Genet.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10/1/2016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427: Secondhand Tobacco Smoke Exposure Associations with DNA Methylation of the Aryl Hydrocarbon Receptor Repressor.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Lindsay M Reynolds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Nicotine Tob Res.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8/31/2016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243: KCNK3 Variants Are Associated With Hyperaldosteronism and Hypertension.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Ani Manichaikul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Hypertension.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8/1/2016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192: Genome-wide analysis identifies 12 loci influencing human reproductive behavior.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Leslie Raffel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 Genet.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12/1/2016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450: Genome-wide association study of generalized anxiety symptoms in the Hispanic Community Health Study/Study of Latinos.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Xiuqing Guo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 J Med Genet B Neuropsychiatr Genet.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5/9/2016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686800" y="652692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0445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a typeface="ＭＳ Ｐゴシック" pitchFamily="34" charset="-128"/>
              </a:rPr>
              <a:t>MESA Genetics Published Papers: Recent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96036" y="1308458"/>
          <a:ext cx="7990764" cy="5498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62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343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880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201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01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MESA Lead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Journal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 Date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409: Meta-analysis of exome chip data in relation to electrocardiographic RR intervals in European and African ancestry individuals, with the CHARGE-EX EKG consortium:  The Multi-Ethnic Study of Atherosclerosis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Henry J. Lin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 Molecular Genetics, HMG-2017-TF-00044.R1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3/18/2017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256: Long-term outdoor air pollution and DNA methylation in circulating monocytes: results from the Multi-Ethnic Study of Atherosclerosis (MESA).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Gloria C Chi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 Health.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12/1/2016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395: Genetic Risk Prediction of Atrial Fibrillation.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Henry J. Lin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Circulation.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4/4/2017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628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62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62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62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686800" y="652692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7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0934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552690" cy="473551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757661" y="152400"/>
            <a:ext cx="43669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MESA Return of Results:</a:t>
            </a:r>
          </a:p>
          <a:p>
            <a:pPr algn="ctr"/>
            <a:r>
              <a:rPr lang="en-US" dirty="0" smtClean="0"/>
              <a:t>To Confirm and Return actionable Incidental </a:t>
            </a:r>
          </a:p>
          <a:p>
            <a:pPr algn="ctr"/>
            <a:r>
              <a:rPr lang="en-US" dirty="0" smtClean="0"/>
              <a:t>Findings to Qualified MESA Participants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86800" y="652692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7122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MESA Return of Results Project Status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400800"/>
            <a:ext cx="2895600" cy="365125"/>
          </a:xfrm>
        </p:spPr>
        <p:txBody>
          <a:bodyPr/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33397" y="1523995"/>
          <a:ext cx="8153402" cy="4223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767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5517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Completed</a:t>
                      </a:r>
                      <a:endParaRPr lang="en-US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IRB Approvals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5170">
                <a:tc>
                  <a:txBody>
                    <a:bodyPr/>
                    <a:lstStyle/>
                    <a:p>
                      <a:pPr marL="285750" lvl="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Protocol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UCLA –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 submitted 3/29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517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MOP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Northwester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n – submitted, awaiting approval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517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Specific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questionnaires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Wake Forest – will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 submit pending approval of </a:t>
                      </a:r>
                      <a:r>
                        <a:rPr lang="en-US" sz="1600" baseline="0" dirty="0" err="1" smtClean="0">
                          <a:latin typeface="Century Gothic" panose="020B0502020202020204" pitchFamily="34" charset="0"/>
                        </a:rPr>
                        <a:t>TOPMed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 IRB submission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517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Scripts (field centers/counselors)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Johns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 Hopkins – IRB approved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517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Variant annotation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Courier New" panose="02070309020205020404" pitchFamily="49" charset="0"/>
                        <a:buNone/>
                      </a:pP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517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Secured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 testing in CLIA lab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517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Failed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 contact letter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517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Initial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 Decline letter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5170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Results letter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616389" y="1828800"/>
            <a:ext cx="361321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3400" y="1828800"/>
            <a:ext cx="361321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686800" y="652692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853255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" id="{8F3B15C2-8CC7-4C7F-8586-C1878B7336C6}" vid="{8B4E5E2D-3B8C-45AB-90FF-EEE6F4C9F6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</TotalTime>
  <Words>802</Words>
  <Application>Microsoft Office PowerPoint</Application>
  <PresentationFormat>On-screen Show (4:3)</PresentationFormat>
  <Paragraphs>238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Century Gothic</vt:lpstr>
      <vt:lpstr>Courier New</vt:lpstr>
      <vt:lpstr>Times New Roman</vt:lpstr>
      <vt:lpstr>Wingdings</vt:lpstr>
      <vt:lpstr>Wingdings 3</vt:lpstr>
      <vt:lpstr>Blank</vt:lpstr>
      <vt:lpstr>MESA Steering Committee Genetics Committee Update</vt:lpstr>
      <vt:lpstr>MESA Genetics Overview</vt:lpstr>
      <vt:lpstr>Genetics Datasets Availability</vt:lpstr>
      <vt:lpstr>MESA Genetics P&amp;P Summary</vt:lpstr>
      <vt:lpstr>MESA Genetics Published Papers: Recent</vt:lpstr>
      <vt:lpstr>MESA Genetics Published Papers: Recent</vt:lpstr>
      <vt:lpstr>MESA Genetics Published Papers: Recent</vt:lpstr>
      <vt:lpstr>PowerPoint Presentation</vt:lpstr>
      <vt:lpstr>MESA Return of Results Project Status</vt:lpstr>
      <vt:lpstr>PowerPoint Presentation</vt:lpstr>
      <vt:lpstr>Multi-omics in MESA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 Steering Committee Genetics Committee Update</dc:title>
  <dc:creator>Thorington, Daune</dc:creator>
  <cp:lastModifiedBy>Thorington, Daune</cp:lastModifiedBy>
  <cp:revision>3</cp:revision>
  <cp:lastPrinted>2017-04-15T22:39:02Z</cp:lastPrinted>
  <dcterms:created xsi:type="dcterms:W3CDTF">2017-04-15T22:23:36Z</dcterms:created>
  <dcterms:modified xsi:type="dcterms:W3CDTF">2017-04-15T22:39:53Z</dcterms:modified>
</cp:coreProperties>
</file>