
<file path=[Content_Types].xml><?xml version="1.0" encoding="utf-8"?>
<Types xmlns="http://schemas.openxmlformats.org/package/2006/content-types">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2.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25.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20.xml" ContentType="application/vnd.openxmlformats-officedocument.presentationml.slideLayout+xml"/>
  <Override PartName="/ppt/notesSlides/notesSlide14.xml" ContentType="application/vnd.openxmlformats-officedocument.presentationml.notesSlide+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9.xml" ContentType="application/vnd.openxmlformats-officedocument.presentationml.notesSlide+xml"/>
  <Override PartName="/ppt/notesSlides/notesSlide12.xml" ContentType="application/vnd.openxmlformats-officedocument.presentationml.notesSlide+xml"/>
  <Override PartName="/ppt/notesSlides/notesSlide21.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notesSlides/notesSlide1.xml" ContentType="application/vnd.openxmlformats-officedocument.presentationml.notesSlide+xml"/>
  <Default Extension="png" ContentType="image/png"/>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slideLayouts/slideLayout18.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Layouts/slideLayout3.xml" ContentType="application/vnd.openxmlformats-officedocument.presentationml.slideLayout+xml"/>
  <Override PartName="/ppt/slideLayouts/slideLayout16.xml" ContentType="application/vnd.openxmlformats-officedocument.presentationml.slideLayout+xml"/>
  <Override PartName="/ppt/slideLayouts/slideLayout25.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tags/tag1.xml" ContentType="application/vnd.openxmlformats-officedocument.presentationml.tags+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handoutMasters/handoutMaster1.xml" ContentType="application/vnd.openxmlformats-officedocument.presentationml.handoutMaster+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8"/>
  </p:notesMasterIdLst>
  <p:handoutMasterIdLst>
    <p:handoutMasterId r:id="rId29"/>
  </p:handoutMasterIdLst>
  <p:sldIdLst>
    <p:sldId id="357" r:id="rId2"/>
    <p:sldId id="320" r:id="rId3"/>
    <p:sldId id="321" r:id="rId4"/>
    <p:sldId id="322" r:id="rId5"/>
    <p:sldId id="323" r:id="rId6"/>
    <p:sldId id="324" r:id="rId7"/>
    <p:sldId id="325" r:id="rId8"/>
    <p:sldId id="326" r:id="rId9"/>
    <p:sldId id="327" r:id="rId10"/>
    <p:sldId id="328" r:id="rId11"/>
    <p:sldId id="355" r:id="rId12"/>
    <p:sldId id="330" r:id="rId13"/>
    <p:sldId id="332" r:id="rId14"/>
    <p:sldId id="333" r:id="rId15"/>
    <p:sldId id="334" r:id="rId16"/>
    <p:sldId id="335" r:id="rId17"/>
    <p:sldId id="336" r:id="rId18"/>
    <p:sldId id="337" r:id="rId19"/>
    <p:sldId id="338" r:id="rId20"/>
    <p:sldId id="339" r:id="rId21"/>
    <p:sldId id="340" r:id="rId22"/>
    <p:sldId id="341" r:id="rId23"/>
    <p:sldId id="342" r:id="rId24"/>
    <p:sldId id="352" r:id="rId25"/>
    <p:sldId id="353" r:id="rId26"/>
    <p:sldId id="354" r:id="rId27"/>
  </p:sldIdLst>
  <p:sldSz cx="12188825" cy="6858000"/>
  <p:notesSz cx="6858000" cy="9144000"/>
  <p:custDataLst>
    <p:tags r:id="rId3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 xmlns:p14="http://schemas.microsoft.com/office/powerpoint/2010/main">
          <a:srgbClr val="FF0000"/>
        </p14:laserClr>
      </p:ext>
      <p:ext uri="{2FDB2607-1784-4EEB-B798-7EB5836EED8A}">
        <p14:showMediaCtrls xmlns="" xmlns:p14="http://schemas.microsoft.com/office/powerpoint/2010/main" val="1"/>
      </p:ext>
    </p:extLst>
  </p:showPr>
  <p:extLst>
    <p:ext uri="{E76CE94A-603C-4142-B9EB-6D1370010A27}">
      <p14:discardImageEditData xmlns="" xmlns:p14="http://schemas.microsoft.com/office/powerpoint/2010/main" val="0"/>
    </p:ext>
    <p:ext uri="{D31A062A-798A-4329-ABDD-BBA856620510}">
      <p14:defaultImageDpi xmlns="" xmlns:p14="http://schemas.microsoft.com/office/powerpoint/2010/main" val="220"/>
    </p:ext>
  </p:extLst>
</p:presentationPr>
</file>

<file path=ppt/tableStyles.xml><?xml version="1.0" encoding="utf-8"?>
<a:tblStyleLst xmlns:a="http://schemas.openxmlformats.org/drawingml/2006/main" def="{073A0DAA-6AF3-43AB-8588-CEC1D06C72B9}">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7633" autoAdjust="0"/>
  </p:normalViewPr>
  <p:slideViewPr>
    <p:cSldViewPr>
      <p:cViewPr varScale="1">
        <p:scale>
          <a:sx n="80" d="100"/>
          <a:sy n="80" d="100"/>
        </p:scale>
        <p:origin x="-504" y="-78"/>
      </p:cViewPr>
      <p:guideLst>
        <p:guide orient="horz" pos="2160"/>
        <p:guide orient="horz" pos="816"/>
        <p:guide orient="horz" pos="3840"/>
        <p:guide orient="horz" pos="1056"/>
        <p:guide pos="3839"/>
        <p:guide pos="384"/>
        <p:guide pos="7295"/>
      </p:guideLst>
    </p:cSldViewPr>
  </p:slideViewPr>
  <p:notesTextViewPr>
    <p:cViewPr>
      <p:scale>
        <a:sx n="1" d="1"/>
        <a:sy n="1" d="1"/>
      </p:scale>
      <p:origin x="0" y="0"/>
    </p:cViewPr>
  </p:notesTextViewPr>
  <p:sorterViewPr>
    <p:cViewPr>
      <p:scale>
        <a:sx n="100" d="100"/>
        <a:sy n="100" d="100"/>
      </p:scale>
      <p:origin x="0" y="7812"/>
    </p:cViewPr>
  </p:sorterViewPr>
  <p:notesViewPr>
    <p:cSldViewPr showGuides="1">
      <p:cViewPr>
        <p:scale>
          <a:sx n="100" d="100"/>
          <a:sy n="100" d="100"/>
        </p:scale>
        <p:origin x="-3468" y="87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ags" Target="tags/tag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ADCC02A0-C947-4278-96D1-0DB9C063DF55}" type="datetimeFigureOut">
              <a:rPr lang="en-US" smtClean="0"/>
              <a:pPr/>
              <a:t>2/21/2015</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0533FAA7-9DA0-4163-8828-B20FAF1EB063}" type="slidenum">
              <a:rPr lang="en-US" smtClean="0"/>
              <a:pPr/>
              <a:t>‹#›</a:t>
            </a:fld>
            <a:endParaRPr lang="en-US" dirty="0"/>
          </a:p>
        </p:txBody>
      </p:sp>
    </p:spTree>
    <p:extLst>
      <p:ext uri="{BB962C8B-B14F-4D97-AF65-F5344CB8AC3E}">
        <p14:creationId xmlns="" xmlns:p14="http://schemas.microsoft.com/office/powerpoint/2010/main" val="28010626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4" name="Slide Image Placeholder 3"/>
          <p:cNvSpPr>
            <a:spLocks noGrp="1" noRot="1" noChangeAspect="1"/>
          </p:cNvSpPr>
          <p:nvPr>
            <p:ph type="sldImg" idx="2"/>
          </p:nvPr>
        </p:nvSpPr>
        <p:spPr>
          <a:xfrm>
            <a:off x="381000" y="381000"/>
            <a:ext cx="4572001" cy="2573338"/>
          </a:xfrm>
          <a:prstGeom prst="rect">
            <a:avLst/>
          </a:prstGeom>
          <a:noFill/>
          <a:ln w="12700">
            <a:solidFill>
              <a:prstClr val="black"/>
            </a:solidFill>
          </a:ln>
        </p:spPr>
        <p:txBody>
          <a:bodyPr vert="horz" lIns="91440" tIns="45720" rIns="91440" bIns="45720" rtlCol="0" anchor="ctr"/>
          <a:lstStyle/>
          <a:p>
            <a:endParaRPr lang="en-US" dirty="0"/>
          </a:p>
        </p:txBody>
      </p:sp>
      <p:sp>
        <p:nvSpPr>
          <p:cNvPr id="5" name="Notes Placeholder 4"/>
          <p:cNvSpPr>
            <a:spLocks noGrp="1"/>
          </p:cNvSpPr>
          <p:nvPr>
            <p:ph type="body" sz="quarter" idx="3"/>
          </p:nvPr>
        </p:nvSpPr>
        <p:spPr>
          <a:xfrm>
            <a:off x="381000" y="3124200"/>
            <a:ext cx="6096000" cy="5334000"/>
          </a:xfrm>
          <a:prstGeom prst="rect">
            <a:avLst/>
          </a:prstGeom>
        </p:spPr>
        <p:txBody>
          <a:bodyPr vert="horz" lIns="0" tIns="0" rIns="0" bIns="0"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6" name="Footer Placeholder 5"/>
          <p:cNvSpPr>
            <a:spLocks noGrp="1"/>
          </p:cNvSpPr>
          <p:nvPr>
            <p:ph type="ftr" sz="quarter" idx="4"/>
          </p:nvPr>
        </p:nvSpPr>
        <p:spPr>
          <a:xfrm>
            <a:off x="381000" y="8686800"/>
            <a:ext cx="4876800" cy="227013"/>
          </a:xfrm>
          <a:prstGeom prst="rect">
            <a:avLst/>
          </a:prstGeom>
        </p:spPr>
        <p:txBody>
          <a:bodyPr vert="horz" wrap="none" lIns="0" tIns="0" rIns="0" bIns="0" rtlCol="0" anchor="ctr"/>
          <a:lstStyle>
            <a:lvl1pPr algn="l">
              <a:defRPr sz="1000"/>
            </a:lvl1pPr>
          </a:lstStyle>
          <a:p>
            <a:endParaRPr lang="en-US" dirty="0"/>
          </a:p>
        </p:txBody>
      </p:sp>
      <p:sp>
        <p:nvSpPr>
          <p:cNvPr id="7" name="Slide Number Placeholder 6"/>
          <p:cNvSpPr>
            <a:spLocks noGrp="1"/>
          </p:cNvSpPr>
          <p:nvPr>
            <p:ph type="sldNum" sz="quarter" idx="5"/>
          </p:nvPr>
        </p:nvSpPr>
        <p:spPr>
          <a:xfrm>
            <a:off x="5867400" y="8686800"/>
            <a:ext cx="609600" cy="227013"/>
          </a:xfrm>
          <a:prstGeom prst="rect">
            <a:avLst/>
          </a:prstGeom>
        </p:spPr>
        <p:txBody>
          <a:bodyPr vert="horz" wrap="none" lIns="0" tIns="0" rIns="0" bIns="0" rtlCol="0" anchor="ctr"/>
          <a:lstStyle>
            <a:lvl1pPr algn="r">
              <a:defRPr sz="1000"/>
            </a:lvl1pPr>
          </a:lstStyle>
          <a:p>
            <a:fld id="{8547E1EE-0039-4797-B978-F453418260D1}" type="slidenum">
              <a:rPr lang="en-US" smtClean="0"/>
              <a:pPr/>
              <a:t>‹#›</a:t>
            </a:fld>
            <a:endParaRPr lang="en-US" dirty="0"/>
          </a:p>
        </p:txBody>
      </p:sp>
    </p:spTree>
    <p:extLst>
      <p:ext uri="{BB962C8B-B14F-4D97-AF65-F5344CB8AC3E}">
        <p14:creationId xmlns="" xmlns:p14="http://schemas.microsoft.com/office/powerpoint/2010/main" val="2736465104"/>
      </p:ext>
    </p:extLst>
  </p:cSld>
  <p:clrMap bg1="lt1" tx1="dk1" bg2="lt2" tx2="dk2" accent1="accent1" accent2="accent2" accent3="accent3" accent4="accent4" accent5="accent5" accent6="accent6" hlink="hlink" folHlink="folHlink"/>
  <p:notesStyle>
    <a:lvl1pPr marL="0" algn="l" defTabSz="914400" rtl="0" eaLnBrk="1" latinLnBrk="0" hangingPunct="1">
      <a:spcBef>
        <a:spcPts val="600"/>
      </a:spcBef>
      <a:defRPr sz="1100" kern="1200">
        <a:solidFill>
          <a:schemeClr val="tx1"/>
        </a:solidFill>
        <a:latin typeface="+mn-lt"/>
        <a:ea typeface="+mn-ea"/>
        <a:cs typeface="+mn-cs"/>
      </a:defRPr>
    </a:lvl1pPr>
    <a:lvl2pPr marL="182880" indent="-137160" algn="l" defTabSz="914400" rtl="0" eaLnBrk="1" latinLnBrk="0" hangingPunct="1">
      <a:spcBef>
        <a:spcPts val="600"/>
      </a:spcBef>
      <a:buFont typeface="HP Simplified" panose="020B0604020204020204" pitchFamily="34" charset="0"/>
      <a:buChar char="•"/>
      <a:defRPr sz="1050" kern="1200">
        <a:solidFill>
          <a:schemeClr val="tx1"/>
        </a:solidFill>
        <a:latin typeface="+mn-lt"/>
        <a:ea typeface="+mn-ea"/>
        <a:cs typeface="+mn-cs"/>
      </a:defRPr>
    </a:lvl2pPr>
    <a:lvl3pPr marL="339725" indent="-104775" algn="l" defTabSz="914400" rtl="0" eaLnBrk="1" latinLnBrk="0" hangingPunct="1">
      <a:spcBef>
        <a:spcPts val="600"/>
      </a:spcBef>
      <a:buFont typeface="HP Simplified" panose="020B0604020204020204" pitchFamily="34" charset="0"/>
      <a:buChar char="–"/>
      <a:defRPr sz="1000" kern="1200">
        <a:solidFill>
          <a:schemeClr val="tx1"/>
        </a:solidFill>
        <a:latin typeface="+mn-lt"/>
        <a:ea typeface="+mn-ea"/>
        <a:cs typeface="+mn-cs"/>
      </a:defRPr>
    </a:lvl3pPr>
    <a:lvl4pPr marL="515938" indent="-117475" algn="l" defTabSz="914400" rtl="0" eaLnBrk="1" latinLnBrk="0" hangingPunct="1">
      <a:spcBef>
        <a:spcPts val="600"/>
      </a:spcBef>
      <a:buFont typeface="HP Simplified" panose="020B0604020204020204" pitchFamily="34" charset="0"/>
      <a:buChar char="•"/>
      <a:defRPr sz="900" kern="1200">
        <a:solidFill>
          <a:schemeClr val="tx1"/>
        </a:solidFill>
        <a:latin typeface="+mn-lt"/>
        <a:ea typeface="+mn-ea"/>
        <a:cs typeface="+mn-cs"/>
      </a:defRPr>
    </a:lvl4pPr>
    <a:lvl5pPr marL="633413" indent="-117475" algn="l" defTabSz="914400" rtl="0" eaLnBrk="1" latinLnBrk="0" hangingPunct="1">
      <a:spcBef>
        <a:spcPts val="600"/>
      </a:spcBef>
      <a:buFont typeface="HP Simplified" panose="020B0604020204020204" pitchFamily="34" charset="0"/>
      <a:buChar char="–"/>
      <a:defRPr sz="8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Good day, My name is Imo and I am from Loma Linda in California. My research interests are focused on cardiovascular disease in women.</a:t>
            </a:r>
            <a:r>
              <a:rPr lang="en-US" baseline="0" dirty="0" smtClean="0"/>
              <a:t> </a:t>
            </a:r>
            <a:r>
              <a:rPr lang="en-US" dirty="0" smtClean="0"/>
              <a:t>I will be presenting findings from my study on age at menopause and incident heart failure in MESA.</a:t>
            </a:r>
          </a:p>
          <a:p>
            <a:endParaRPr lang="en-US" dirty="0"/>
          </a:p>
        </p:txBody>
      </p:sp>
      <p:sp>
        <p:nvSpPr>
          <p:cNvPr id="4" name="Slide Number Placeholder 3"/>
          <p:cNvSpPr>
            <a:spLocks noGrp="1"/>
          </p:cNvSpPr>
          <p:nvPr>
            <p:ph type="sldNum" sz="quarter" idx="10"/>
          </p:nvPr>
        </p:nvSpPr>
        <p:spPr/>
        <p:txBody>
          <a:bodyPr/>
          <a:lstStyle/>
          <a:p>
            <a:fld id="{8547E1EE-0039-4797-B978-F453418260D1}" type="slidenum">
              <a:rPr lang="en-US" smtClean="0"/>
              <a:pPr/>
              <a:t>1</a:t>
            </a:fld>
            <a:endParaRPr lang="en-US" dirty="0"/>
          </a:p>
        </p:txBody>
      </p:sp>
    </p:spTree>
    <p:extLst>
      <p:ext uri="{BB962C8B-B14F-4D97-AF65-F5344CB8AC3E}">
        <p14:creationId xmlns="" xmlns:p14="http://schemas.microsoft.com/office/powerpoint/2010/main" val="30725698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The MESA cohort</a:t>
            </a:r>
            <a:r>
              <a:rPr lang="en-US" baseline="0" dirty="0" smtClean="0"/>
              <a:t> consisted of 6814 participants (including 3601 women), aged 45 - 84 years at baseline and without clinical CVD. Participants were recruited from 6 geographic regions and 4 ethnicities in the US. Questionnaires were used to collect information on age at menopause, ethnicity, social, educational medical, </a:t>
            </a:r>
            <a:r>
              <a:rPr lang="en-US" b="0" baseline="0" dirty="0" smtClean="0"/>
              <a:t>medication and reproductive history. Examination data included Ht, Wt, WC, BP, ECG and MRI. Fasting blood samples were collected for measurement of glucose, lipids, interleukin-6 </a:t>
            </a:r>
            <a:r>
              <a:rPr lang="en-US" baseline="0" dirty="0" smtClean="0"/>
              <a:t>and creatinine.</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10</a:t>
            </a:fld>
            <a:endParaRPr lang="en-US" dirty="0"/>
          </a:p>
        </p:txBody>
      </p:sp>
    </p:spTree>
    <p:extLst>
      <p:ext uri="{BB962C8B-B14F-4D97-AF65-F5344CB8AC3E}">
        <p14:creationId xmlns="" xmlns:p14="http://schemas.microsoft.com/office/powerpoint/2010/main" val="221431946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This flow</a:t>
            </a:r>
            <a:r>
              <a:rPr lang="en-US" baseline="0" dirty="0" smtClean="0"/>
              <a:t> chart</a:t>
            </a:r>
            <a:r>
              <a:rPr lang="en-US" dirty="0" smtClean="0"/>
              <a:t> is a diagrammatic presentation of our study population and sample size. There were 2949 postmenopausal women,</a:t>
            </a:r>
            <a:r>
              <a:rPr lang="en-US" baseline="0" dirty="0" smtClean="0"/>
              <a:t> w</a:t>
            </a:r>
            <a:r>
              <a:rPr lang="en-US" dirty="0" smtClean="0"/>
              <a:t>e excluded</a:t>
            </a:r>
            <a:r>
              <a:rPr lang="en-US" baseline="0" dirty="0" smtClean="0"/>
              <a:t> 2 women who were missing information on their heart failure data to obtain a sample size of 2947 for our primary analysis. Our exploratory analysis included 2123 women who had obtained cardiac MRI at baseline. </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11</a:t>
            </a:fld>
            <a:endParaRPr lang="en-US" dirty="0"/>
          </a:p>
        </p:txBody>
      </p:sp>
    </p:spTree>
    <p:extLst>
      <p:ext uri="{BB962C8B-B14F-4D97-AF65-F5344CB8AC3E}">
        <p14:creationId xmlns="" xmlns:p14="http://schemas.microsoft.com/office/powerpoint/2010/main" val="318143157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We defined our</a:t>
            </a:r>
            <a:r>
              <a:rPr lang="en-US" baseline="0" dirty="0" smtClean="0"/>
              <a:t> Heart Failure endpoint based on physician diagnosis or medical therapy for Heart failure and CXR or echocardiographic findings. CXR findings included evidence of pulmonary edema or congestion. Echocardiographic findings included left ventricular diastolic dysfunction, dilated ventricle or poor left ventricular systolic function. Myocardial infarction was diagnosed based on symptoms, ECG findings or biomarker levels.</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12</a:t>
            </a:fld>
            <a:endParaRPr lang="en-US" dirty="0"/>
          </a:p>
        </p:txBody>
      </p:sp>
    </p:spTree>
    <p:extLst>
      <p:ext uri="{BB962C8B-B14F-4D97-AF65-F5344CB8AC3E}">
        <p14:creationId xmlns="" xmlns:p14="http://schemas.microsoft.com/office/powerpoint/2010/main" val="200902629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Cox proportional hazards models were used for our primary analysis. There are variations in the incidence and mechanisms of  Heart Failure by ethnicity so we tested for the presence of interactions of menopausal</a:t>
            </a:r>
            <a:r>
              <a:rPr lang="en-US" baseline="0" dirty="0" smtClean="0"/>
              <a:t> age</a:t>
            </a:r>
            <a:r>
              <a:rPr lang="en-US" dirty="0" smtClean="0"/>
              <a:t> with ethnicity. We failed to observe any significant interactions. We selected the most parsimonious models using backward elimination in which age was retained and we eliminated variables if their p &gt; 0.10. Our final model consisted of menopausal</a:t>
            </a:r>
            <a:r>
              <a:rPr lang="en-US" baseline="0" dirty="0" smtClean="0"/>
              <a:t> age</a:t>
            </a:r>
            <a:r>
              <a:rPr lang="en-US" dirty="0" smtClean="0"/>
              <a:t>, chronological age, smoking, body mass index, diabetes, hypertension, left ventricular hypertrophy and  interim myocardial infarction.</a:t>
            </a:r>
          </a:p>
        </p:txBody>
      </p:sp>
      <p:sp>
        <p:nvSpPr>
          <p:cNvPr id="4" name="Slide Number Placeholder 3"/>
          <p:cNvSpPr>
            <a:spLocks noGrp="1"/>
          </p:cNvSpPr>
          <p:nvPr>
            <p:ph type="sldNum" sz="quarter" idx="10"/>
          </p:nvPr>
        </p:nvSpPr>
        <p:spPr/>
        <p:txBody>
          <a:bodyPr/>
          <a:lstStyle/>
          <a:p>
            <a:fld id="{A04CA334-AA51-4AD9-9273-757DA00239B6}" type="slidenum">
              <a:rPr lang="en-US" smtClean="0"/>
              <a:pPr/>
              <a:t>13</a:t>
            </a:fld>
            <a:endParaRPr lang="en-US" dirty="0"/>
          </a:p>
        </p:txBody>
      </p:sp>
    </p:spTree>
    <p:extLst>
      <p:ext uri="{BB962C8B-B14F-4D97-AF65-F5344CB8AC3E}">
        <p14:creationId xmlns="" xmlns:p14="http://schemas.microsoft.com/office/powerpoint/2010/main" val="89021693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Multivariable linear regression was used for our cross-sectional exploratory analysis. Our left</a:t>
            </a:r>
            <a:r>
              <a:rPr lang="en-US" baseline="0" dirty="0" smtClean="0"/>
              <a:t> ventricular outcome measures included; left ventricular mass, end diastolic volume, end systolic volume, mass to volume ratio, ejection fraction and stroke volume. We presented ethnic-stratified analysis due to the presence of significant interactions between early menopause and ethnicity  for mass to volume ratio with P for interaction of 0.02. We adjusted for potential confounders including reproductive characteristics and known Heart Failure risk factors. Height and weight were included in models for all left ventricular measures except mass to volume ratio and ejection fraction to account for the confounding effects of body size. Body mass index was excluded from models that contained height and weight to avoid colinearity. </a:t>
            </a:r>
            <a:r>
              <a:rPr lang="en-US" dirty="0" smtClean="0"/>
              <a:t> </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14</a:t>
            </a:fld>
            <a:endParaRPr lang="en-US" dirty="0"/>
          </a:p>
        </p:txBody>
      </p:sp>
    </p:spTree>
    <p:extLst>
      <p:ext uri="{BB962C8B-B14F-4D97-AF65-F5344CB8AC3E}">
        <p14:creationId xmlns="" xmlns:p14="http://schemas.microsoft.com/office/powerpoint/2010/main" val="329984840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730 participants experienced early menopause at baseline. Women with early menopause were more likely to be African-American, current smokers</a:t>
            </a:r>
            <a:r>
              <a:rPr lang="en-US" baseline="0" dirty="0" smtClean="0"/>
              <a:t> and had diabetes at baseline. Interleukin-6 and body mass index were greater in the early menopausal group.</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15</a:t>
            </a:fld>
            <a:endParaRPr lang="en-US" dirty="0"/>
          </a:p>
        </p:txBody>
      </p:sp>
    </p:spTree>
    <p:extLst>
      <p:ext uri="{BB962C8B-B14F-4D97-AF65-F5344CB8AC3E}">
        <p14:creationId xmlns="" xmlns:p14="http://schemas.microsoft.com/office/powerpoint/2010/main" val="41922465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After</a:t>
            </a:r>
            <a:r>
              <a:rPr lang="en-US" baseline="0" dirty="0" smtClean="0"/>
              <a:t> a median follow-up of 8.5 years, w</a:t>
            </a:r>
            <a:r>
              <a:rPr lang="en-US" dirty="0" smtClean="0"/>
              <a:t>e</a:t>
            </a:r>
            <a:r>
              <a:rPr lang="en-US" baseline="0" dirty="0" smtClean="0"/>
              <a:t> observed</a:t>
            </a:r>
            <a:r>
              <a:rPr lang="en-US" dirty="0" smtClean="0"/>
              <a:t> 71 cases of incident Heart</a:t>
            </a:r>
            <a:r>
              <a:rPr lang="en-US" baseline="0" dirty="0" smtClean="0"/>
              <a:t> Failure and 25 events occurred in women with early menopause. The overall Heart Failure incidence was 3.14/1000 person-years, with incidences of 4.69/1000 person-years in women with early menopause and 2.69/1000 person-years in women without early menopause. The Heart Failure incidence was 2.93/1000 person-years in White women, 2.23/1000 person-years in Chinese-American women, 4.02/1000 person-years in African-American women and 2.92/1000 person-years in Hispanic women.</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16</a:t>
            </a:fld>
            <a:endParaRPr lang="en-US" dirty="0"/>
          </a:p>
        </p:txBody>
      </p:sp>
    </p:spTree>
    <p:extLst>
      <p:ext uri="{BB962C8B-B14F-4D97-AF65-F5344CB8AC3E}">
        <p14:creationId xmlns="" xmlns:p14="http://schemas.microsoft.com/office/powerpoint/2010/main" val="318383176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The probability of being free from Heart Failure was significantly lower in women with</a:t>
            </a:r>
            <a:r>
              <a:rPr lang="en-US" baseline="0" dirty="0" smtClean="0"/>
              <a:t> early menopause with P for Log-Rank of 0.03. And you can see an early separation between the early menopausal and non-early menopausal group occurring even before two years of follow up.</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17</a:t>
            </a:fld>
            <a:endParaRPr lang="en-US" dirty="0"/>
          </a:p>
        </p:txBody>
      </p:sp>
    </p:spTree>
    <p:extLst>
      <p:ext uri="{BB962C8B-B14F-4D97-AF65-F5344CB8AC3E}">
        <p14:creationId xmlns="" xmlns:p14="http://schemas.microsoft.com/office/powerpoint/2010/main" val="184648506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baseline="0" dirty="0" smtClean="0"/>
              <a:t>For our primary analysis: In model 1, we present our unadjusted analysis. In model 2, we present our age adjusted analysis. In our final models (model 3), early menopause was asociated with a 66% greater risk of incident Heart Failure while a one year increase in menopausal age was associated  with a 4% lower risk of incident Heart Failure. Our final models were adjusted for age, smoking, body mass index, diabetes, hypertension, left ventricular hypertrophy and interim myocardial infarction.</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18</a:t>
            </a:fld>
            <a:endParaRPr lang="en-US" dirty="0"/>
          </a:p>
        </p:txBody>
      </p:sp>
    </p:spTree>
    <p:extLst>
      <p:ext uri="{BB962C8B-B14F-4D97-AF65-F5344CB8AC3E}">
        <p14:creationId xmlns="" xmlns:p14="http://schemas.microsoft.com/office/powerpoint/2010/main" val="21314339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For our exploratory analysis:</a:t>
            </a:r>
            <a:r>
              <a:rPr lang="en-US" baseline="0" dirty="0" smtClean="0"/>
              <a:t> w</a:t>
            </a:r>
            <a:r>
              <a:rPr lang="en-US" dirty="0" smtClean="0"/>
              <a:t>e presented</a:t>
            </a:r>
            <a:r>
              <a:rPr lang="en-US" baseline="0" dirty="0" smtClean="0"/>
              <a:t> ethnic-specific estimates due to significant interactions between early menopause and ethnicity for mass to volume ratio.  Mass to volume ratio is an indicator of left ventricular remodelling which is a predisposing factor for heart failure. Stroke volume is an indicator of the volume of blood pumped out of the left ventricle with each heart beat and is a determinant of cardiac output. End diastolic volume is an indicator of the blood volume in the left ventricle at the end of diastole or the relaxation phase of the heart.  In Chinese-American women, early menopause was associated with a 6.75 ml decrease in end-diastolic volume,  a 5.20 ml decrease in stroke volume and a 0.11 g/ml increase in mass to volume ratio. In Chinese-American women, a one year increase in menopausal age was associated with 0.36 ml increase in end-diastolic volume, a 0.29 ml increase in stroke volume and a 0.004 g/ml decrease in mass to volume ratio. Mass to volume ratio and stroke volume are both derived variables. Mass to volume ratio is calculated by dividing left ventricular mass by end diastolic volume. Stroke volume is calculated by subtracting end systolic volume from end diastolic volume. The greater mass to volume ratio and lower stroke volume observed in Chinese-American women with early menopause may have been due to their lower end diastolic volume. The point estimates for left ventricular mass, end systolic volume and ejection fraction were not significant in all ethnicities and are not included in the table. </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19</a:t>
            </a:fld>
            <a:endParaRPr lang="en-US" dirty="0"/>
          </a:p>
        </p:txBody>
      </p:sp>
    </p:spTree>
    <p:extLst>
      <p:ext uri="{BB962C8B-B14F-4D97-AF65-F5344CB8AC3E}">
        <p14:creationId xmlns="" xmlns:p14="http://schemas.microsoft.com/office/powerpoint/2010/main" val="13920085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Heart failure is a significant cause of morbidity and mortality. The prevalence of Heart Failure is rising despite an overall decline</a:t>
            </a:r>
            <a:r>
              <a:rPr lang="en-US" baseline="0" dirty="0" smtClean="0"/>
              <a:t> in cardiovascular disease related morbidity and mortality</a:t>
            </a:r>
            <a:r>
              <a:rPr lang="en-US" dirty="0" smtClean="0"/>
              <a:t>.  There are 825000 new cases per year</a:t>
            </a:r>
            <a:r>
              <a:rPr lang="en-US" baseline="0" dirty="0" smtClean="0"/>
              <a:t> and the incidence approaches 10/1000 population after 65 years of age. </a:t>
            </a:r>
            <a:r>
              <a:rPr lang="en-US" dirty="0" smtClean="0"/>
              <a:t>An estimated 5.1 million Americans aged 20 years and above have Heart failure and this number is projected to reach 8 million in people aged 18 years and above by the year 2030.</a:t>
            </a:r>
            <a:r>
              <a:rPr lang="en-US" baseline="0" dirty="0" smtClean="0"/>
              <a:t> </a:t>
            </a:r>
            <a:r>
              <a:rPr lang="en-US" dirty="0" smtClean="0"/>
              <a:t>The total cost of Heart Failure was 30.7 million in 2012 and is projected to rise to 69.7 billion in the year 2030. Understanding</a:t>
            </a:r>
            <a:r>
              <a:rPr lang="en-US" baseline="0" dirty="0" smtClean="0"/>
              <a:t> the mechanisms of heart failure</a:t>
            </a:r>
            <a:r>
              <a:rPr lang="en-US" dirty="0" smtClean="0"/>
              <a:t> is necessary to stem the rising </a:t>
            </a:r>
            <a:r>
              <a:rPr lang="en-US" dirty="0" smtClean="0"/>
              <a:t>cost </a:t>
            </a:r>
            <a:r>
              <a:rPr lang="en-US" dirty="0" smtClean="0"/>
              <a:t>and decrease the burden on our limited healthcare resources. </a:t>
            </a:r>
          </a:p>
        </p:txBody>
      </p:sp>
      <p:sp>
        <p:nvSpPr>
          <p:cNvPr id="4" name="Slide Number Placeholder 3"/>
          <p:cNvSpPr>
            <a:spLocks noGrp="1"/>
          </p:cNvSpPr>
          <p:nvPr>
            <p:ph type="sldNum" sz="quarter" idx="10"/>
          </p:nvPr>
        </p:nvSpPr>
        <p:spPr/>
        <p:txBody>
          <a:bodyPr/>
          <a:lstStyle/>
          <a:p>
            <a:fld id="{A04CA334-AA51-4AD9-9273-757DA00239B6}" type="slidenum">
              <a:rPr lang="en-US" smtClean="0"/>
              <a:pPr/>
              <a:t>2</a:t>
            </a:fld>
            <a:endParaRPr lang="en-US" dirty="0"/>
          </a:p>
        </p:txBody>
      </p:sp>
    </p:spTree>
    <p:extLst>
      <p:ext uri="{BB962C8B-B14F-4D97-AF65-F5344CB8AC3E}">
        <p14:creationId xmlns="" xmlns:p14="http://schemas.microsoft.com/office/powerpoint/2010/main" val="12025776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Although</a:t>
            </a:r>
            <a:r>
              <a:rPr lang="en-US" baseline="0" dirty="0" smtClean="0"/>
              <a:t> not included in this study, we considered that our findings could be explained by the cardioprotective effects of estrogens and women with early menopause would have a shorter duration of exposure to endogenous estrogens. Estrogen has both direct and indirect effects on the heart. Direct effects of estrogen include rapid vasodilatation through increased nitrous oxide production and longer term effects resulting from genomic mediated changes in the expression of regulatory proteins. Indirect effects of estrogen involve ventricular contractile function, endothelial calcium metabolism, coagulation and fibrinolysis, insulin resistance, inflammation and oxidative alterations of lipids.</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20</a:t>
            </a:fld>
            <a:endParaRPr lang="en-US" dirty="0"/>
          </a:p>
        </p:txBody>
      </p:sp>
    </p:spTree>
    <p:extLst>
      <p:ext uri="{BB962C8B-B14F-4D97-AF65-F5344CB8AC3E}">
        <p14:creationId xmlns="" xmlns:p14="http://schemas.microsoft.com/office/powerpoint/2010/main" val="30995702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Our study has multiple strengths.</a:t>
            </a:r>
            <a:r>
              <a:rPr lang="en-US" baseline="0" dirty="0" smtClean="0"/>
              <a:t> We were the first to assess the associations of menopausal age and incident Heart Failure. The data collection methods in MESA </a:t>
            </a:r>
            <a:r>
              <a:rPr lang="en-US" baseline="0" dirty="0" smtClean="0"/>
              <a:t>are </a:t>
            </a:r>
            <a:r>
              <a:rPr lang="en-US" baseline="0" dirty="0" smtClean="0"/>
              <a:t>highly standardized. We have a multi-ethnic population consisting of Whites, Chinese-Americans, African-Americans and Hispanics. This prospective nature of our study allowed us to measure Heart Failure incidence. Our study participants were free of known clinical CVD at baseline.</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21</a:t>
            </a:fld>
            <a:endParaRPr lang="en-US" dirty="0"/>
          </a:p>
        </p:txBody>
      </p:sp>
    </p:spTree>
    <p:extLst>
      <p:ext uri="{BB962C8B-B14F-4D97-AF65-F5344CB8AC3E}">
        <p14:creationId xmlns="" xmlns:p14="http://schemas.microsoft.com/office/powerpoint/2010/main" val="186804374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We acknowledge</a:t>
            </a:r>
            <a:r>
              <a:rPr lang="en-US" baseline="0" dirty="0" smtClean="0"/>
              <a:t> limitations. Sex hormones were not included in this study. There is a possibility of recall bias because menopausal age was based on self report. There may be residual confounding resulting from unmeasured risk factors. We only observed a modest number of Heart failure events and had inadequate power for analysis by heart Failure subtype or type of menopause. We accounted for interim myocardial infarction but </a:t>
            </a:r>
            <a:r>
              <a:rPr lang="en-US" baseline="0" dirty="0" smtClean="0"/>
              <a:t>the absence of myocardial infarction does not  completely exclude </a:t>
            </a:r>
            <a:r>
              <a:rPr lang="en-US" baseline="0" dirty="0" smtClean="0"/>
              <a:t>subclinical coronary </a:t>
            </a:r>
            <a:r>
              <a:rPr lang="en-US" baseline="0" dirty="0" smtClean="0"/>
              <a:t>disease.</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22</a:t>
            </a:fld>
            <a:endParaRPr lang="en-US" dirty="0"/>
          </a:p>
        </p:txBody>
      </p:sp>
    </p:spTree>
    <p:extLst>
      <p:ext uri="{BB962C8B-B14F-4D97-AF65-F5344CB8AC3E}">
        <p14:creationId xmlns="" xmlns:p14="http://schemas.microsoft.com/office/powerpoint/2010/main" val="30243670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We concluded that an older menopausal age is associated with decreased risk of incident Heart failure. </a:t>
            </a:r>
            <a:r>
              <a:rPr lang="en-US" dirty="0" smtClean="0"/>
              <a:t>We also concluded that concentric </a:t>
            </a:r>
            <a:r>
              <a:rPr lang="en-US" dirty="0" smtClean="0"/>
              <a:t>left ventricular remodelling indicated by a greater mass to volume ratio was present in Chinese-American women with early menopause</a:t>
            </a:r>
            <a:r>
              <a:rPr lang="en-US" baseline="0" dirty="0" smtClean="0"/>
              <a:t> at baseline, but not in other ethnicities.</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23</a:t>
            </a:fld>
            <a:endParaRPr lang="en-US" dirty="0"/>
          </a:p>
        </p:txBody>
      </p:sp>
    </p:spTree>
    <p:extLst>
      <p:ext uri="{BB962C8B-B14F-4D97-AF65-F5344CB8AC3E}">
        <p14:creationId xmlns="" xmlns:p14="http://schemas.microsoft.com/office/powerpoint/2010/main" val="1272476146"/>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These</a:t>
            </a:r>
            <a:r>
              <a:rPr lang="en-US" baseline="0" dirty="0" smtClean="0"/>
              <a:t> </a:t>
            </a:r>
            <a:r>
              <a:rPr lang="en-US" dirty="0" smtClean="0"/>
              <a:t>findings should be reproduced in other cohorts.</a:t>
            </a:r>
            <a:r>
              <a:rPr lang="en-US" baseline="0" dirty="0" smtClean="0"/>
              <a:t> The role of sex hormones in the associations of menopause age and incident Heart Failure should be evaluated. </a:t>
            </a:r>
            <a:r>
              <a:rPr lang="en-US" baseline="0" dirty="0" smtClean="0"/>
              <a:t>In the future, trials </a:t>
            </a:r>
            <a:r>
              <a:rPr lang="en-US" baseline="0" dirty="0" smtClean="0"/>
              <a:t>should be designed to test interventions aimed at decreasing the risk of HF  in women with early menopause.</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24</a:t>
            </a:fld>
            <a:endParaRPr lang="en-US" dirty="0"/>
          </a:p>
        </p:txBody>
      </p:sp>
    </p:spTree>
    <p:extLst>
      <p:ext uri="{BB962C8B-B14F-4D97-AF65-F5344CB8AC3E}">
        <p14:creationId xmlns="" xmlns:p14="http://schemas.microsoft.com/office/powerpoint/2010/main" val="359944792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I would like to acknowledge my mentors</a:t>
            </a:r>
            <a:r>
              <a:rPr lang="en-US" baseline="0" dirty="0" smtClean="0"/>
              <a:t> and co-authors as well as staff and participants of the MESA study.</a:t>
            </a:r>
          </a:p>
        </p:txBody>
      </p:sp>
      <p:sp>
        <p:nvSpPr>
          <p:cNvPr id="4" name="Slide Number Placeholder 3"/>
          <p:cNvSpPr>
            <a:spLocks noGrp="1"/>
          </p:cNvSpPr>
          <p:nvPr>
            <p:ph type="sldNum" sz="quarter" idx="10"/>
          </p:nvPr>
        </p:nvSpPr>
        <p:spPr/>
        <p:txBody>
          <a:bodyPr/>
          <a:lstStyle/>
          <a:p>
            <a:fld id="{A04CA334-AA51-4AD9-9273-757DA00239B6}" type="slidenum">
              <a:rPr lang="en-US" smtClean="0"/>
              <a:pPr/>
              <a:t>25</a:t>
            </a:fld>
            <a:endParaRPr lang="en-US" dirty="0"/>
          </a:p>
        </p:txBody>
      </p:sp>
    </p:spTree>
    <p:extLst>
      <p:ext uri="{BB962C8B-B14F-4D97-AF65-F5344CB8AC3E}">
        <p14:creationId xmlns="" xmlns:p14="http://schemas.microsoft.com/office/powerpoint/2010/main" val="1881724312"/>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lstStyle/>
          <a:p>
            <a:r>
              <a:rPr lang="en-US" dirty="0" smtClean="0"/>
              <a:t>Thank </a:t>
            </a:r>
            <a:r>
              <a:rPr lang="en-US" smtClean="0"/>
              <a:t>you </a:t>
            </a:r>
            <a:r>
              <a:rPr lang="en-US" smtClean="0"/>
              <a:t>for </a:t>
            </a:r>
            <a:r>
              <a:rPr lang="en-US" dirty="0" smtClean="0"/>
              <a:t>keeping the goals of MESA alive.</a:t>
            </a:r>
            <a:endParaRPr lang="en-US" dirty="0"/>
          </a:p>
        </p:txBody>
      </p:sp>
      <p:sp>
        <p:nvSpPr>
          <p:cNvPr id="4" name="Slide Number Placeholder 3"/>
          <p:cNvSpPr>
            <a:spLocks noGrp="1"/>
          </p:cNvSpPr>
          <p:nvPr>
            <p:ph type="sldNum" sz="quarter" idx="10"/>
          </p:nvPr>
        </p:nvSpPr>
        <p:spPr/>
        <p:txBody>
          <a:bodyPr/>
          <a:lstStyle/>
          <a:p>
            <a:fld id="{A073DAE8-4273-4B23-B280-A722AB0D6018}" type="slidenum">
              <a:rPr lang="en-US" smtClean="0"/>
              <a:pPr/>
              <a:t>26</a:t>
            </a:fld>
            <a:endParaRPr lang="en-US" dirty="0"/>
          </a:p>
        </p:txBody>
      </p:sp>
    </p:spTree>
    <p:extLst>
      <p:ext uri="{BB962C8B-B14F-4D97-AF65-F5344CB8AC3E}">
        <p14:creationId xmlns="" xmlns:p14="http://schemas.microsoft.com/office/powerpoint/2010/main" val="238115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The prevalence of Heart Failure is greater in men than women in the middle ages. Heart Failure prevalence becomes greater in women than men from age 80 </a:t>
            </a:r>
            <a:r>
              <a:rPr lang="en-US" dirty="0" smtClean="0"/>
              <a:t>years and </a:t>
            </a:r>
            <a:r>
              <a:rPr lang="en-US" dirty="0" smtClean="0"/>
              <a:t>above. The reason for these gender differences are unclear but heart failure with preserved ejection fraction is known to be more common in the elderly and female sex. </a:t>
            </a:r>
          </a:p>
        </p:txBody>
      </p:sp>
      <p:sp>
        <p:nvSpPr>
          <p:cNvPr id="4" name="Slide Number Placeholder 3"/>
          <p:cNvSpPr>
            <a:spLocks noGrp="1"/>
          </p:cNvSpPr>
          <p:nvPr>
            <p:ph type="sldNum" sz="quarter" idx="10"/>
          </p:nvPr>
        </p:nvSpPr>
        <p:spPr/>
        <p:txBody>
          <a:bodyPr/>
          <a:lstStyle/>
          <a:p>
            <a:fld id="{A04CA334-AA51-4AD9-9273-757DA00239B6}" type="slidenum">
              <a:rPr lang="en-US" smtClean="0"/>
              <a:pPr/>
              <a:t>3</a:t>
            </a:fld>
            <a:endParaRPr lang="en-US" dirty="0"/>
          </a:p>
        </p:txBody>
      </p:sp>
    </p:spTree>
    <p:extLst>
      <p:ext uri="{BB962C8B-B14F-4D97-AF65-F5344CB8AC3E}">
        <p14:creationId xmlns="" xmlns:p14="http://schemas.microsoft.com/office/powerpoint/2010/main" val="136936370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The incidence </a:t>
            </a:r>
            <a:r>
              <a:rPr lang="en-US" dirty="0" smtClean="0"/>
              <a:t>of</a:t>
            </a:r>
            <a:r>
              <a:rPr lang="en-US" baseline="0" dirty="0" smtClean="0"/>
              <a:t> acute heart failure decompensation varies </a:t>
            </a:r>
            <a:r>
              <a:rPr lang="en-US" baseline="0" dirty="0" smtClean="0"/>
              <a:t>by age and </a:t>
            </a:r>
            <a:r>
              <a:rPr lang="en-US" baseline="0" dirty="0" smtClean="0"/>
              <a:t>race </a:t>
            </a:r>
            <a:r>
              <a:rPr lang="en-US" baseline="0" dirty="0" smtClean="0"/>
              <a:t>with black women having a greater burden than white women in individuals aged 74 years and below. After 75 years of age, black and white women have a similar incidence of </a:t>
            </a:r>
            <a:r>
              <a:rPr lang="en-US" baseline="0" dirty="0" smtClean="0"/>
              <a:t>acute heart </a:t>
            </a:r>
            <a:r>
              <a:rPr lang="en-US" baseline="0" dirty="0" smtClean="0"/>
              <a:t>failure decompensation. Although the incidence of </a:t>
            </a:r>
            <a:r>
              <a:rPr lang="en-US" baseline="0" dirty="0" smtClean="0"/>
              <a:t>acute </a:t>
            </a:r>
            <a:r>
              <a:rPr lang="en-US" baseline="0" dirty="0" smtClean="0"/>
              <a:t>heart failure decompensation is greater in men than women in both races, the death rate is also higher in men and this results in a higher prevalence </a:t>
            </a:r>
            <a:r>
              <a:rPr lang="en-US" baseline="0" dirty="0" smtClean="0"/>
              <a:t>of heart failure in </a:t>
            </a:r>
            <a:r>
              <a:rPr lang="en-US" baseline="0" dirty="0" smtClean="0"/>
              <a:t>women than men in those aged 75 years and above as shown in the previous slide. Thus women contribute significantly to the burden of heart failure at older ages. </a:t>
            </a:r>
            <a:endParaRPr lang="en-US" dirty="0"/>
          </a:p>
        </p:txBody>
      </p:sp>
      <p:sp>
        <p:nvSpPr>
          <p:cNvPr id="4" name="Slide Number Placeholder 3"/>
          <p:cNvSpPr>
            <a:spLocks noGrp="1"/>
          </p:cNvSpPr>
          <p:nvPr>
            <p:ph type="sldNum" sz="quarter" idx="10"/>
          </p:nvPr>
        </p:nvSpPr>
        <p:spPr/>
        <p:txBody>
          <a:bodyPr/>
          <a:lstStyle/>
          <a:p>
            <a:fld id="{A073DAE8-4273-4B23-B280-A722AB0D6018}" type="slidenum">
              <a:rPr lang="en-US" smtClean="0"/>
              <a:pPr/>
              <a:t>4</a:t>
            </a:fld>
            <a:endParaRPr lang="en-US" dirty="0"/>
          </a:p>
        </p:txBody>
      </p:sp>
    </p:spTree>
    <p:extLst>
      <p:ext uri="{BB962C8B-B14F-4D97-AF65-F5344CB8AC3E}">
        <p14:creationId xmlns="" xmlns:p14="http://schemas.microsoft.com/office/powerpoint/2010/main" val="101604279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The number of hospital discharges for HF was greater in women than men up till 2010 where a</a:t>
            </a:r>
            <a:r>
              <a:rPr lang="en-US" baseline="0" dirty="0" smtClean="0"/>
              <a:t> similar number of discharge was noted in both sexes. </a:t>
            </a:r>
            <a:endParaRPr lang="en-US" dirty="0"/>
          </a:p>
        </p:txBody>
      </p:sp>
      <p:sp>
        <p:nvSpPr>
          <p:cNvPr id="4" name="Slide Number Placeholder 3"/>
          <p:cNvSpPr>
            <a:spLocks noGrp="1"/>
          </p:cNvSpPr>
          <p:nvPr>
            <p:ph type="sldNum" sz="quarter" idx="10"/>
          </p:nvPr>
        </p:nvSpPr>
        <p:spPr/>
        <p:txBody>
          <a:bodyPr/>
          <a:lstStyle/>
          <a:p>
            <a:fld id="{A073DAE8-4273-4B23-B280-A722AB0D6018}" type="slidenum">
              <a:rPr lang="en-US" smtClean="0"/>
              <a:pPr/>
              <a:t>5</a:t>
            </a:fld>
            <a:endParaRPr lang="en-US" dirty="0"/>
          </a:p>
        </p:txBody>
      </p:sp>
    </p:spTree>
    <p:extLst>
      <p:ext uri="{BB962C8B-B14F-4D97-AF65-F5344CB8AC3E}">
        <p14:creationId xmlns="" xmlns:p14="http://schemas.microsoft.com/office/powerpoint/2010/main" val="4294788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So, heart failure and</a:t>
            </a:r>
            <a:r>
              <a:rPr lang="en-US" baseline="0" dirty="0" smtClean="0"/>
              <a:t> menopause, what is the connection? </a:t>
            </a:r>
            <a:r>
              <a:rPr lang="en-US" dirty="0" smtClean="0"/>
              <a:t>HF is more</a:t>
            </a:r>
            <a:r>
              <a:rPr lang="en-US" baseline="0" dirty="0" smtClean="0"/>
              <a:t> common in the elderly. M</a:t>
            </a:r>
            <a:r>
              <a:rPr lang="en-US" dirty="0" smtClean="0"/>
              <a:t>enopause is a consequence of reproductive aging which</a:t>
            </a:r>
            <a:r>
              <a:rPr lang="en-US" baseline="0" dirty="0" smtClean="0"/>
              <a:t> </a:t>
            </a:r>
            <a:r>
              <a:rPr lang="en-US" dirty="0" smtClean="0"/>
              <a:t>correlates with chronological aging. The postmenopausal</a:t>
            </a:r>
            <a:r>
              <a:rPr lang="en-US" baseline="0" dirty="0" smtClean="0"/>
              <a:t> period is accompanied by hormonal changes such as estrogen deficiency and relative androgen predominance. These hormonal changes could</a:t>
            </a:r>
            <a:r>
              <a:rPr lang="en-US" dirty="0" smtClean="0"/>
              <a:t> have independent adverse effects on the heart. An older menopausal age would delay the onset of this deleterious effect. </a:t>
            </a:r>
          </a:p>
        </p:txBody>
      </p:sp>
      <p:sp>
        <p:nvSpPr>
          <p:cNvPr id="4" name="Slide Number Placeholder 3"/>
          <p:cNvSpPr>
            <a:spLocks noGrp="1"/>
          </p:cNvSpPr>
          <p:nvPr>
            <p:ph type="sldNum" sz="quarter" idx="10"/>
          </p:nvPr>
        </p:nvSpPr>
        <p:spPr/>
        <p:txBody>
          <a:bodyPr/>
          <a:lstStyle/>
          <a:p>
            <a:fld id="{A04CA334-AA51-4AD9-9273-757DA00239B6}" type="slidenum">
              <a:rPr lang="en-US" smtClean="0"/>
              <a:pPr/>
              <a:t>6</a:t>
            </a:fld>
            <a:endParaRPr lang="en-US" dirty="0"/>
          </a:p>
        </p:txBody>
      </p:sp>
    </p:spTree>
    <p:extLst>
      <p:ext uri="{BB962C8B-B14F-4D97-AF65-F5344CB8AC3E}">
        <p14:creationId xmlns="" xmlns:p14="http://schemas.microsoft.com/office/powerpoint/2010/main" val="119638171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Animal studies have supported </a:t>
            </a:r>
            <a:r>
              <a:rPr lang="en-US" dirty="0" smtClean="0"/>
              <a:t>the</a:t>
            </a:r>
            <a:r>
              <a:rPr lang="en-US" baseline="0" dirty="0" smtClean="0"/>
              <a:t> theory</a:t>
            </a:r>
            <a:r>
              <a:rPr lang="en-US" dirty="0" smtClean="0"/>
              <a:t> that </a:t>
            </a:r>
            <a:r>
              <a:rPr lang="en-US" dirty="0" smtClean="0"/>
              <a:t>estrogen loss </a:t>
            </a:r>
            <a:r>
              <a:rPr lang="en-US" dirty="0" smtClean="0"/>
              <a:t>has a role in </a:t>
            </a:r>
            <a:r>
              <a:rPr lang="en-US" dirty="0" smtClean="0"/>
              <a:t>the development of heart failure in postmenopausal women. </a:t>
            </a:r>
          </a:p>
        </p:txBody>
      </p:sp>
      <p:sp>
        <p:nvSpPr>
          <p:cNvPr id="4" name="Slide Number Placeholder 3"/>
          <p:cNvSpPr>
            <a:spLocks noGrp="1"/>
          </p:cNvSpPr>
          <p:nvPr>
            <p:ph type="sldNum" sz="quarter" idx="10"/>
          </p:nvPr>
        </p:nvSpPr>
        <p:spPr/>
        <p:txBody>
          <a:bodyPr/>
          <a:lstStyle/>
          <a:p>
            <a:fld id="{A04CA334-AA51-4AD9-9273-757DA00239B6}" type="slidenum">
              <a:rPr lang="en-US" smtClean="0"/>
              <a:pPr/>
              <a:t>7</a:t>
            </a:fld>
            <a:endParaRPr lang="en-US" dirty="0"/>
          </a:p>
        </p:txBody>
      </p:sp>
    </p:spTree>
    <p:extLst>
      <p:ext uri="{BB962C8B-B14F-4D97-AF65-F5344CB8AC3E}">
        <p14:creationId xmlns="" xmlns:p14="http://schemas.microsoft.com/office/powerpoint/2010/main" val="252977015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How about menopause</a:t>
            </a:r>
            <a:r>
              <a:rPr lang="en-US" baseline="0" dirty="0" smtClean="0"/>
              <a:t> and cardiac structure? </a:t>
            </a:r>
            <a:r>
              <a:rPr lang="en-US" dirty="0" smtClean="0"/>
              <a:t>Left </a:t>
            </a:r>
            <a:r>
              <a:rPr lang="en-US" dirty="0" smtClean="0"/>
              <a:t>ventricular remodeling is a known precursor of heart failure.</a:t>
            </a:r>
            <a:r>
              <a:rPr lang="en-US" baseline="0" dirty="0" smtClean="0"/>
              <a:t> Studies done with small sample sizes have shown associations of menopause with  impaired left ventricular systolic and diastolic  function. We considered that women with early menopause could have subclinical cardiac dysfunction without overt manifestations of heart failure. Estrogen could have myocardial protective actions which are lost after the onset of menopause. The effects of menopause or estrogen loss could be progressive over time and women with early menopause would be at greater risk.</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8</a:t>
            </a:fld>
            <a:endParaRPr lang="en-US" dirty="0"/>
          </a:p>
        </p:txBody>
      </p:sp>
    </p:spTree>
    <p:extLst>
      <p:ext uri="{BB962C8B-B14F-4D97-AF65-F5344CB8AC3E}">
        <p14:creationId xmlns="" xmlns:p14="http://schemas.microsoft.com/office/powerpoint/2010/main" val="194422674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381000" y="381000"/>
            <a:ext cx="4572000" cy="2573338"/>
          </a:xfrm>
        </p:spPr>
      </p:sp>
      <p:sp>
        <p:nvSpPr>
          <p:cNvPr id="3" name="Notes Placeholder 2"/>
          <p:cNvSpPr>
            <a:spLocks noGrp="1"/>
          </p:cNvSpPr>
          <p:nvPr>
            <p:ph type="body" idx="1"/>
          </p:nvPr>
        </p:nvSpPr>
        <p:spPr/>
        <p:txBody>
          <a:bodyPr>
            <a:normAutofit/>
          </a:bodyPr>
          <a:lstStyle/>
          <a:p>
            <a:r>
              <a:rPr lang="en-US" dirty="0" smtClean="0"/>
              <a:t>Our primary aim was to evaluate the associations of early menopause and age at menopause with incident Heart Failure in postmenopausal MESA women. Our exploratory aim was to evaluate the associations of early menopause and</a:t>
            </a:r>
            <a:r>
              <a:rPr lang="en-US" baseline="0" dirty="0" smtClean="0"/>
              <a:t> age at menopause with left ventricular measures of structure and function obtained by cardiac MRI in postmenopausal MESA women.</a:t>
            </a:r>
            <a:endParaRPr lang="en-US" dirty="0"/>
          </a:p>
        </p:txBody>
      </p:sp>
      <p:sp>
        <p:nvSpPr>
          <p:cNvPr id="4" name="Slide Number Placeholder 3"/>
          <p:cNvSpPr>
            <a:spLocks noGrp="1"/>
          </p:cNvSpPr>
          <p:nvPr>
            <p:ph type="sldNum" sz="quarter" idx="10"/>
          </p:nvPr>
        </p:nvSpPr>
        <p:spPr/>
        <p:txBody>
          <a:bodyPr/>
          <a:lstStyle/>
          <a:p>
            <a:fld id="{A04CA334-AA51-4AD9-9273-757DA00239B6}" type="slidenum">
              <a:rPr lang="en-US" smtClean="0"/>
              <a:pPr/>
              <a:t>9</a:t>
            </a:fld>
            <a:endParaRPr lang="en-US" dirty="0"/>
          </a:p>
        </p:txBody>
      </p:sp>
    </p:spTree>
    <p:extLst>
      <p:ext uri="{BB962C8B-B14F-4D97-AF65-F5344CB8AC3E}">
        <p14:creationId xmlns="" xmlns:p14="http://schemas.microsoft.com/office/powerpoint/2010/main" val="33540726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09441" y="2763520"/>
            <a:ext cx="9141619" cy="1554480"/>
          </a:xfrm>
        </p:spPr>
        <p:txBody>
          <a:bodyPr/>
          <a:lstStyle>
            <a:lvl1pPr>
              <a:defRPr sz="5000" spc="-100" baseline="0"/>
            </a:lvl1pPr>
          </a:lstStyle>
          <a:p>
            <a:r>
              <a:rPr lang="en-US" smtClean="0"/>
              <a:t>Click to edit Master title style</a:t>
            </a:r>
            <a:endParaRPr lang="en-US" dirty="0"/>
          </a:p>
        </p:txBody>
      </p:sp>
      <p:sp>
        <p:nvSpPr>
          <p:cNvPr id="3" name="Subtitle 2"/>
          <p:cNvSpPr>
            <a:spLocks noGrp="1"/>
          </p:cNvSpPr>
          <p:nvPr>
            <p:ph type="subTitle" idx="1"/>
          </p:nvPr>
        </p:nvSpPr>
        <p:spPr>
          <a:xfrm>
            <a:off x="609441" y="4419600"/>
            <a:ext cx="9141619"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218083790"/>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5">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9141619" cy="1828800"/>
          </a:xfrm>
        </p:spPr>
        <p:txBody>
          <a:bodyPr anchor="t"/>
          <a:lstStyle>
            <a:lvl1pPr algn="l">
              <a:defRPr sz="4400" b="1" cap="none" spc="-100" baseline="0"/>
            </a:lvl1pPr>
          </a:lstStyle>
          <a:p>
            <a:r>
              <a:rPr lang="en-US" smtClean="0"/>
              <a:t>Click to edit Master title style</a:t>
            </a:r>
            <a:endParaRPr lang="en-US" dirty="0"/>
          </a:p>
        </p:txBody>
      </p:sp>
    </p:spTree>
    <p:extLst>
      <p:ext uri="{BB962C8B-B14F-4D97-AF65-F5344CB8AC3E}">
        <p14:creationId xmlns="" xmlns:p14="http://schemas.microsoft.com/office/powerpoint/2010/main" val="3085925166"/>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secHead" preserve="1">
  <p:cSld name="Quot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85121" y="304800"/>
            <a:ext cx="9141619" cy="2743200"/>
          </a:xfrm>
        </p:spPr>
        <p:txBody>
          <a:bodyPr anchor="t"/>
          <a:lstStyle>
            <a:lvl1pPr marL="233363" indent="-233363" algn="l">
              <a:defRPr sz="4400" b="1" cap="none" spc="-100" baseline="0"/>
            </a:lvl1pPr>
          </a:lstStyle>
          <a:p>
            <a:r>
              <a:rPr lang="en-US" dirty="0" smtClean="0"/>
              <a:t>“Click to add quote here. Type quotation marks before and after text.”</a:t>
            </a:r>
            <a:endParaRPr lang="en-US" dirty="0"/>
          </a:p>
        </p:txBody>
      </p:sp>
      <p:sp>
        <p:nvSpPr>
          <p:cNvPr id="3" name="Text Placeholder 2"/>
          <p:cNvSpPr>
            <a:spLocks noGrp="1"/>
          </p:cNvSpPr>
          <p:nvPr>
            <p:ph type="body" idx="1" hasCustomPrompt="1"/>
          </p:nvPr>
        </p:nvSpPr>
        <p:spPr>
          <a:xfrm>
            <a:off x="609441" y="4419600"/>
            <a:ext cx="9141619" cy="1188720"/>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smtClean="0"/>
              <a:t>Click to add quoted person’s name, title and company</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285181606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225010632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Title, Sub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E720E-C72B-42F0-AD69-52D60E3C605E}" type="slidenum">
              <a:rPr lang="en-US" smtClean="0"/>
              <a:pPr/>
              <a:t>‹#›</a:t>
            </a:fld>
            <a:endParaRPr lang="en-US" dirty="0"/>
          </a:p>
        </p:txBody>
      </p:sp>
      <p:sp>
        <p:nvSpPr>
          <p:cNvPr id="8" name="Text Placeholder 7"/>
          <p:cNvSpPr>
            <a:spLocks noGrp="1"/>
          </p:cNvSpPr>
          <p:nvPr>
            <p:ph type="body" sz="quarter" idx="13" hasCustomPrompt="1"/>
          </p:nvPr>
        </p:nvSpPr>
        <p:spPr>
          <a:xfrm>
            <a:off x="609441" y="1133856"/>
            <a:ext cx="10969943"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3" name="Content Placeholder 2"/>
          <p:cNvSpPr>
            <a:spLocks noGrp="1"/>
          </p:cNvSpPr>
          <p:nvPr>
            <p:ph idx="1"/>
          </p:nvPr>
        </p:nvSpPr>
        <p:spPr>
          <a:xfrm>
            <a:off x="609441" y="1676400"/>
            <a:ext cx="10969943" cy="441960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295215436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Title, Subtitle, Heading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4" name="Date Placeholder 3"/>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E720E-C72B-42F0-AD69-52D60E3C605E}" type="slidenum">
              <a:rPr lang="en-US" smtClean="0"/>
              <a:pPr/>
              <a:t>‹#›</a:t>
            </a:fld>
            <a:endParaRPr lang="en-US" dirty="0"/>
          </a:p>
        </p:txBody>
      </p:sp>
      <p:sp>
        <p:nvSpPr>
          <p:cNvPr id="8" name="Text Placeholder 7"/>
          <p:cNvSpPr>
            <a:spLocks noGrp="1"/>
          </p:cNvSpPr>
          <p:nvPr>
            <p:ph type="body" sz="quarter" idx="13" hasCustomPrompt="1"/>
          </p:nvPr>
        </p:nvSpPr>
        <p:spPr>
          <a:xfrm>
            <a:off x="609441" y="1133856"/>
            <a:ext cx="10969943" cy="274320"/>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9" name="Text Placeholder 7"/>
          <p:cNvSpPr>
            <a:spLocks noGrp="1"/>
          </p:cNvSpPr>
          <p:nvPr>
            <p:ph type="body" sz="quarter" idx="14" hasCustomPrompt="1"/>
          </p:nvPr>
        </p:nvSpPr>
        <p:spPr>
          <a:xfrm>
            <a:off x="609441" y="1661890"/>
            <a:ext cx="10969943" cy="274320"/>
          </a:xfrm>
        </p:spPr>
        <p:txBody>
          <a:bodyPr>
            <a:noAutofit/>
          </a:bodyPr>
          <a:lstStyle>
            <a:lvl1pPr marL="0" indent="0">
              <a:spcBef>
                <a:spcPts val="0"/>
              </a:spcBef>
              <a:buNone/>
              <a:defRPr sz="1800">
                <a:solidFill>
                  <a:schemeClr val="tx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heading</a:t>
            </a:r>
          </a:p>
        </p:txBody>
      </p:sp>
      <p:sp>
        <p:nvSpPr>
          <p:cNvPr id="3" name="Content Placeholder 2"/>
          <p:cNvSpPr>
            <a:spLocks noGrp="1"/>
          </p:cNvSpPr>
          <p:nvPr>
            <p:ph idx="1"/>
          </p:nvPr>
        </p:nvSpPr>
        <p:spPr>
          <a:xfrm>
            <a:off x="609441" y="2057400"/>
            <a:ext cx="10969943" cy="40386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 xmlns:p14="http://schemas.microsoft.com/office/powerpoint/2010/main" val="304921944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416764189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Title and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00DE720E-C72B-42F0-AD69-52D60E3C605E}" type="slidenum">
              <a:rPr lang="en-US" smtClean="0"/>
              <a:pPr/>
              <a:t>‹#›</a:t>
            </a:fld>
            <a:endParaRPr lang="en-US" dirty="0"/>
          </a:p>
        </p:txBody>
      </p:sp>
      <p:sp>
        <p:nvSpPr>
          <p:cNvPr id="6" name="Text Placeholder 7"/>
          <p:cNvSpPr>
            <a:spLocks noGrp="1"/>
          </p:cNvSpPr>
          <p:nvPr>
            <p:ph type="body" sz="quarter" idx="13" hasCustomPrompt="1"/>
          </p:nvPr>
        </p:nvSpPr>
        <p:spPr>
          <a:xfrm>
            <a:off x="609441" y="1133856"/>
            <a:ext cx="10969943"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Tree>
    <p:extLst>
      <p:ext uri="{BB962C8B-B14F-4D97-AF65-F5344CB8AC3E}">
        <p14:creationId xmlns="" xmlns:p14="http://schemas.microsoft.com/office/powerpoint/2010/main" val="34493901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49267939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09441" y="1295401"/>
            <a:ext cx="5314328"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Content Placeholder 3"/>
          <p:cNvSpPr>
            <a:spLocks noGrp="1"/>
          </p:cNvSpPr>
          <p:nvPr>
            <p:ph sz="half" idx="2"/>
          </p:nvPr>
        </p:nvSpPr>
        <p:spPr>
          <a:xfrm>
            <a:off x="6265056" y="1295401"/>
            <a:ext cx="5314328"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Date Placeholder 4"/>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12695688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twoTxTwoObj" preserve="1">
  <p:cSld name="Two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609441" y="1295400"/>
            <a:ext cx="5314328"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609441" y="1676400"/>
            <a:ext cx="5314328"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6265056" y="1295400"/>
            <a:ext cx="5314328"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6265056" y="1676400"/>
            <a:ext cx="5314328" cy="4419601"/>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3222174033"/>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title" preserve="1">
  <p:cSld name="Blue Title Slide">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41" y="2763520"/>
            <a:ext cx="9141619" cy="1554480"/>
          </a:xfrm>
        </p:spPr>
        <p:txBody>
          <a:bodyPr/>
          <a:lstStyle>
            <a:lvl1pPr>
              <a:defRPr sz="5000" spc="-100" baseline="0"/>
            </a:lvl1pPr>
          </a:lstStyle>
          <a:p>
            <a:r>
              <a:rPr lang="en-US" smtClean="0"/>
              <a:t>Click to edit Master title style</a:t>
            </a:r>
            <a:endParaRPr lang="en-US" dirty="0"/>
          </a:p>
        </p:txBody>
      </p:sp>
      <p:sp>
        <p:nvSpPr>
          <p:cNvPr id="3" name="Subtitle 2"/>
          <p:cNvSpPr>
            <a:spLocks noGrp="1"/>
          </p:cNvSpPr>
          <p:nvPr>
            <p:ph type="subTitle" idx="1"/>
          </p:nvPr>
        </p:nvSpPr>
        <p:spPr>
          <a:xfrm>
            <a:off x="609441" y="4419600"/>
            <a:ext cx="9141619"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112424705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Two Content, Subtitle and Headings">
    <p:spTree>
      <p:nvGrpSpPr>
        <p:cNvPr id="1" name=""/>
        <p:cNvGrpSpPr/>
        <p:nvPr/>
      </p:nvGrpSpPr>
      <p:grpSpPr>
        <a:xfrm>
          <a:off x="0" y="0"/>
          <a:ext cx="0" cy="0"/>
          <a:chOff x="0" y="0"/>
          <a:chExt cx="0" cy="0"/>
        </a:xfrm>
      </p:grpSpPr>
      <p:sp>
        <p:nvSpPr>
          <p:cNvPr id="10" name="Text Placeholder 7"/>
          <p:cNvSpPr>
            <a:spLocks noGrp="1"/>
          </p:cNvSpPr>
          <p:nvPr>
            <p:ph type="body" sz="quarter" idx="13" hasCustomPrompt="1"/>
          </p:nvPr>
        </p:nvSpPr>
        <p:spPr>
          <a:xfrm>
            <a:off x="609441" y="1133856"/>
            <a:ext cx="10969943"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2" name="Title 1"/>
          <p:cNvSpPr>
            <a:spLocks noGrp="1"/>
          </p:cNvSpPr>
          <p:nvPr>
            <p:ph type="title"/>
          </p:nvPr>
        </p:nvSpPr>
        <p:spPr>
          <a:xfrm>
            <a:off x="609441" y="304800"/>
            <a:ext cx="10969943" cy="762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hasCustomPrompt="1"/>
          </p:nvPr>
        </p:nvSpPr>
        <p:spPr>
          <a:xfrm>
            <a:off x="609441" y="1676399"/>
            <a:ext cx="5314328"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4" name="Content Placeholder 3"/>
          <p:cNvSpPr>
            <a:spLocks noGrp="1"/>
          </p:cNvSpPr>
          <p:nvPr>
            <p:ph sz="half" idx="2"/>
          </p:nvPr>
        </p:nvSpPr>
        <p:spPr>
          <a:xfrm>
            <a:off x="609441" y="2057401"/>
            <a:ext cx="5314328"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5" name="Text Placeholder 4"/>
          <p:cNvSpPr>
            <a:spLocks noGrp="1"/>
          </p:cNvSpPr>
          <p:nvPr>
            <p:ph type="body" sz="quarter" idx="3" hasCustomPrompt="1"/>
          </p:nvPr>
        </p:nvSpPr>
        <p:spPr>
          <a:xfrm>
            <a:off x="6265056" y="1676399"/>
            <a:ext cx="5314328"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6" name="Content Placeholder 5"/>
          <p:cNvSpPr>
            <a:spLocks noGrp="1"/>
          </p:cNvSpPr>
          <p:nvPr>
            <p:ph sz="quarter" idx="4"/>
          </p:nvPr>
        </p:nvSpPr>
        <p:spPr>
          <a:xfrm>
            <a:off x="6265056" y="2057401"/>
            <a:ext cx="5314328"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7" name="Date Placeholder 6"/>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112992026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Three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E720E-C72B-42F0-AD69-52D60E3C605E}" type="slidenum">
              <a:rPr lang="en-US" smtClean="0"/>
              <a:pPr/>
              <a:t>‹#›</a:t>
            </a:fld>
            <a:endParaRPr lang="en-US" dirty="0"/>
          </a:p>
        </p:txBody>
      </p:sp>
      <p:sp>
        <p:nvSpPr>
          <p:cNvPr id="9" name="Text Placeholder 8"/>
          <p:cNvSpPr>
            <a:spLocks noGrp="1"/>
          </p:cNvSpPr>
          <p:nvPr>
            <p:ph type="body" sz="quarter" idx="13"/>
          </p:nvPr>
        </p:nvSpPr>
        <p:spPr>
          <a:xfrm>
            <a:off x="609441" y="1295400"/>
            <a:ext cx="3412871"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8"/>
          <p:cNvSpPr>
            <a:spLocks noGrp="1"/>
          </p:cNvSpPr>
          <p:nvPr>
            <p:ph type="body" sz="quarter" idx="14"/>
          </p:nvPr>
        </p:nvSpPr>
        <p:spPr>
          <a:xfrm>
            <a:off x="4387977" y="1295400"/>
            <a:ext cx="3412871"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8"/>
          <p:cNvSpPr>
            <a:spLocks noGrp="1"/>
          </p:cNvSpPr>
          <p:nvPr>
            <p:ph type="body" sz="quarter" idx="15"/>
          </p:nvPr>
        </p:nvSpPr>
        <p:spPr>
          <a:xfrm>
            <a:off x="8166513" y="1295400"/>
            <a:ext cx="3412871" cy="4800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 xmlns:p14="http://schemas.microsoft.com/office/powerpoint/2010/main" val="159089466"/>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hree Content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E720E-C72B-42F0-AD69-52D60E3C605E}" type="slidenum">
              <a:rPr lang="en-US" smtClean="0"/>
              <a:pPr/>
              <a:t>‹#›</a:t>
            </a:fld>
            <a:endParaRPr lang="en-US" dirty="0"/>
          </a:p>
        </p:txBody>
      </p:sp>
      <p:sp>
        <p:nvSpPr>
          <p:cNvPr id="12" name="Text Placeholder 2"/>
          <p:cNvSpPr>
            <a:spLocks noGrp="1"/>
          </p:cNvSpPr>
          <p:nvPr>
            <p:ph type="body" idx="1" hasCustomPrompt="1"/>
          </p:nvPr>
        </p:nvSpPr>
        <p:spPr>
          <a:xfrm>
            <a:off x="609441" y="1295400"/>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13" name="Text Placeholder 2"/>
          <p:cNvSpPr>
            <a:spLocks noGrp="1"/>
          </p:cNvSpPr>
          <p:nvPr>
            <p:ph type="body" idx="16" hasCustomPrompt="1"/>
          </p:nvPr>
        </p:nvSpPr>
        <p:spPr>
          <a:xfrm>
            <a:off x="4387977" y="1295400"/>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14" name="Text Placeholder 2"/>
          <p:cNvSpPr>
            <a:spLocks noGrp="1"/>
          </p:cNvSpPr>
          <p:nvPr>
            <p:ph type="body" idx="17" hasCustomPrompt="1"/>
          </p:nvPr>
        </p:nvSpPr>
        <p:spPr>
          <a:xfrm>
            <a:off x="8166513" y="1295400"/>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9" name="Text Placeholder 8"/>
          <p:cNvSpPr>
            <a:spLocks noGrp="1"/>
          </p:cNvSpPr>
          <p:nvPr>
            <p:ph type="body" sz="quarter" idx="13"/>
          </p:nvPr>
        </p:nvSpPr>
        <p:spPr>
          <a:xfrm>
            <a:off x="609441" y="1676400"/>
            <a:ext cx="3412871"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8"/>
          <p:cNvSpPr>
            <a:spLocks noGrp="1"/>
          </p:cNvSpPr>
          <p:nvPr>
            <p:ph type="body" sz="quarter" idx="14"/>
          </p:nvPr>
        </p:nvSpPr>
        <p:spPr>
          <a:xfrm>
            <a:off x="4387977" y="1676400"/>
            <a:ext cx="3412871"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8"/>
          <p:cNvSpPr>
            <a:spLocks noGrp="1"/>
          </p:cNvSpPr>
          <p:nvPr>
            <p:ph type="body" sz="quarter" idx="15"/>
          </p:nvPr>
        </p:nvSpPr>
        <p:spPr>
          <a:xfrm>
            <a:off x="8166513" y="1676400"/>
            <a:ext cx="3412871" cy="4419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 xmlns:p14="http://schemas.microsoft.com/office/powerpoint/2010/main" val="10669679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userDrawn="1">
  <p:cSld name="Three Content, Subtitle and Heading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E720E-C72B-42F0-AD69-52D60E3C605E}" type="slidenum">
              <a:rPr lang="en-US" smtClean="0"/>
              <a:pPr/>
              <a:t>‹#›</a:t>
            </a:fld>
            <a:endParaRPr lang="en-US" dirty="0"/>
          </a:p>
        </p:txBody>
      </p:sp>
      <p:sp>
        <p:nvSpPr>
          <p:cNvPr id="15" name="Text Placeholder 7"/>
          <p:cNvSpPr>
            <a:spLocks noGrp="1"/>
          </p:cNvSpPr>
          <p:nvPr>
            <p:ph type="body" sz="quarter" idx="18" hasCustomPrompt="1"/>
          </p:nvPr>
        </p:nvSpPr>
        <p:spPr>
          <a:xfrm>
            <a:off x="609441" y="1133856"/>
            <a:ext cx="10969943" cy="260574"/>
          </a:xfrm>
        </p:spPr>
        <p:txBody>
          <a:bodyPr>
            <a:noAutofit/>
          </a:bodyPr>
          <a:lstStyle>
            <a:lvl1pPr marL="0" indent="0">
              <a:spcBef>
                <a:spcPts val="0"/>
              </a:spcBef>
              <a:buNone/>
              <a:defRPr sz="1800">
                <a:solidFill>
                  <a:schemeClr val="accent1"/>
                </a:solidFill>
              </a:defRPr>
            </a:lvl1pPr>
            <a:lvl2pPr marL="0" indent="0">
              <a:spcBef>
                <a:spcPts val="0"/>
              </a:spcBef>
              <a:buNone/>
              <a:defRPr sz="1800"/>
            </a:lvl2pPr>
            <a:lvl3pPr marL="0" indent="0">
              <a:spcBef>
                <a:spcPts val="0"/>
              </a:spcBef>
              <a:buNone/>
              <a:defRPr sz="1800"/>
            </a:lvl3pPr>
            <a:lvl4pPr marL="0" indent="0">
              <a:spcBef>
                <a:spcPts val="0"/>
              </a:spcBef>
              <a:buNone/>
              <a:defRPr sz="1800"/>
            </a:lvl4pPr>
            <a:lvl5pPr marL="0" indent="0">
              <a:spcBef>
                <a:spcPts val="0"/>
              </a:spcBef>
              <a:buNone/>
              <a:defRPr sz="1800"/>
            </a:lvl5pPr>
            <a:lvl6pPr marL="0" indent="0">
              <a:spcBef>
                <a:spcPts val="0"/>
              </a:spcBef>
              <a:buNone/>
              <a:defRPr sz="1800"/>
            </a:lvl6pPr>
            <a:lvl7pPr marL="0" indent="0">
              <a:spcBef>
                <a:spcPts val="0"/>
              </a:spcBef>
              <a:buNone/>
              <a:defRPr sz="1800"/>
            </a:lvl7pPr>
            <a:lvl8pPr marL="0" indent="0">
              <a:spcBef>
                <a:spcPts val="0"/>
              </a:spcBef>
              <a:buNone/>
              <a:defRPr sz="1800"/>
            </a:lvl8pPr>
            <a:lvl9pPr marL="0" indent="0">
              <a:spcBef>
                <a:spcPts val="0"/>
              </a:spcBef>
              <a:buNone/>
              <a:defRPr sz="1800"/>
            </a:lvl9pPr>
          </a:lstStyle>
          <a:p>
            <a:pPr lvl="0"/>
            <a:r>
              <a:rPr lang="en-US" dirty="0" smtClean="0"/>
              <a:t>Click to add subtitle</a:t>
            </a:r>
          </a:p>
        </p:txBody>
      </p:sp>
      <p:sp>
        <p:nvSpPr>
          <p:cNvPr id="12" name="Text Placeholder 2"/>
          <p:cNvSpPr>
            <a:spLocks noGrp="1"/>
          </p:cNvSpPr>
          <p:nvPr>
            <p:ph type="body" idx="1" hasCustomPrompt="1"/>
          </p:nvPr>
        </p:nvSpPr>
        <p:spPr>
          <a:xfrm>
            <a:off x="609441" y="1676399"/>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13" name="Text Placeholder 2"/>
          <p:cNvSpPr>
            <a:spLocks noGrp="1"/>
          </p:cNvSpPr>
          <p:nvPr>
            <p:ph type="body" idx="16" hasCustomPrompt="1"/>
          </p:nvPr>
        </p:nvSpPr>
        <p:spPr>
          <a:xfrm>
            <a:off x="4387977" y="1676399"/>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14" name="Text Placeholder 2"/>
          <p:cNvSpPr>
            <a:spLocks noGrp="1"/>
          </p:cNvSpPr>
          <p:nvPr>
            <p:ph type="body" idx="17" hasCustomPrompt="1"/>
          </p:nvPr>
        </p:nvSpPr>
        <p:spPr>
          <a:xfrm>
            <a:off x="8166513" y="1676399"/>
            <a:ext cx="3412871" cy="274320"/>
          </a:xfrm>
        </p:spPr>
        <p:txBody>
          <a:bodyPr anchor="t">
            <a:noAutofit/>
          </a:bodyPr>
          <a:lstStyle>
            <a:lvl1pPr marL="0" indent="0">
              <a:spcBef>
                <a:spcPts val="0"/>
              </a:spcBef>
              <a:buNone/>
              <a:defRPr sz="1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smtClean="0"/>
              <a:t>Click to add heading</a:t>
            </a:r>
          </a:p>
        </p:txBody>
      </p:sp>
      <p:sp>
        <p:nvSpPr>
          <p:cNvPr id="9" name="Text Placeholder 8"/>
          <p:cNvSpPr>
            <a:spLocks noGrp="1"/>
          </p:cNvSpPr>
          <p:nvPr>
            <p:ph type="body" sz="quarter" idx="13"/>
          </p:nvPr>
        </p:nvSpPr>
        <p:spPr>
          <a:xfrm>
            <a:off x="609441" y="2057400"/>
            <a:ext cx="3412871"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0" name="Text Placeholder 8"/>
          <p:cNvSpPr>
            <a:spLocks noGrp="1"/>
          </p:cNvSpPr>
          <p:nvPr>
            <p:ph type="body" sz="quarter" idx="14"/>
          </p:nvPr>
        </p:nvSpPr>
        <p:spPr>
          <a:xfrm>
            <a:off x="4387977" y="2057400"/>
            <a:ext cx="3412871"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11" name="Text Placeholder 8"/>
          <p:cNvSpPr>
            <a:spLocks noGrp="1"/>
          </p:cNvSpPr>
          <p:nvPr>
            <p:ph type="body" sz="quarter" idx="15"/>
          </p:nvPr>
        </p:nvSpPr>
        <p:spPr>
          <a:xfrm>
            <a:off x="8166513" y="2057400"/>
            <a:ext cx="3412871" cy="4038600"/>
          </a:xfrm>
        </p:spPr>
        <p:txBody>
          <a:bodyPr>
            <a:normAutofit/>
          </a:bodyPr>
          <a:lstStyle>
            <a:lvl1pPr>
              <a:defRPr sz="1600"/>
            </a:lvl1pPr>
            <a:lvl2pPr>
              <a:defRPr sz="1400"/>
            </a:lvl2pPr>
            <a:lvl3pPr>
              <a:defRPr sz="12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 xmlns:p14="http://schemas.microsoft.com/office/powerpoint/2010/main" val="179377377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1"/>
            </a:lvl1pPr>
          </a:lstStyle>
          <a:p>
            <a:r>
              <a:rPr lang="en-US" smtClean="0"/>
              <a:t>Click to edit Master title style</a:t>
            </a:r>
            <a:endParaRPr lang="en-US"/>
          </a:p>
        </p:txBody>
      </p:sp>
      <p:sp>
        <p:nvSpPr>
          <p:cNvPr id="3" name="Content Placeholder 2"/>
          <p:cNvSpPr>
            <a:spLocks noGrp="1"/>
          </p:cNvSpPr>
          <p:nvPr>
            <p:ph idx="1"/>
          </p:nvPr>
        </p:nvSpPr>
        <p:spPr>
          <a:xfrm>
            <a:off x="609441" y="1295401"/>
            <a:ext cx="7618016"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Text Placeholder 3"/>
          <p:cNvSpPr>
            <a:spLocks noGrp="1"/>
          </p:cNvSpPr>
          <p:nvPr>
            <p:ph type="body" sz="half" idx="2"/>
          </p:nvPr>
        </p:nvSpPr>
        <p:spPr>
          <a:xfrm>
            <a:off x="8532178" y="1295400"/>
            <a:ext cx="3047206" cy="480060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353280203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609441" y="1295400"/>
            <a:ext cx="6703854"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7678960" y="1295400"/>
            <a:ext cx="3900424" cy="480060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11882822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preserve="1" userDrawn="1">
  <p:cSld name="Pictur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609441" y="1295400"/>
            <a:ext cx="6703854" cy="48006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E720E-C72B-42F0-AD69-52D60E3C605E}" type="slidenum">
              <a:rPr lang="en-US" smtClean="0"/>
              <a:pPr/>
              <a:t>‹#›</a:t>
            </a:fld>
            <a:endParaRPr lang="en-US" dirty="0"/>
          </a:p>
        </p:txBody>
      </p:sp>
      <p:sp>
        <p:nvSpPr>
          <p:cNvPr id="8" name="Text Placeholder 8"/>
          <p:cNvSpPr>
            <a:spLocks noGrp="1"/>
          </p:cNvSpPr>
          <p:nvPr>
            <p:ph type="body" sz="quarter" idx="13"/>
          </p:nvPr>
        </p:nvSpPr>
        <p:spPr>
          <a:xfrm>
            <a:off x="7678960" y="1295400"/>
            <a:ext cx="3900424" cy="48006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Tree>
    <p:extLst>
      <p:ext uri="{BB962C8B-B14F-4D97-AF65-F5344CB8AC3E}">
        <p14:creationId xmlns="" xmlns:p14="http://schemas.microsoft.com/office/powerpoint/2010/main" val="85244015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type="picTx" preserve="1">
  <p:cSld name="Two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609441" y="1295400"/>
            <a:ext cx="5314328"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E720E-C72B-42F0-AD69-52D60E3C605E}" type="slidenum">
              <a:rPr lang="en-US" smtClean="0"/>
              <a:pPr/>
              <a:t>‹#›</a:t>
            </a:fld>
            <a:endParaRPr lang="en-US" dirty="0"/>
          </a:p>
        </p:txBody>
      </p:sp>
      <p:sp>
        <p:nvSpPr>
          <p:cNvPr id="8" name="Picture Placeholder 2"/>
          <p:cNvSpPr>
            <a:spLocks noGrp="1"/>
          </p:cNvSpPr>
          <p:nvPr>
            <p:ph type="pic" idx="13"/>
          </p:nvPr>
        </p:nvSpPr>
        <p:spPr>
          <a:xfrm>
            <a:off x="6265056" y="1295400"/>
            <a:ext cx="5314328" cy="3505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4" name="Text Placeholder 3"/>
          <p:cNvSpPr>
            <a:spLocks noGrp="1"/>
          </p:cNvSpPr>
          <p:nvPr>
            <p:ph type="body" sz="half" idx="2"/>
          </p:nvPr>
        </p:nvSpPr>
        <p:spPr>
          <a:xfrm>
            <a:off x="609441" y="4953000"/>
            <a:ext cx="5314328"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9" name="Text Placeholder 3"/>
          <p:cNvSpPr>
            <a:spLocks noGrp="1"/>
          </p:cNvSpPr>
          <p:nvPr>
            <p:ph type="body" sz="half" idx="14"/>
          </p:nvPr>
        </p:nvSpPr>
        <p:spPr>
          <a:xfrm>
            <a:off x="6265056" y="4953000"/>
            <a:ext cx="5314328" cy="1130490"/>
          </a:xfrm>
        </p:spPr>
        <p:txBody>
          <a:bodyPr>
            <a:noAutofit/>
          </a:bodyPr>
          <a:lstStyle>
            <a:lvl1pPr marL="0" indent="0">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202104214"/>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hree Pictures with Captions">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762000"/>
          </a:xfrm>
        </p:spPr>
        <p:txBody>
          <a:bodyPr anchor="b"/>
          <a:lstStyle>
            <a:lvl1pPr algn="l">
              <a:defRPr sz="2800" b="1"/>
            </a:lvl1pPr>
          </a:lstStyle>
          <a:p>
            <a:r>
              <a:rPr lang="en-US" smtClean="0"/>
              <a:t>Click to edit Master title style</a:t>
            </a:r>
            <a:endParaRPr lang="en-US"/>
          </a:p>
        </p:txBody>
      </p:sp>
      <p:sp>
        <p:nvSpPr>
          <p:cNvPr id="3" name="Picture Placeholder 2"/>
          <p:cNvSpPr>
            <a:spLocks noGrp="1"/>
          </p:cNvSpPr>
          <p:nvPr>
            <p:ph type="pic" idx="1"/>
          </p:nvPr>
        </p:nvSpPr>
        <p:spPr>
          <a:xfrm>
            <a:off x="609441" y="1295400"/>
            <a:ext cx="3412871"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5" name="Date Placeholder 4"/>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00DE720E-C72B-42F0-AD69-52D60E3C605E}" type="slidenum">
              <a:rPr lang="en-US" smtClean="0"/>
              <a:pPr/>
              <a:t>‹#›</a:t>
            </a:fld>
            <a:endParaRPr lang="en-US" dirty="0"/>
          </a:p>
        </p:txBody>
      </p:sp>
      <p:sp>
        <p:nvSpPr>
          <p:cNvPr id="4" name="Text Placeholder 3"/>
          <p:cNvSpPr>
            <a:spLocks noGrp="1"/>
          </p:cNvSpPr>
          <p:nvPr>
            <p:ph type="body" sz="half" idx="2"/>
          </p:nvPr>
        </p:nvSpPr>
        <p:spPr>
          <a:xfrm>
            <a:off x="609441" y="4211392"/>
            <a:ext cx="3412871"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0" name="Picture Placeholder 2"/>
          <p:cNvSpPr>
            <a:spLocks noGrp="1"/>
          </p:cNvSpPr>
          <p:nvPr>
            <p:ph type="pic" idx="15"/>
          </p:nvPr>
        </p:nvSpPr>
        <p:spPr>
          <a:xfrm>
            <a:off x="4387977" y="1295400"/>
            <a:ext cx="3412871"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1" name="Picture Placeholder 2"/>
          <p:cNvSpPr>
            <a:spLocks noGrp="1"/>
          </p:cNvSpPr>
          <p:nvPr>
            <p:ph type="pic" idx="16"/>
          </p:nvPr>
        </p:nvSpPr>
        <p:spPr>
          <a:xfrm>
            <a:off x="8166513" y="1295400"/>
            <a:ext cx="3412871" cy="2743200"/>
          </a:xfrm>
        </p:spPr>
        <p:txBody>
          <a:bodyPr tIns="457200">
            <a:noAutofit/>
          </a:bodyPr>
          <a:lstStyle>
            <a:lvl1pPr marL="0" indent="0" algn="ctr">
              <a:buNone/>
              <a:defRPr sz="18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smtClean="0"/>
              <a:t>Click icon to add picture</a:t>
            </a:r>
            <a:endParaRPr lang="en-US" dirty="0"/>
          </a:p>
        </p:txBody>
      </p:sp>
      <p:sp>
        <p:nvSpPr>
          <p:cNvPr id="12" name="Text Placeholder 3"/>
          <p:cNvSpPr>
            <a:spLocks noGrp="1"/>
          </p:cNvSpPr>
          <p:nvPr>
            <p:ph type="body" sz="half" idx="17"/>
          </p:nvPr>
        </p:nvSpPr>
        <p:spPr>
          <a:xfrm>
            <a:off x="4387977" y="4211392"/>
            <a:ext cx="3412871"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3" name="Text Placeholder 3"/>
          <p:cNvSpPr>
            <a:spLocks noGrp="1"/>
          </p:cNvSpPr>
          <p:nvPr>
            <p:ph type="body" sz="half" idx="18"/>
          </p:nvPr>
        </p:nvSpPr>
        <p:spPr>
          <a:xfrm>
            <a:off x="8166513" y="4211392"/>
            <a:ext cx="3412871" cy="1884608"/>
          </a:xfrm>
        </p:spPr>
        <p:txBody>
          <a:bodyPr>
            <a:noAutofit/>
          </a:bodyPr>
          <a:lstStyle>
            <a:lvl1pPr marL="0" indent="0">
              <a:spcBef>
                <a:spcPts val="600"/>
              </a:spcBef>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extLst>
      <p:ext uri="{BB962C8B-B14F-4D97-AF65-F5344CB8AC3E}">
        <p14:creationId xmlns="" xmlns:p14="http://schemas.microsoft.com/office/powerpoint/2010/main" val="309611725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2709212408"/>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title" preserve="1">
  <p:cSld name="Title Slide with Picture">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09441" y="2763520"/>
            <a:ext cx="9141619" cy="1554480"/>
          </a:xfrm>
        </p:spPr>
        <p:txBody>
          <a:bodyPr/>
          <a:lstStyle>
            <a:lvl1pPr>
              <a:defRPr sz="5000" spc="-100" baseline="0"/>
            </a:lvl1pPr>
          </a:lstStyle>
          <a:p>
            <a:r>
              <a:rPr lang="en-US" smtClean="0"/>
              <a:t>Click to edit Master title style</a:t>
            </a:r>
            <a:endParaRPr lang="en-US" dirty="0"/>
          </a:p>
        </p:txBody>
      </p:sp>
      <p:sp>
        <p:nvSpPr>
          <p:cNvPr id="3" name="Subtitle 2"/>
          <p:cNvSpPr>
            <a:spLocks noGrp="1"/>
          </p:cNvSpPr>
          <p:nvPr>
            <p:ph type="subTitle" idx="1"/>
          </p:nvPr>
        </p:nvSpPr>
        <p:spPr>
          <a:xfrm>
            <a:off x="609441" y="4419600"/>
            <a:ext cx="9141619" cy="1188720"/>
          </a:xfrm>
        </p:spPr>
        <p:txBody>
          <a:bodyPr>
            <a:noAutofit/>
          </a:bodyPr>
          <a:lstStyle>
            <a:lvl1pPr marL="0" indent="0" algn="l">
              <a:spcBef>
                <a:spcPts val="600"/>
              </a:spcBef>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3525692978"/>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0567712" y="304801"/>
            <a:ext cx="1011672" cy="57912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09441" y="304801"/>
            <a:ext cx="9649486" cy="57912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3776537249"/>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9141619" cy="1828800"/>
          </a:xfrm>
        </p:spPr>
        <p:txBody>
          <a:bodyPr anchor="t"/>
          <a:lstStyle>
            <a:lvl1pPr algn="l">
              <a:defRPr sz="4400" b="1" cap="none" spc="-1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441" y="4419600"/>
            <a:ext cx="9141619" cy="1188720"/>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212920542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secHead" preserve="1">
  <p:cSld name="Blue Section Header">
    <p:bg>
      <p:bgPr>
        <a:solidFill>
          <a:schemeClr val="accent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9141619" cy="1828800"/>
          </a:xfrm>
        </p:spPr>
        <p:txBody>
          <a:bodyPr anchor="t"/>
          <a:lstStyle>
            <a:lvl1pPr algn="l">
              <a:defRPr sz="4400" b="1" cap="none" spc="-100" baseline="0"/>
            </a:lvl1pPr>
          </a:lstStyle>
          <a:p>
            <a:r>
              <a:rPr lang="en-US" smtClean="0"/>
              <a:t>Click to edit Master title style</a:t>
            </a:r>
            <a:endParaRPr lang="en-US" dirty="0"/>
          </a:p>
        </p:txBody>
      </p:sp>
      <p:sp>
        <p:nvSpPr>
          <p:cNvPr id="3" name="Text Placeholder 2"/>
          <p:cNvSpPr>
            <a:spLocks noGrp="1"/>
          </p:cNvSpPr>
          <p:nvPr>
            <p:ph type="body" idx="1"/>
          </p:nvPr>
        </p:nvSpPr>
        <p:spPr>
          <a:xfrm>
            <a:off x="609441" y="4419600"/>
            <a:ext cx="9141619" cy="1188720"/>
          </a:xfrm>
        </p:spPr>
        <p:txBody>
          <a:bodyPr anchor="t">
            <a:noAutofit/>
          </a:bodyPr>
          <a:lstStyle>
            <a:lvl1pPr marL="0" indent="0">
              <a:spcBef>
                <a:spcPts val="600"/>
              </a:spcBef>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solidFill>
                  <a:schemeClr val="tx1"/>
                </a:solidFill>
              </a:defRPr>
            </a:lvl1p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11"/>
          </p:nvPr>
        </p:nvSpPr>
        <p:spPr/>
        <p:txBody>
          <a:bodyPr/>
          <a:lstStyle>
            <a:lvl1pPr>
              <a:defRPr>
                <a:solidFill>
                  <a:schemeClr val="tx1"/>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tx1"/>
                </a:solidFill>
              </a:defRPr>
            </a:lvl1p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3950405333"/>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1">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9141619" cy="1828800"/>
          </a:xfrm>
        </p:spPr>
        <p:txBody>
          <a:bodyPr anchor="t"/>
          <a:lstStyle>
            <a:lvl1pPr algn="l">
              <a:defRPr sz="4400" b="1" cap="none" spc="-100" baseline="0"/>
            </a:lvl1pPr>
          </a:lstStyle>
          <a:p>
            <a:r>
              <a:rPr lang="en-US" smtClean="0"/>
              <a:t>Click to edit Master title style</a:t>
            </a:r>
            <a:endParaRPr lang="en-US" dirty="0"/>
          </a:p>
        </p:txBody>
      </p:sp>
    </p:spTree>
    <p:extLst>
      <p:ext uri="{BB962C8B-B14F-4D97-AF65-F5344CB8AC3E}">
        <p14:creationId xmlns="" xmlns:p14="http://schemas.microsoft.com/office/powerpoint/2010/main" val="2034484031"/>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2">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9141619" cy="1828800"/>
          </a:xfrm>
        </p:spPr>
        <p:txBody>
          <a:bodyPr anchor="t"/>
          <a:lstStyle>
            <a:lvl1pPr algn="l">
              <a:defRPr sz="4400" b="1" cap="none" spc="-100" baseline="0"/>
            </a:lvl1pPr>
          </a:lstStyle>
          <a:p>
            <a:r>
              <a:rPr lang="en-US" smtClean="0"/>
              <a:t>Click to edit Master title style</a:t>
            </a:r>
            <a:endParaRPr lang="en-US" dirty="0"/>
          </a:p>
        </p:txBody>
      </p:sp>
    </p:spTree>
    <p:extLst>
      <p:ext uri="{BB962C8B-B14F-4D97-AF65-F5344CB8AC3E}">
        <p14:creationId xmlns="" xmlns:p14="http://schemas.microsoft.com/office/powerpoint/2010/main" val="1895075835"/>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3">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9141619" cy="1828800"/>
          </a:xfrm>
        </p:spPr>
        <p:txBody>
          <a:bodyPr anchor="t"/>
          <a:lstStyle>
            <a:lvl1pPr algn="l">
              <a:defRPr sz="4400" b="1" cap="none" spc="-100" baseline="0"/>
            </a:lvl1pPr>
          </a:lstStyle>
          <a:p>
            <a:r>
              <a:rPr lang="en-US" smtClean="0"/>
              <a:t>Click to edit Master title style</a:t>
            </a:r>
            <a:endParaRPr lang="en-US" dirty="0"/>
          </a:p>
        </p:txBody>
      </p:sp>
    </p:spTree>
    <p:extLst>
      <p:ext uri="{BB962C8B-B14F-4D97-AF65-F5344CB8AC3E}">
        <p14:creationId xmlns="" xmlns:p14="http://schemas.microsoft.com/office/powerpoint/2010/main" val="4183232734"/>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userDrawn="1">
  <p:cSld name="Graphical Section Header 4">
    <p:bg bwMode="lt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9141619" cy="1828800"/>
          </a:xfrm>
        </p:spPr>
        <p:txBody>
          <a:bodyPr anchor="t"/>
          <a:lstStyle>
            <a:lvl1pPr algn="l">
              <a:defRPr sz="4400" b="1" cap="none" spc="-100" baseline="0"/>
            </a:lvl1pPr>
          </a:lstStyle>
          <a:p>
            <a:r>
              <a:rPr lang="en-US" smtClean="0"/>
              <a:t>Click to edit Master title style</a:t>
            </a:r>
            <a:endParaRPr lang="en-US" dirty="0"/>
          </a:p>
        </p:txBody>
      </p:sp>
    </p:spTree>
    <p:extLst>
      <p:ext uri="{BB962C8B-B14F-4D97-AF65-F5344CB8AC3E}">
        <p14:creationId xmlns="" xmlns:p14="http://schemas.microsoft.com/office/powerpoint/2010/main" val="1172403522"/>
      </p:ext>
    </p:extLst>
  </p:cSld>
  <p:clrMapOvr>
    <a:overrideClrMapping bg1="dk1" tx1="lt1" bg2="dk2" tx2="lt2" accent1="accent1" accent2="accent2" accent3="accent3" accent4="accent4" accent5="accent5" accent6="accent6" hlink="hlink" folHlink="folHlink"/>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441" y="304800"/>
            <a:ext cx="10969943" cy="762000"/>
          </a:xfrm>
          <a:prstGeom prst="rect">
            <a:avLst/>
          </a:prstGeom>
        </p:spPr>
        <p:txBody>
          <a:bodyPr vert="horz"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9441" y="1295401"/>
            <a:ext cx="10969943" cy="4800600"/>
          </a:xfrm>
          <a:prstGeom prst="rect">
            <a:avLst/>
          </a:prstGeom>
        </p:spPr>
        <p:txBody>
          <a:bodyPr vert="horz" lIns="0" tIns="0" rIns="0" bIns="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smtClean="0"/>
          </a:p>
        </p:txBody>
      </p:sp>
      <p:sp>
        <p:nvSpPr>
          <p:cNvPr id="4" name="Date Placeholder 3"/>
          <p:cNvSpPr>
            <a:spLocks noGrp="1"/>
          </p:cNvSpPr>
          <p:nvPr>
            <p:ph type="dt" sz="half" idx="2"/>
          </p:nvPr>
        </p:nvSpPr>
        <p:spPr>
          <a:xfrm>
            <a:off x="10157354" y="6478524"/>
            <a:ext cx="812588"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fld id="{80C853A8-1CF5-4118-9D6D-C132E8FC53CB}" type="datetimeFigureOut">
              <a:rPr lang="en-US" smtClean="0"/>
              <a:pPr/>
              <a:t>2/21/2015</a:t>
            </a:fld>
            <a:endParaRPr lang="en-US" dirty="0"/>
          </a:p>
        </p:txBody>
      </p:sp>
      <p:sp>
        <p:nvSpPr>
          <p:cNvPr id="5" name="Footer Placeholder 4"/>
          <p:cNvSpPr>
            <a:spLocks noGrp="1"/>
          </p:cNvSpPr>
          <p:nvPr>
            <p:ph type="ftr" sz="quarter" idx="3"/>
          </p:nvPr>
        </p:nvSpPr>
        <p:spPr>
          <a:xfrm>
            <a:off x="7211722" y="6478524"/>
            <a:ext cx="2844059" cy="219456"/>
          </a:xfrm>
          <a:prstGeom prst="rect">
            <a:avLst/>
          </a:prstGeom>
        </p:spPr>
        <p:txBody>
          <a:bodyPr vert="horz" wrap="none" lIns="0" tIns="0" rIns="0" bIns="0" rtlCol="0" anchor="b" anchorCtr="0"/>
          <a:lstStyle>
            <a:lvl1pPr algn="l">
              <a:defRPr sz="700">
                <a:solidFill>
                  <a:schemeClr val="bg2">
                    <a:lumMod val="75000"/>
                  </a:schemeClr>
                </a:solidFill>
              </a:defRPr>
            </a:lvl1pPr>
          </a:lstStyle>
          <a:p>
            <a:endParaRPr lang="en-US" dirty="0"/>
          </a:p>
        </p:txBody>
      </p:sp>
      <p:sp>
        <p:nvSpPr>
          <p:cNvPr id="6" name="Slide Number Placeholder 5"/>
          <p:cNvSpPr>
            <a:spLocks noGrp="1"/>
          </p:cNvSpPr>
          <p:nvPr>
            <p:ph type="sldNum" sz="quarter" idx="4"/>
          </p:nvPr>
        </p:nvSpPr>
        <p:spPr>
          <a:xfrm>
            <a:off x="211611" y="6478524"/>
            <a:ext cx="304721" cy="219456"/>
          </a:xfrm>
          <a:prstGeom prst="rect">
            <a:avLst/>
          </a:prstGeom>
        </p:spPr>
        <p:txBody>
          <a:bodyPr vert="horz" wrap="none" lIns="0" tIns="0" rIns="0" bIns="0" rtlCol="0" anchor="b" anchorCtr="0"/>
          <a:lstStyle>
            <a:lvl1pPr algn="r">
              <a:defRPr sz="700">
                <a:solidFill>
                  <a:schemeClr val="bg2">
                    <a:lumMod val="75000"/>
                  </a:schemeClr>
                </a:solidFill>
              </a:defRPr>
            </a:lvl1pPr>
          </a:lstStyle>
          <a:p>
            <a:fld id="{00DE720E-C72B-42F0-AD69-52D60E3C605E}" type="slidenum">
              <a:rPr lang="en-US" smtClean="0"/>
              <a:pPr/>
              <a:t>‹#›</a:t>
            </a:fld>
            <a:endParaRPr lang="en-US" dirty="0"/>
          </a:p>
        </p:txBody>
      </p:sp>
    </p:spTree>
    <p:extLst>
      <p:ext uri="{BB962C8B-B14F-4D97-AF65-F5344CB8AC3E}">
        <p14:creationId xmlns="" xmlns:p14="http://schemas.microsoft.com/office/powerpoint/2010/main" val="865477330"/>
      </p:ext>
    </p:extLst>
  </p:cSld>
  <p:clrMap bg1="lt1" tx1="dk1" bg2="lt2" tx2="dk2" accent1="accent1" accent2="accent2" accent3="accent3" accent4="accent4" accent5="accent5" accent6="accent6" hlink="hlink" folHlink="folHlink"/>
  <p:sldLayoutIdLst>
    <p:sldLayoutId id="2147483649" r:id="rId1"/>
    <p:sldLayoutId id="2147483660" r:id="rId2"/>
    <p:sldLayoutId id="2147483673" r:id="rId3"/>
    <p:sldLayoutId id="2147483651" r:id="rId4"/>
    <p:sldLayoutId id="2147483661" r:id="rId5"/>
    <p:sldLayoutId id="2147483674" r:id="rId6"/>
    <p:sldLayoutId id="2147483675" r:id="rId7"/>
    <p:sldLayoutId id="2147483676" r:id="rId8"/>
    <p:sldLayoutId id="2147483677" r:id="rId9"/>
    <p:sldLayoutId id="2147483678" r:id="rId10"/>
    <p:sldLayoutId id="2147483662" r:id="rId11"/>
    <p:sldLayoutId id="2147483650" r:id="rId12"/>
    <p:sldLayoutId id="2147483663" r:id="rId13"/>
    <p:sldLayoutId id="2147483664" r:id="rId14"/>
    <p:sldLayoutId id="2147483654" r:id="rId15"/>
    <p:sldLayoutId id="2147483665" r:id="rId16"/>
    <p:sldLayoutId id="2147483655" r:id="rId17"/>
    <p:sldLayoutId id="2147483652" r:id="rId18"/>
    <p:sldLayoutId id="2147483653" r:id="rId19"/>
    <p:sldLayoutId id="2147483666" r:id="rId20"/>
    <p:sldLayoutId id="2147483667" r:id="rId21"/>
    <p:sldLayoutId id="2147483668" r:id="rId22"/>
    <p:sldLayoutId id="2147483669" r:id="rId23"/>
    <p:sldLayoutId id="2147483656" r:id="rId24"/>
    <p:sldLayoutId id="2147483657" r:id="rId25"/>
    <p:sldLayoutId id="2147483670" r:id="rId26"/>
    <p:sldLayoutId id="2147483671" r:id="rId27"/>
    <p:sldLayoutId id="2147483672" r:id="rId28"/>
    <p:sldLayoutId id="2147483658" r:id="rId29"/>
    <p:sldLayoutId id="2147483659" r:id="rId30"/>
  </p:sldLayoutIdLst>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txStyles>
    <p:titleStyle>
      <a:lvl1pPr algn="l" defTabSz="914400" rtl="0" eaLnBrk="1" latinLnBrk="0" hangingPunct="1">
        <a:lnSpc>
          <a:spcPct val="90000"/>
        </a:lnSpc>
        <a:spcBef>
          <a:spcPct val="0"/>
        </a:spcBef>
        <a:buNone/>
        <a:defRPr sz="2800" b="1" kern="1200">
          <a:solidFill>
            <a:schemeClr val="tx1"/>
          </a:solidFill>
          <a:latin typeface="+mj-lt"/>
          <a:ea typeface="+mj-ea"/>
          <a:cs typeface="+mj-cs"/>
        </a:defRPr>
      </a:lvl1pPr>
    </p:titleStyle>
    <p:body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26.xml"/><Relationship Id="rId1" Type="http://schemas.openxmlformats.org/officeDocument/2006/relationships/slideLayout" Target="../slideLayouts/slideLayout12.xml"/><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3.xml"/><Relationship Id="rId1" Type="http://schemas.openxmlformats.org/officeDocument/2006/relationships/slideLayout" Target="../slideLayouts/slideLayout25.xml"/></Relationships>
</file>

<file path=ppt/slides/_rels/slide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4.xml"/><Relationship Id="rId1" Type="http://schemas.openxmlformats.org/officeDocument/2006/relationships/slideLayout" Target="../slideLayouts/slideLayout25.xml"/></Relationships>
</file>

<file path=ppt/slides/_rels/slide5.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5.xml"/><Relationship Id="rId1" Type="http://schemas.openxmlformats.org/officeDocument/2006/relationships/slideLayout" Target="../slideLayouts/slideLayout2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1.xml"/></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4.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1.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1"/>
          <p:cNvSpPr>
            <a:spLocks noGrp="1"/>
          </p:cNvSpPr>
          <p:nvPr>
            <p:ph type="title"/>
          </p:nvPr>
        </p:nvSpPr>
        <p:spPr>
          <a:xfrm>
            <a:off x="609441" y="304800"/>
            <a:ext cx="9141619" cy="1828800"/>
          </a:xfrm>
        </p:spPr>
        <p:txBody>
          <a:bodyPr>
            <a:normAutofit/>
          </a:bodyPr>
          <a:lstStyle/>
          <a:p>
            <a:r>
              <a:rPr lang="en-US" dirty="0" smtClean="0">
                <a:solidFill>
                  <a:srgbClr val="FFFF00"/>
                </a:solidFill>
              </a:rPr>
              <a:t>Age at Menopause and Incident Heart Failure: The Multi-Ethnic Study of Atherosclerosis</a:t>
            </a:r>
            <a:endParaRPr lang="en-US" dirty="0">
              <a:solidFill>
                <a:srgbClr val="FFFF00"/>
              </a:solidFill>
            </a:endParaRPr>
          </a:p>
        </p:txBody>
      </p:sp>
      <p:sp>
        <p:nvSpPr>
          <p:cNvPr id="5" name="Subtitle 4"/>
          <p:cNvSpPr txBox="1">
            <a:spLocks/>
          </p:cNvSpPr>
          <p:nvPr/>
        </p:nvSpPr>
        <p:spPr>
          <a:xfrm>
            <a:off x="4037012" y="4648200"/>
            <a:ext cx="8077200" cy="2209800"/>
          </a:xfrm>
          <a:prstGeom prst="rect">
            <a:avLst/>
          </a:prstGeom>
        </p:spPr>
        <p:txBody>
          <a:bodyPr vert="horz" lIns="0" tIns="0" rIns="0" bIns="0" rtlCol="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0" indent="0" algn="r">
              <a:buFont typeface="HP Simplified" panose="020B0604020204020204" pitchFamily="34" charset="0"/>
              <a:buNone/>
            </a:pPr>
            <a:r>
              <a:rPr lang="en-US" sz="2400" b="1" spc="-100" dirty="0" smtClean="0">
                <a:solidFill>
                  <a:srgbClr val="FFFF00"/>
                </a:solidFill>
                <a:latin typeface="Adobe Fan Heiti Std B" pitchFamily="34" charset="-128"/>
                <a:ea typeface="Adobe Fan Heiti Std B" pitchFamily="34" charset="-128"/>
                <a:cs typeface="+mj-cs"/>
              </a:rPr>
              <a:t>Steering committee meeting</a:t>
            </a:r>
          </a:p>
          <a:p>
            <a:pPr marL="0" indent="0" algn="r">
              <a:buFont typeface="HP Simplified" panose="020B0604020204020204" pitchFamily="34" charset="0"/>
              <a:buNone/>
            </a:pPr>
            <a:r>
              <a:rPr lang="en-US" sz="2400" b="1" spc="-100" dirty="0" smtClean="0">
                <a:solidFill>
                  <a:srgbClr val="FFFF00"/>
                </a:solidFill>
                <a:latin typeface="Adobe Fan Heiti Std B" pitchFamily="34" charset="-128"/>
                <a:ea typeface="Adobe Fan Heiti Std B" pitchFamily="34" charset="-128"/>
                <a:cs typeface="+mj-cs"/>
              </a:rPr>
              <a:t>February 25th, 2015</a:t>
            </a:r>
          </a:p>
          <a:p>
            <a:pPr marL="0" indent="0" algn="r">
              <a:buFont typeface="HP Simplified" panose="020B0604020204020204" pitchFamily="34" charset="0"/>
              <a:buNone/>
            </a:pPr>
            <a:endParaRPr lang="en-US" sz="2400" b="1" spc="-100" dirty="0" smtClean="0">
              <a:solidFill>
                <a:srgbClr val="FFFF00"/>
              </a:solidFill>
              <a:latin typeface="Adobe Fan Heiti Std B" pitchFamily="34" charset="-128"/>
              <a:ea typeface="Adobe Fan Heiti Std B" pitchFamily="34" charset="-128"/>
              <a:cs typeface="+mj-cs"/>
            </a:endParaRPr>
          </a:p>
          <a:p>
            <a:pPr marL="0" indent="0" algn="r">
              <a:buFont typeface="HP Simplified" panose="020B0604020204020204" pitchFamily="34" charset="0"/>
              <a:buNone/>
            </a:pPr>
            <a:r>
              <a:rPr lang="en-US" sz="2400" b="1" spc="-100" dirty="0" smtClean="0">
                <a:solidFill>
                  <a:srgbClr val="FFFF00"/>
                </a:solidFill>
                <a:latin typeface="Adobe Fan Heiti Std B" pitchFamily="34" charset="-128"/>
                <a:ea typeface="Adobe Fan Heiti Std B" pitchFamily="34" charset="-128"/>
                <a:cs typeface="+mj-cs"/>
              </a:rPr>
              <a:t>Imo Ebong, Karol Watson, David Goff, David Bluemke, Preethi Srikanthan, Tamara Horwich, Alain Bertoni</a:t>
            </a:r>
            <a:endParaRPr lang="en-US" sz="4400" b="1" spc="-100" dirty="0">
              <a:solidFill>
                <a:srgbClr val="FFFF00"/>
              </a:solidFill>
              <a:latin typeface="Adobe Fan Heiti Std B" pitchFamily="34" charset="-128"/>
              <a:ea typeface="Adobe Fan Heiti Std B" pitchFamily="34" charset="-128"/>
              <a:cs typeface="+mj-cs"/>
            </a:endParaRPr>
          </a:p>
        </p:txBody>
      </p:sp>
      <p:pic>
        <p:nvPicPr>
          <p:cNvPr id="6" name="Picture 2"/>
          <p:cNvPicPr>
            <a:picLocks noChangeAspect="1" noChangeArrowheads="1"/>
          </p:cNvPicPr>
          <p:nvPr/>
        </p:nvPicPr>
        <p:blipFill>
          <a:blip r:embed="rId3" cstate="print"/>
          <a:srcRect/>
          <a:stretch>
            <a:fillRect/>
          </a:stretch>
        </p:blipFill>
        <p:spPr bwMode="auto">
          <a:xfrm>
            <a:off x="203147" y="4953000"/>
            <a:ext cx="3148780" cy="1752600"/>
          </a:xfrm>
          <a:prstGeom prst="rect">
            <a:avLst/>
          </a:prstGeom>
          <a:ln w="9525">
            <a:noFill/>
            <a:miter lim="800000"/>
            <a:headEnd/>
            <a:tailEnd/>
          </a:ln>
        </p:spPr>
      </p:pic>
    </p:spTree>
    <p:extLst>
      <p:ext uri="{BB962C8B-B14F-4D97-AF65-F5344CB8AC3E}">
        <p14:creationId xmlns="" xmlns:p14="http://schemas.microsoft.com/office/powerpoint/2010/main" val="3392861792"/>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MESA Cohort </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q"/>
            </a:pPr>
            <a:r>
              <a:rPr lang="en-US" sz="2800" dirty="0" smtClean="0"/>
              <a:t>6814 participants (3601 women) aged 45 - 84 years (2000 - 2002) &amp; without known CVD</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Data: Age at menopause, ethnicity, education, smoking, DM, Htn, HT use &amp; no. of pregnancies</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Exam data: Ht, Wt, WC, BP, ECG, MRI</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Fasting blood samples for glucose, TG, HDL-C, il-6, &amp; creatinine measurements</a:t>
            </a:r>
          </a:p>
        </p:txBody>
      </p:sp>
    </p:spTree>
    <p:extLst>
      <p:ext uri="{BB962C8B-B14F-4D97-AF65-F5344CB8AC3E}">
        <p14:creationId xmlns="" xmlns:p14="http://schemas.microsoft.com/office/powerpoint/2010/main" val="25685420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1" name="Straight Connector 40"/>
          <p:cNvCxnSpPr/>
          <p:nvPr/>
        </p:nvCxnSpPr>
        <p:spPr>
          <a:xfrm>
            <a:off x="3656648" y="1828800"/>
            <a:ext cx="0" cy="4495800"/>
          </a:xfrm>
          <a:prstGeom prst="line">
            <a:avLst/>
          </a:prstGeom>
        </p:spPr>
        <p:style>
          <a:lnRef idx="1">
            <a:schemeClr val="accent1"/>
          </a:lnRef>
          <a:fillRef idx="0">
            <a:schemeClr val="accent1"/>
          </a:fillRef>
          <a:effectRef idx="0">
            <a:schemeClr val="accent1"/>
          </a:effectRef>
          <a:fontRef idx="minor">
            <a:schemeClr val="tx1"/>
          </a:fontRef>
        </p:style>
      </p:cxnSp>
      <p:sp>
        <p:nvSpPr>
          <p:cNvPr id="2" name="Title 1"/>
          <p:cNvSpPr>
            <a:spLocks noGrp="1"/>
          </p:cNvSpPr>
          <p:nvPr>
            <p:ph type="title"/>
          </p:nvPr>
        </p:nvSpPr>
        <p:spPr/>
        <p:txBody>
          <a:bodyPr vert="horz" lIns="0" tIns="0" rIns="0" bIns="0" rtlCol="0" anchor="b" anchorCtr="0">
            <a:noAutofit/>
          </a:bodyPr>
          <a:lstStyle/>
          <a:p>
            <a:r>
              <a:rPr lang="en-US" sz="3600" dirty="0"/>
              <a:t>Study Sample</a:t>
            </a:r>
          </a:p>
        </p:txBody>
      </p:sp>
      <p:sp>
        <p:nvSpPr>
          <p:cNvPr id="4" name="Rounded Rectangle 3"/>
          <p:cNvSpPr/>
          <p:nvPr/>
        </p:nvSpPr>
        <p:spPr>
          <a:xfrm>
            <a:off x="2234618" y="1219200"/>
            <a:ext cx="2844059"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MESA cohort</a:t>
            </a:r>
          </a:p>
          <a:p>
            <a:pPr algn="ctr"/>
            <a:r>
              <a:rPr lang="en-US" sz="1600" dirty="0" smtClean="0"/>
              <a:t>N = 6814</a:t>
            </a:r>
            <a:endParaRPr lang="en-US" sz="1600" dirty="0"/>
          </a:p>
        </p:txBody>
      </p:sp>
      <p:sp>
        <p:nvSpPr>
          <p:cNvPr id="7" name="Rounded Rectangle 6"/>
          <p:cNvSpPr/>
          <p:nvPr/>
        </p:nvSpPr>
        <p:spPr>
          <a:xfrm>
            <a:off x="2133044" y="2286000"/>
            <a:ext cx="3148780"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Female participants</a:t>
            </a:r>
          </a:p>
          <a:p>
            <a:pPr algn="ctr"/>
            <a:r>
              <a:rPr lang="en-US" sz="1600" dirty="0" smtClean="0"/>
              <a:t>N = 3601</a:t>
            </a:r>
            <a:endParaRPr lang="en-US" sz="1600" dirty="0"/>
          </a:p>
        </p:txBody>
      </p:sp>
      <p:sp>
        <p:nvSpPr>
          <p:cNvPr id="8" name="Rounded Rectangle 7"/>
          <p:cNvSpPr/>
          <p:nvPr/>
        </p:nvSpPr>
        <p:spPr>
          <a:xfrm>
            <a:off x="1828324" y="3505200"/>
            <a:ext cx="3961368" cy="6096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Postmenopausal participants</a:t>
            </a:r>
          </a:p>
          <a:p>
            <a:pPr algn="ctr"/>
            <a:r>
              <a:rPr lang="en-US" sz="1600" dirty="0" smtClean="0"/>
              <a:t>N = 2949</a:t>
            </a:r>
            <a:endParaRPr lang="en-US" sz="1600" dirty="0"/>
          </a:p>
        </p:txBody>
      </p:sp>
      <p:sp>
        <p:nvSpPr>
          <p:cNvPr id="9" name="Rounded Rectangle 8"/>
          <p:cNvSpPr/>
          <p:nvPr/>
        </p:nvSpPr>
        <p:spPr>
          <a:xfrm>
            <a:off x="1625177" y="4648200"/>
            <a:ext cx="4367662"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Sample size for  primary analysis</a:t>
            </a:r>
          </a:p>
          <a:p>
            <a:pPr algn="ctr"/>
            <a:r>
              <a:rPr lang="en-US" sz="1600" dirty="0" smtClean="0"/>
              <a:t>N = 2947</a:t>
            </a:r>
            <a:endParaRPr lang="en-US" sz="1600" dirty="0"/>
          </a:p>
        </p:txBody>
      </p:sp>
      <p:sp>
        <p:nvSpPr>
          <p:cNvPr id="10" name="Rounded Rectangle 9"/>
          <p:cNvSpPr/>
          <p:nvPr/>
        </p:nvSpPr>
        <p:spPr>
          <a:xfrm>
            <a:off x="1422029" y="5867400"/>
            <a:ext cx="4977104"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Sample size for exploratory analysis</a:t>
            </a:r>
          </a:p>
          <a:p>
            <a:pPr algn="ctr"/>
            <a:r>
              <a:rPr lang="en-US" sz="1600" dirty="0" smtClean="0"/>
              <a:t>N = 2123</a:t>
            </a:r>
            <a:endParaRPr lang="en-US" sz="1600" dirty="0"/>
          </a:p>
        </p:txBody>
      </p:sp>
      <p:cxnSp>
        <p:nvCxnSpPr>
          <p:cNvPr id="56" name="Straight Connector 55"/>
          <p:cNvCxnSpPr/>
          <p:nvPr/>
        </p:nvCxnSpPr>
        <p:spPr>
          <a:xfrm>
            <a:off x="3656648" y="2057400"/>
            <a:ext cx="5281824"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a:off x="3656648" y="3200400"/>
            <a:ext cx="3758221"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0" name="Straight Connector 59"/>
          <p:cNvCxnSpPr/>
          <p:nvPr/>
        </p:nvCxnSpPr>
        <p:spPr>
          <a:xfrm>
            <a:off x="3656647" y="4343400"/>
            <a:ext cx="3656648"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cxnSp>
        <p:nvCxnSpPr>
          <p:cNvPr id="62" name="Straight Connector 61"/>
          <p:cNvCxnSpPr/>
          <p:nvPr/>
        </p:nvCxnSpPr>
        <p:spPr>
          <a:xfrm>
            <a:off x="3656647" y="5638800"/>
            <a:ext cx="3656648" cy="0"/>
          </a:xfrm>
          <a:prstGeom prst="line">
            <a:avLst/>
          </a:prstGeom>
          <a:scene3d>
            <a:camera prst="orthographicFront"/>
            <a:lightRig rig="threePt" dir="t"/>
          </a:scene3d>
          <a:sp3d>
            <a:bevelT/>
          </a:sp3d>
        </p:spPr>
        <p:style>
          <a:lnRef idx="1">
            <a:schemeClr val="accent1"/>
          </a:lnRef>
          <a:fillRef idx="0">
            <a:schemeClr val="accent1"/>
          </a:fillRef>
          <a:effectRef idx="0">
            <a:schemeClr val="accent1"/>
          </a:effectRef>
          <a:fontRef idx="minor">
            <a:schemeClr val="tx1"/>
          </a:fontRef>
        </p:style>
      </p:cxnSp>
      <p:sp>
        <p:nvSpPr>
          <p:cNvPr id="63" name="Rounded Rectangle 62"/>
          <p:cNvSpPr/>
          <p:nvPr/>
        </p:nvSpPr>
        <p:spPr>
          <a:xfrm>
            <a:off x="7618016" y="1752600"/>
            <a:ext cx="3047206"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Excluding 3213 male  participants</a:t>
            </a:r>
            <a:endParaRPr lang="en-US" sz="1600" dirty="0"/>
          </a:p>
        </p:txBody>
      </p:sp>
      <p:sp>
        <p:nvSpPr>
          <p:cNvPr id="64" name="Rounded Rectangle 63"/>
          <p:cNvSpPr/>
          <p:nvPr/>
        </p:nvSpPr>
        <p:spPr>
          <a:xfrm>
            <a:off x="7414868" y="2819400"/>
            <a:ext cx="3656648"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Excluding 652 pre- and perimenopausal women</a:t>
            </a:r>
            <a:endParaRPr lang="en-US" sz="1600" dirty="0"/>
          </a:p>
        </p:txBody>
      </p:sp>
      <p:sp>
        <p:nvSpPr>
          <p:cNvPr id="65" name="Rounded Rectangle 64"/>
          <p:cNvSpPr/>
          <p:nvPr/>
        </p:nvSpPr>
        <p:spPr>
          <a:xfrm>
            <a:off x="7313295" y="4038600"/>
            <a:ext cx="3859795" cy="6858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Excluding 2 women missing information on heart failure</a:t>
            </a:r>
            <a:endParaRPr lang="en-US" sz="1600" dirty="0"/>
          </a:p>
        </p:txBody>
      </p:sp>
      <p:sp>
        <p:nvSpPr>
          <p:cNvPr id="66" name="Rounded Rectangle 65"/>
          <p:cNvSpPr/>
          <p:nvPr/>
        </p:nvSpPr>
        <p:spPr>
          <a:xfrm>
            <a:off x="7211721" y="5257800"/>
            <a:ext cx="4062942" cy="838200"/>
          </a:xfrm>
          <a:prstGeom prst="roundRect">
            <a:avLst/>
          </a:prstGeom>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smtClean="0"/>
              <a:t>Excluding 824 women who did not have cardiac MRI at baseline</a:t>
            </a:r>
            <a:endParaRPr lang="en-US" sz="1600" dirty="0"/>
          </a:p>
        </p:txBody>
      </p:sp>
    </p:spTree>
    <p:extLst>
      <p:ext uri="{BB962C8B-B14F-4D97-AF65-F5344CB8AC3E}">
        <p14:creationId xmlns="" xmlns:p14="http://schemas.microsoft.com/office/powerpoint/2010/main" val="222130744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Heart Failure Definition</a:t>
            </a:r>
          </a:p>
        </p:txBody>
      </p:sp>
      <p:sp>
        <p:nvSpPr>
          <p:cNvPr id="3" name="Content Placeholder 2"/>
          <p:cNvSpPr>
            <a:spLocks noGrp="1"/>
          </p:cNvSpPr>
          <p:nvPr>
            <p:ph idx="1"/>
          </p:nvPr>
        </p:nvSpPr>
        <p:spPr/>
        <p:txBody>
          <a:bodyPr>
            <a:normAutofit/>
          </a:bodyPr>
          <a:lstStyle/>
          <a:p>
            <a:r>
              <a:rPr lang="en-US" sz="2800" dirty="0" smtClean="0"/>
              <a:t>Endpoint was symptomatic HF defined as:</a:t>
            </a:r>
          </a:p>
          <a:p>
            <a:pPr marL="512763" lvl="2" indent="-342900">
              <a:buFont typeface="Wingdings" panose="05000000000000000000" pitchFamily="2" charset="2"/>
              <a:buChar char="§"/>
            </a:pPr>
            <a:r>
              <a:rPr lang="en-US" sz="2000" dirty="0" smtClean="0"/>
              <a:t>Physician diagnosed HF or medical therapy for HF and</a:t>
            </a:r>
          </a:p>
          <a:p>
            <a:pPr marL="512763" lvl="2" indent="-342900">
              <a:buFont typeface="Wingdings" panose="05000000000000000000" pitchFamily="2" charset="2"/>
              <a:buChar char="§"/>
            </a:pPr>
            <a:r>
              <a:rPr lang="en-US" sz="2000" dirty="0" smtClean="0"/>
              <a:t>Pulmonary edema or congestion on CXR and/or</a:t>
            </a:r>
          </a:p>
          <a:p>
            <a:pPr marL="512763" lvl="2" indent="-342900">
              <a:buFont typeface="Wingdings" panose="05000000000000000000" pitchFamily="2" charset="2"/>
              <a:buChar char="§"/>
            </a:pPr>
            <a:r>
              <a:rPr lang="en-US" sz="2000" dirty="0" smtClean="0"/>
              <a:t>Dilated ventricle or poor LV function on echo or ventriculography or LV diastolic dysfunction</a:t>
            </a:r>
          </a:p>
          <a:p>
            <a:pPr>
              <a:buNone/>
            </a:pPr>
            <a:endParaRPr lang="en-US" sz="2400" dirty="0" smtClean="0"/>
          </a:p>
          <a:p>
            <a:r>
              <a:rPr lang="en-US" sz="2800" dirty="0" smtClean="0"/>
              <a:t>MI was diagnosed based on symptoms, ECG findings or biomarker levels</a:t>
            </a:r>
          </a:p>
          <a:p>
            <a:endParaRPr lang="en-US" sz="2800" dirty="0"/>
          </a:p>
        </p:txBody>
      </p:sp>
    </p:spTree>
    <p:extLst>
      <p:ext uri="{BB962C8B-B14F-4D97-AF65-F5344CB8AC3E}">
        <p14:creationId xmlns="" xmlns:p14="http://schemas.microsoft.com/office/powerpoint/2010/main" val="332252715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Primary Analysis</a:t>
            </a:r>
          </a:p>
        </p:txBody>
      </p:sp>
      <p:sp>
        <p:nvSpPr>
          <p:cNvPr id="3" name="Content Placeholder 2"/>
          <p:cNvSpPr>
            <a:spLocks noGrp="1"/>
          </p:cNvSpPr>
          <p:nvPr>
            <p:ph idx="1"/>
          </p:nvPr>
        </p:nvSpPr>
        <p:spPr>
          <a:xfrm>
            <a:off x="839469" y="1600201"/>
            <a:ext cx="10436543" cy="4648199"/>
          </a:xfrm>
        </p:spPr>
        <p:txBody>
          <a:bodyPr>
            <a:normAutofit/>
          </a:bodyPr>
          <a:lstStyle/>
          <a:p>
            <a:pPr marL="457200" indent="-457200">
              <a:buFont typeface="Wingdings" panose="05000000000000000000" pitchFamily="2" charset="2"/>
              <a:buChar char="q"/>
            </a:pPr>
            <a:r>
              <a:rPr lang="en-US" sz="2800" dirty="0" smtClean="0"/>
              <a:t>Cox proportional hazards models</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Variations in HF mechanisms/incidence by ethnicity</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u="sng" dirty="0" smtClean="0"/>
              <a:t>Most parsimonious</a:t>
            </a:r>
            <a:r>
              <a:rPr lang="en-US" sz="2800" dirty="0" smtClean="0"/>
              <a:t> model using </a:t>
            </a:r>
            <a:r>
              <a:rPr lang="en-US" sz="2800" u="sng" dirty="0" smtClean="0"/>
              <a:t>backward</a:t>
            </a:r>
            <a:r>
              <a:rPr lang="en-US" sz="2800" dirty="0" smtClean="0"/>
              <a:t> </a:t>
            </a:r>
            <a:r>
              <a:rPr lang="en-US" sz="2800" u="sng" dirty="0" smtClean="0"/>
              <a:t>elimination</a:t>
            </a:r>
            <a:r>
              <a:rPr lang="en-US" sz="2800" dirty="0" smtClean="0"/>
              <a:t> in which age was retained and variables eliminated if their </a:t>
            </a:r>
            <a:r>
              <a:rPr lang="en-US" sz="2800" i="1" dirty="0" smtClean="0"/>
              <a:t>p</a:t>
            </a:r>
            <a:r>
              <a:rPr lang="en-US" sz="2800" dirty="0" smtClean="0"/>
              <a:t> was &gt; 0.10</a:t>
            </a:r>
          </a:p>
          <a:p>
            <a:pPr marL="457200" indent="-457200">
              <a:buFont typeface="Wingdings" panose="05000000000000000000" pitchFamily="2" charset="2"/>
              <a:buChar char="q"/>
            </a:pPr>
            <a:endParaRPr lang="en-US" sz="2800" u="sng" dirty="0" smtClean="0"/>
          </a:p>
          <a:p>
            <a:pPr marL="457200" indent="-457200">
              <a:buFont typeface="Wingdings" panose="05000000000000000000" pitchFamily="2" charset="2"/>
              <a:buChar char="q"/>
            </a:pPr>
            <a:r>
              <a:rPr lang="en-US" sz="2800" dirty="0" smtClean="0"/>
              <a:t>Final model: Early menopause (age at menopause),  age, smoki</a:t>
            </a:r>
            <a:r>
              <a:rPr lang="en-US" sz="2800" dirty="0"/>
              <a:t>n</a:t>
            </a:r>
            <a:r>
              <a:rPr lang="en-US" sz="2800" dirty="0" smtClean="0"/>
              <a:t>g, BMI, DM, Htn, LVH and interim MI</a:t>
            </a:r>
          </a:p>
        </p:txBody>
      </p:sp>
    </p:spTree>
    <p:extLst>
      <p:ext uri="{BB962C8B-B14F-4D97-AF65-F5344CB8AC3E}">
        <p14:creationId xmlns="" xmlns:p14="http://schemas.microsoft.com/office/powerpoint/2010/main" val="327673861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Exploratory Analysis</a:t>
            </a:r>
          </a:p>
        </p:txBody>
      </p:sp>
      <p:sp>
        <p:nvSpPr>
          <p:cNvPr id="3" name="Content Placeholder 2"/>
          <p:cNvSpPr>
            <a:spLocks noGrp="1"/>
          </p:cNvSpPr>
          <p:nvPr>
            <p:ph idx="1"/>
          </p:nvPr>
        </p:nvSpPr>
        <p:spPr>
          <a:xfrm>
            <a:off x="943362" y="1447800"/>
            <a:ext cx="4541450" cy="4191000"/>
          </a:xfrm>
        </p:spPr>
        <p:txBody>
          <a:bodyPr vert="horz" lIns="0" tIns="0" rIns="0" bIns="0" rtlCol="0">
            <a:normAutofit/>
          </a:bodyPr>
          <a:lstStyle/>
          <a:p>
            <a:pPr marL="457200" indent="-457200">
              <a:buFont typeface="Wingdings" panose="05000000000000000000" pitchFamily="2" charset="2"/>
              <a:buChar char="q"/>
            </a:pPr>
            <a:r>
              <a:rPr lang="en-US" sz="2400" dirty="0"/>
              <a:t>Multivariable linear </a:t>
            </a:r>
            <a:r>
              <a:rPr lang="en-US" sz="2400" dirty="0" smtClean="0"/>
              <a:t>regression</a:t>
            </a:r>
          </a:p>
          <a:p>
            <a:pPr marL="457200" indent="-457200">
              <a:buNone/>
            </a:pPr>
            <a:endParaRPr lang="en-US" sz="2400" dirty="0"/>
          </a:p>
          <a:p>
            <a:pPr marL="457200" indent="-457200">
              <a:buFont typeface="Wingdings" panose="05000000000000000000" pitchFamily="2" charset="2"/>
              <a:buChar char="q"/>
            </a:pPr>
            <a:r>
              <a:rPr lang="en-US" sz="2400" dirty="0"/>
              <a:t>LV measures:</a:t>
            </a:r>
            <a:br>
              <a:rPr lang="en-US" sz="2400" dirty="0"/>
            </a:br>
            <a:r>
              <a:rPr lang="en-US" sz="2400" dirty="0"/>
              <a:t>LVM, EDV, ESV, MVR, EF, </a:t>
            </a:r>
            <a:r>
              <a:rPr lang="en-US" sz="2400" dirty="0" smtClean="0"/>
              <a:t>SV</a:t>
            </a:r>
          </a:p>
          <a:p>
            <a:pPr marL="457200" indent="-457200">
              <a:buNone/>
            </a:pPr>
            <a:endParaRPr lang="en-US" sz="2400" dirty="0"/>
          </a:p>
          <a:p>
            <a:pPr marL="457200" indent="-457200">
              <a:buFont typeface="Wingdings" panose="05000000000000000000" pitchFamily="2" charset="2"/>
              <a:buChar char="q"/>
            </a:pPr>
            <a:r>
              <a:rPr lang="en-US" sz="2600" dirty="0"/>
              <a:t>Interaction</a:t>
            </a:r>
            <a:r>
              <a:rPr lang="en-US" sz="2400" dirty="0"/>
              <a:t> of early menopause and ethnicity (</a:t>
            </a:r>
            <a:r>
              <a:rPr lang="en-US" sz="2400" dirty="0" smtClean="0"/>
              <a:t>MVR at P</a:t>
            </a:r>
            <a:r>
              <a:rPr lang="en-US" sz="2400" baseline="-25000" dirty="0" smtClean="0"/>
              <a:t>interaction</a:t>
            </a:r>
            <a:r>
              <a:rPr lang="en-US" sz="2400" dirty="0" smtClean="0"/>
              <a:t> of 0.02)</a:t>
            </a:r>
            <a:endParaRPr lang="en-US" sz="2400" dirty="0"/>
          </a:p>
        </p:txBody>
      </p:sp>
      <p:sp>
        <p:nvSpPr>
          <p:cNvPr id="4" name="Content Placeholder 2"/>
          <p:cNvSpPr txBox="1">
            <a:spLocks/>
          </p:cNvSpPr>
          <p:nvPr/>
        </p:nvSpPr>
        <p:spPr>
          <a:xfrm>
            <a:off x="6399212" y="1447800"/>
            <a:ext cx="5029200" cy="4267200"/>
          </a:xfrm>
          <a:prstGeom prst="rect">
            <a:avLst/>
          </a:prstGeom>
        </p:spPr>
        <p:txBody>
          <a:bodyPr vert="horz" lIns="0" tIns="0" rIns="0" bIns="0" rtlCol="0">
            <a:normAutofit/>
          </a:bodyPr>
          <a:lstStyle>
            <a:lvl1pPr marL="457200" indent="-457200">
              <a:lnSpc>
                <a:spcPct val="90000"/>
              </a:lnSpc>
              <a:spcBef>
                <a:spcPts val="1200"/>
              </a:spcBef>
              <a:buFont typeface="Wingdings" panose="05000000000000000000" pitchFamily="2" charset="2"/>
              <a:buChar char="q"/>
              <a:defRPr sz="2800"/>
            </a:lvl1pPr>
            <a:lvl2pPr marL="411480" indent="-182880">
              <a:lnSpc>
                <a:spcPct val="90000"/>
              </a:lnSpc>
              <a:spcBef>
                <a:spcPts val="800"/>
              </a:spcBef>
              <a:buSzPct val="80000"/>
              <a:buFont typeface="HP Simplified" panose="020B0604020204020204" pitchFamily="34" charset="0"/>
              <a:buChar char="–"/>
              <a:defRPr sz="1600"/>
            </a:lvl2pPr>
            <a:lvl3pPr marL="548640" indent="-137160">
              <a:lnSpc>
                <a:spcPct val="90000"/>
              </a:lnSpc>
              <a:spcBef>
                <a:spcPts val="600"/>
              </a:spcBef>
              <a:buFont typeface="HP Simplified" panose="020B0604020204020204" pitchFamily="34" charset="0"/>
              <a:buChar char="•"/>
              <a:defRPr sz="1400"/>
            </a:lvl3pPr>
            <a:lvl4pPr marL="731520" indent="-137160">
              <a:lnSpc>
                <a:spcPct val="90000"/>
              </a:lnSpc>
              <a:spcBef>
                <a:spcPts val="600"/>
              </a:spcBef>
              <a:buSzPct val="80000"/>
              <a:buFont typeface="HP Simplified" panose="020B0604020204020204" pitchFamily="34" charset="0"/>
              <a:buChar char="–"/>
              <a:defRPr sz="1200"/>
            </a:lvl4pPr>
            <a:lvl5pPr marL="868680" indent="-137160">
              <a:lnSpc>
                <a:spcPct val="90000"/>
              </a:lnSpc>
              <a:spcBef>
                <a:spcPts val="600"/>
              </a:spcBef>
              <a:buFont typeface="HP Simplified" panose="020B0604020204020204" pitchFamily="34" charset="0"/>
              <a:buChar char="•"/>
              <a:defRPr sz="1200"/>
            </a:lvl5pPr>
            <a:lvl6pPr marL="1051560" indent="-137160">
              <a:lnSpc>
                <a:spcPct val="90000"/>
              </a:lnSpc>
              <a:spcBef>
                <a:spcPts val="600"/>
              </a:spcBef>
              <a:buSzPct val="80000"/>
              <a:buFont typeface="HP Simplified" panose="020B0604020204020204" pitchFamily="34" charset="0"/>
              <a:buChar char="–"/>
              <a:defRPr sz="1200"/>
            </a:lvl6pPr>
            <a:lvl7pPr marL="1188720" indent="-137160">
              <a:lnSpc>
                <a:spcPct val="90000"/>
              </a:lnSpc>
              <a:spcBef>
                <a:spcPts val="600"/>
              </a:spcBef>
              <a:buFont typeface="HP Simplified" panose="020B0604020204020204" pitchFamily="34" charset="0"/>
              <a:buChar char="•"/>
              <a:defRPr sz="1200"/>
            </a:lvl7pPr>
            <a:lvl8pPr marL="1371600" indent="-137160">
              <a:lnSpc>
                <a:spcPct val="90000"/>
              </a:lnSpc>
              <a:spcBef>
                <a:spcPts val="600"/>
              </a:spcBef>
              <a:buSzPct val="80000"/>
              <a:buFont typeface="HP Simplified" panose="020B0604020204020204" pitchFamily="34" charset="0"/>
              <a:buChar char="–"/>
              <a:defRPr sz="1200"/>
            </a:lvl8pPr>
            <a:lvl9pPr marL="1554480" indent="-137160">
              <a:lnSpc>
                <a:spcPct val="90000"/>
              </a:lnSpc>
              <a:spcBef>
                <a:spcPts val="600"/>
              </a:spcBef>
              <a:buFont typeface="HP Simplified" panose="020B0604020204020204" pitchFamily="34" charset="0"/>
              <a:buChar char="•"/>
              <a:defRPr sz="1200"/>
            </a:lvl9pPr>
          </a:lstStyle>
          <a:p>
            <a:r>
              <a:rPr lang="en-US" sz="2400" dirty="0"/>
              <a:t>Adjusted for confounders &amp; HF risk </a:t>
            </a:r>
            <a:r>
              <a:rPr lang="en-US" sz="2400" dirty="0" smtClean="0"/>
              <a:t>factors</a:t>
            </a:r>
          </a:p>
          <a:p>
            <a:pPr>
              <a:buNone/>
            </a:pPr>
            <a:endParaRPr lang="en-US" sz="2400" dirty="0"/>
          </a:p>
          <a:p>
            <a:r>
              <a:rPr lang="en-US" sz="2400" dirty="0"/>
              <a:t>Ht &amp; Wt included for LV measures (except LVMVR &amp; LVEF) to account for confounding by body </a:t>
            </a:r>
            <a:r>
              <a:rPr lang="en-US" sz="2400" dirty="0" smtClean="0"/>
              <a:t>size</a:t>
            </a:r>
          </a:p>
          <a:p>
            <a:pPr>
              <a:buNone/>
            </a:pPr>
            <a:r>
              <a:rPr lang="en-US" sz="2400" dirty="0" smtClean="0"/>
              <a:t> </a:t>
            </a:r>
            <a:endParaRPr lang="en-US" sz="2400" dirty="0"/>
          </a:p>
          <a:p>
            <a:r>
              <a:rPr lang="en-US" sz="2400" dirty="0"/>
              <a:t>BMI excluded from models with Ht &amp; Wt to avoid </a:t>
            </a:r>
            <a:r>
              <a:rPr lang="en-US" sz="2400" dirty="0" smtClean="0"/>
              <a:t>colinearity </a:t>
            </a:r>
            <a:endParaRPr lang="en-US" sz="2400" dirty="0"/>
          </a:p>
        </p:txBody>
      </p:sp>
    </p:spTree>
    <p:extLst>
      <p:ext uri="{BB962C8B-B14F-4D97-AF65-F5344CB8AC3E}">
        <p14:creationId xmlns="" xmlns:p14="http://schemas.microsoft.com/office/powerpoint/2010/main" val="246743989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Baseline Characteristics</a:t>
            </a:r>
          </a:p>
        </p:txBody>
      </p:sp>
      <p:pic>
        <p:nvPicPr>
          <p:cNvPr id="4100" name="Picture 4"/>
          <p:cNvPicPr>
            <a:picLocks noGrp="1" noChangeAspect="1" noChangeArrowheads="1"/>
          </p:cNvPicPr>
          <p:nvPr>
            <p:ph idx="1"/>
          </p:nvPr>
        </p:nvPicPr>
        <p:blipFill>
          <a:blip r:embed="rId3" cstate="print"/>
          <a:stretch>
            <a:fillRect/>
          </a:stretch>
        </p:blipFill>
        <p:spPr bwMode="auto">
          <a:xfrm>
            <a:off x="1131419" y="1600200"/>
            <a:ext cx="8544393" cy="4572000"/>
          </a:xfrm>
          <a:prstGeom prst="rect">
            <a:avLst/>
          </a:prstGeom>
          <a:noFill/>
          <a:ln w="9525">
            <a:noFill/>
            <a:miter lim="800000"/>
            <a:headEnd/>
            <a:tailEnd/>
          </a:ln>
        </p:spPr>
      </p:pic>
    </p:spTree>
    <p:extLst>
      <p:ext uri="{BB962C8B-B14F-4D97-AF65-F5344CB8AC3E}">
        <p14:creationId xmlns="" xmlns:p14="http://schemas.microsoft.com/office/powerpoint/2010/main" val="9563482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Incidence of Heart Failure</a:t>
            </a:r>
          </a:p>
        </p:txBody>
      </p:sp>
      <p:sp>
        <p:nvSpPr>
          <p:cNvPr id="3" name="Content Placeholder 2"/>
          <p:cNvSpPr>
            <a:spLocks noGrp="1"/>
          </p:cNvSpPr>
          <p:nvPr>
            <p:ph idx="1"/>
          </p:nvPr>
        </p:nvSpPr>
        <p:spPr>
          <a:xfrm>
            <a:off x="838041" y="1676401"/>
            <a:ext cx="9447371" cy="3962399"/>
          </a:xfrm>
        </p:spPr>
        <p:txBody>
          <a:bodyPr>
            <a:normAutofit/>
          </a:bodyPr>
          <a:lstStyle/>
          <a:p>
            <a:pPr>
              <a:buFont typeface="Wingdings" panose="05000000000000000000" pitchFamily="2" charset="2"/>
              <a:buChar char="q"/>
            </a:pPr>
            <a:r>
              <a:rPr lang="en-US" sz="2800" dirty="0" smtClean="0"/>
              <a:t>Median follow up of 8.5 yrs - 71 incident HF cases</a:t>
            </a:r>
          </a:p>
          <a:p>
            <a:pPr marL="512763" lvl="2" indent="-342900">
              <a:buFont typeface="Wingdings" panose="05000000000000000000" pitchFamily="2" charset="2"/>
              <a:buChar char="§"/>
            </a:pPr>
            <a:r>
              <a:rPr lang="en-US" sz="2400" dirty="0" smtClean="0"/>
              <a:t>25 events in women with early menopause</a:t>
            </a:r>
          </a:p>
          <a:p>
            <a:pPr marL="169863" lvl="2" indent="0">
              <a:buNone/>
            </a:pPr>
            <a:endParaRPr lang="en-US" sz="2800" dirty="0" smtClean="0"/>
          </a:p>
          <a:p>
            <a:pPr>
              <a:buFont typeface="Wingdings" panose="05000000000000000000" pitchFamily="2" charset="2"/>
              <a:buChar char="q"/>
            </a:pPr>
            <a:r>
              <a:rPr lang="en-US" sz="2800" dirty="0" smtClean="0"/>
              <a:t>Overall HF incidence was 3.14/1000 person-yrs</a:t>
            </a:r>
          </a:p>
          <a:p>
            <a:pPr marL="512763" lvl="2" indent="-342900">
              <a:buFont typeface="Wingdings" panose="05000000000000000000" pitchFamily="2" charset="2"/>
              <a:buChar char="§"/>
            </a:pPr>
            <a:r>
              <a:rPr lang="en-US" sz="2400" dirty="0" smtClean="0"/>
              <a:t>4.69 &amp; 2.69 per 1000 person-yrs in women with and without early menopause respectively</a:t>
            </a:r>
            <a:br>
              <a:rPr lang="en-US" sz="2400" dirty="0" smtClean="0"/>
            </a:br>
            <a:endParaRPr lang="en-US" sz="2400" dirty="0" smtClean="0"/>
          </a:p>
          <a:p>
            <a:pPr marL="512763" lvl="2" indent="-342900">
              <a:buFont typeface="Wingdings" panose="05000000000000000000" pitchFamily="2" charset="2"/>
              <a:buChar char="§"/>
            </a:pPr>
            <a:r>
              <a:rPr lang="en-US" sz="2400" dirty="0" smtClean="0"/>
              <a:t>2.93, 2.23, 4.02 &amp; 2.92 in White, Chinese-American, African-American and Hispanic women respectively</a:t>
            </a:r>
          </a:p>
        </p:txBody>
      </p:sp>
    </p:spTree>
    <p:extLst>
      <p:ext uri="{BB962C8B-B14F-4D97-AF65-F5344CB8AC3E}">
        <p14:creationId xmlns="" xmlns:p14="http://schemas.microsoft.com/office/powerpoint/2010/main" val="190674800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Early menopause and Heart Failure</a:t>
            </a:r>
          </a:p>
        </p:txBody>
      </p:sp>
      <p:pic>
        <p:nvPicPr>
          <p:cNvPr id="7170" name="Picture 2" descr="C:\Users\iebong\Documents\Menopause Figure.jpg"/>
          <p:cNvPicPr>
            <a:picLocks noGrp="1" noChangeAspect="1" noChangeArrowheads="1"/>
          </p:cNvPicPr>
          <p:nvPr>
            <p:ph idx="1"/>
          </p:nvPr>
        </p:nvPicPr>
        <p:blipFill>
          <a:blip r:embed="rId3" cstate="print"/>
          <a:stretch>
            <a:fillRect/>
          </a:stretch>
        </p:blipFill>
        <p:spPr bwMode="auto">
          <a:xfrm>
            <a:off x="2436812" y="1219200"/>
            <a:ext cx="6714753" cy="5272037"/>
          </a:xfrm>
          <a:prstGeom prst="rect">
            <a:avLst/>
          </a:prstGeom>
          <a:noFill/>
        </p:spPr>
      </p:pic>
    </p:spTree>
    <p:extLst>
      <p:ext uri="{BB962C8B-B14F-4D97-AF65-F5344CB8AC3E}">
        <p14:creationId xmlns="" xmlns:p14="http://schemas.microsoft.com/office/powerpoint/2010/main" val="158060360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Primary Analysis</a:t>
            </a:r>
          </a:p>
        </p:txBody>
      </p:sp>
      <p:pic>
        <p:nvPicPr>
          <p:cNvPr id="5124" name="Picture 4"/>
          <p:cNvPicPr>
            <a:picLocks noGrp="1" noChangeAspect="1" noChangeArrowheads="1"/>
          </p:cNvPicPr>
          <p:nvPr>
            <p:ph idx="1"/>
          </p:nvPr>
        </p:nvPicPr>
        <p:blipFill>
          <a:blip r:embed="rId3" cstate="print"/>
          <a:stretch>
            <a:fillRect/>
          </a:stretch>
        </p:blipFill>
        <p:spPr bwMode="auto">
          <a:xfrm>
            <a:off x="893266" y="1600200"/>
            <a:ext cx="9849346" cy="4343400"/>
          </a:xfrm>
          <a:prstGeom prst="rect">
            <a:avLst/>
          </a:prstGeom>
          <a:noFill/>
          <a:ln w="9525">
            <a:noFill/>
            <a:miter lim="800000"/>
            <a:headEnd/>
            <a:tailEnd/>
          </a:ln>
        </p:spPr>
      </p:pic>
    </p:spTree>
    <p:extLst>
      <p:ext uri="{BB962C8B-B14F-4D97-AF65-F5344CB8AC3E}">
        <p14:creationId xmlns="" xmlns:p14="http://schemas.microsoft.com/office/powerpoint/2010/main" val="134906976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Exploratory Analysis</a:t>
            </a:r>
          </a:p>
        </p:txBody>
      </p:sp>
      <p:pic>
        <p:nvPicPr>
          <p:cNvPr id="6146" name="Picture 2"/>
          <p:cNvPicPr>
            <a:picLocks noGrp="1" noChangeAspect="1" noChangeArrowheads="1"/>
          </p:cNvPicPr>
          <p:nvPr>
            <p:ph idx="1"/>
          </p:nvPr>
        </p:nvPicPr>
        <p:blipFill>
          <a:blip r:embed="rId3" cstate="print"/>
          <a:stretch>
            <a:fillRect/>
          </a:stretch>
        </p:blipFill>
        <p:spPr bwMode="auto">
          <a:xfrm>
            <a:off x="1791759" y="1447800"/>
            <a:ext cx="7878097" cy="4953000"/>
          </a:xfrm>
          <a:prstGeom prst="rect">
            <a:avLst/>
          </a:prstGeom>
          <a:noFill/>
          <a:ln w="9525">
            <a:noFill/>
            <a:miter lim="800000"/>
            <a:headEnd/>
            <a:tailEnd/>
          </a:ln>
        </p:spPr>
      </p:pic>
    </p:spTree>
    <p:extLst>
      <p:ext uri="{BB962C8B-B14F-4D97-AF65-F5344CB8AC3E}">
        <p14:creationId xmlns="" xmlns:p14="http://schemas.microsoft.com/office/powerpoint/2010/main" val="99072276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The burden of heart failure</a:t>
            </a:r>
          </a:p>
        </p:txBody>
      </p:sp>
      <p:sp>
        <p:nvSpPr>
          <p:cNvPr id="3" name="Content Placeholder 2"/>
          <p:cNvSpPr>
            <a:spLocks noGrp="1"/>
          </p:cNvSpPr>
          <p:nvPr>
            <p:ph idx="1"/>
          </p:nvPr>
        </p:nvSpPr>
        <p:spPr>
          <a:xfrm>
            <a:off x="990441" y="1828800"/>
            <a:ext cx="4646771" cy="3886200"/>
          </a:xfrm>
        </p:spPr>
        <p:txBody>
          <a:bodyPr>
            <a:noAutofit/>
          </a:bodyPr>
          <a:lstStyle/>
          <a:p>
            <a:pPr marL="342900" indent="-342900">
              <a:buFont typeface="Wingdings" panose="05000000000000000000" pitchFamily="2" charset="2"/>
              <a:buChar char="q"/>
            </a:pPr>
            <a:r>
              <a:rPr lang="en-US" sz="2400" dirty="0" smtClean="0"/>
              <a:t>HF - Significant cause of morbidity and mortality</a:t>
            </a:r>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a:t>P</a:t>
            </a:r>
            <a:r>
              <a:rPr lang="en-US" sz="2400" dirty="0" smtClean="0"/>
              <a:t>revalence is rising despite decline in CVD related morbidity and mortality</a:t>
            </a:r>
          </a:p>
          <a:p>
            <a:pPr marL="342900" indent="-342900">
              <a:buNone/>
            </a:pPr>
            <a:endParaRPr lang="en-US" sz="2400" dirty="0" smtClean="0"/>
          </a:p>
          <a:p>
            <a:pPr marL="342900" indent="-342900">
              <a:buFont typeface="Wingdings" panose="05000000000000000000" pitchFamily="2" charset="2"/>
              <a:buChar char="q"/>
            </a:pPr>
            <a:r>
              <a:rPr lang="en-US" sz="2400" dirty="0" smtClean="0"/>
              <a:t>825,000 new cases/year with incidence of 10/1000 after age 65</a:t>
            </a:r>
          </a:p>
        </p:txBody>
      </p:sp>
      <p:sp>
        <p:nvSpPr>
          <p:cNvPr id="4" name="Content Placeholder 2"/>
          <p:cNvSpPr txBox="1">
            <a:spLocks/>
          </p:cNvSpPr>
          <p:nvPr/>
        </p:nvSpPr>
        <p:spPr>
          <a:xfrm>
            <a:off x="7085012" y="1828800"/>
            <a:ext cx="3657600" cy="3505200"/>
          </a:xfrm>
          <a:prstGeom prst="rect">
            <a:avLst/>
          </a:prstGeom>
        </p:spPr>
        <p:txBody>
          <a:bodyPr vert="horz" lIns="0" tIns="0" rIns="0" bIns="0" rtlCol="0">
            <a:no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342900" indent="-342900">
              <a:buFont typeface="Wingdings" panose="05000000000000000000" pitchFamily="2" charset="2"/>
              <a:buChar char="q"/>
            </a:pPr>
            <a:r>
              <a:rPr lang="en-US" sz="2400" dirty="0" smtClean="0"/>
              <a:t>5.1 million Americans ≥ 20 years have HF</a:t>
            </a:r>
          </a:p>
          <a:p>
            <a:pPr marL="342900" indent="-342900">
              <a:buFont typeface="Wingdings" panose="05000000000000000000" pitchFamily="2" charset="2"/>
              <a:buChar char="q"/>
            </a:pPr>
            <a:endParaRPr lang="en-US" sz="2400" dirty="0" smtClean="0"/>
          </a:p>
          <a:p>
            <a:pPr marL="342900" indent="-342900">
              <a:buFont typeface="Wingdings" panose="05000000000000000000" pitchFamily="2" charset="2"/>
              <a:buChar char="q"/>
            </a:pPr>
            <a:r>
              <a:rPr lang="en-US" sz="2400" dirty="0" smtClean="0"/>
              <a:t>Total cost of HF was 30.7 million in 2012</a:t>
            </a:r>
            <a:br>
              <a:rPr lang="en-US" sz="2400" dirty="0" smtClean="0"/>
            </a:br>
            <a:endParaRPr lang="en-US" sz="2400" dirty="0" smtClean="0"/>
          </a:p>
          <a:p>
            <a:pPr marL="0" indent="0">
              <a:buNone/>
            </a:pPr>
            <a:endParaRPr lang="en-US" sz="2400" dirty="0" smtClean="0"/>
          </a:p>
          <a:p>
            <a:pPr marL="342900" indent="-342900">
              <a:buFont typeface="Wingdings" panose="05000000000000000000" pitchFamily="2" charset="2"/>
              <a:buChar char="q"/>
            </a:pPr>
            <a:r>
              <a:rPr lang="en-US" sz="2400" dirty="0" smtClean="0"/>
              <a:t>Effective prevention is necessary to stem cost</a:t>
            </a:r>
          </a:p>
          <a:p>
            <a:pPr marL="342900" indent="-342900">
              <a:buFont typeface="Wingdings" panose="05000000000000000000" pitchFamily="2" charset="2"/>
              <a:buChar char="q"/>
            </a:pPr>
            <a:endParaRPr lang="en-US" sz="2400" dirty="0">
              <a:solidFill>
                <a:srgbClr val="FFFF00"/>
              </a:solidFill>
            </a:endParaRPr>
          </a:p>
        </p:txBody>
      </p:sp>
    </p:spTree>
    <p:extLst>
      <p:ext uri="{BB962C8B-B14F-4D97-AF65-F5344CB8AC3E}">
        <p14:creationId xmlns="" xmlns:p14="http://schemas.microsoft.com/office/powerpoint/2010/main" val="3335832730"/>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Possible Pathophysiological Mechanisms </a:t>
            </a:r>
          </a:p>
        </p:txBody>
      </p:sp>
      <p:sp>
        <p:nvSpPr>
          <p:cNvPr id="3" name="Content Placeholder 2"/>
          <p:cNvSpPr>
            <a:spLocks noGrp="1"/>
          </p:cNvSpPr>
          <p:nvPr>
            <p:ph idx="1"/>
          </p:nvPr>
        </p:nvSpPr>
        <p:spPr>
          <a:xfrm>
            <a:off x="1066641" y="1676401"/>
            <a:ext cx="7847171" cy="4343399"/>
          </a:xfrm>
        </p:spPr>
        <p:txBody>
          <a:bodyPr vert="horz" lIns="0" tIns="0" rIns="0" bIns="0" rtlCol="0">
            <a:normAutofit/>
          </a:bodyPr>
          <a:lstStyle/>
          <a:p>
            <a:pPr marL="457200" indent="-457200">
              <a:buFont typeface="Wingdings" panose="05000000000000000000" pitchFamily="2" charset="2"/>
              <a:buChar char="q"/>
            </a:pPr>
            <a:r>
              <a:rPr lang="en-US" sz="2800" dirty="0"/>
              <a:t>Estrogen has cardio-protective effects</a:t>
            </a:r>
          </a:p>
          <a:p>
            <a:pPr lvl="2">
              <a:buFont typeface="Wingdings" panose="05000000000000000000" pitchFamily="2" charset="2"/>
              <a:buChar char="§"/>
            </a:pPr>
            <a:r>
              <a:rPr lang="en-US" dirty="0"/>
              <a:t>Early menopause – shorter exposure to </a:t>
            </a:r>
            <a:r>
              <a:rPr lang="en-US" dirty="0" smtClean="0"/>
              <a:t>endogenous </a:t>
            </a:r>
            <a:r>
              <a:rPr lang="en-US" dirty="0"/>
              <a:t>estrogens</a:t>
            </a:r>
            <a:br>
              <a:rPr lang="en-US" dirty="0"/>
            </a:br>
            <a:endParaRPr lang="en-US" dirty="0"/>
          </a:p>
          <a:p>
            <a:pPr marL="457200" indent="-457200">
              <a:buFont typeface="Wingdings" panose="05000000000000000000" pitchFamily="2" charset="2"/>
              <a:buChar char="q"/>
            </a:pPr>
            <a:r>
              <a:rPr lang="en-US" sz="2800" dirty="0"/>
              <a:t>Direct effects of estrogen include:</a:t>
            </a:r>
          </a:p>
          <a:p>
            <a:pPr lvl="2">
              <a:buFont typeface="Wingdings" panose="05000000000000000000" pitchFamily="2" charset="2"/>
              <a:buChar char="§"/>
            </a:pPr>
            <a:r>
              <a:rPr lang="en-US" dirty="0"/>
              <a:t>Rapid vasodilatation via increased nitrous oxide production</a:t>
            </a:r>
          </a:p>
          <a:p>
            <a:pPr lvl="2">
              <a:buFont typeface="Wingdings" panose="05000000000000000000" pitchFamily="2" charset="2"/>
              <a:buChar char="§"/>
            </a:pPr>
            <a:r>
              <a:rPr lang="en-US" dirty="0"/>
              <a:t>Longer term effects via genomic mediated changes in expression of regulatory proteins </a:t>
            </a:r>
            <a:br>
              <a:rPr lang="en-US" dirty="0"/>
            </a:br>
            <a:endParaRPr lang="en-US" dirty="0"/>
          </a:p>
          <a:p>
            <a:pPr marL="457200" indent="-457200">
              <a:buFont typeface="Wingdings" panose="05000000000000000000" pitchFamily="2" charset="2"/>
              <a:buChar char="q"/>
            </a:pPr>
            <a:r>
              <a:rPr lang="en-US" sz="2800" dirty="0"/>
              <a:t>Indirect effects of estrogen involve:</a:t>
            </a:r>
          </a:p>
          <a:p>
            <a:pPr lvl="2">
              <a:buFont typeface="Wingdings" panose="05000000000000000000" pitchFamily="2" charset="2"/>
              <a:buChar char="§"/>
            </a:pPr>
            <a:r>
              <a:rPr lang="en-US" dirty="0"/>
              <a:t>Ventricular contractile function, endothelial calcium metabolism, coagulation and </a:t>
            </a:r>
            <a:r>
              <a:rPr lang="en-US" dirty="0" smtClean="0"/>
              <a:t>fibrinolysis,</a:t>
            </a:r>
            <a:br>
              <a:rPr lang="en-US" dirty="0" smtClean="0"/>
            </a:br>
            <a:r>
              <a:rPr lang="en-US" dirty="0" smtClean="0"/>
              <a:t>insulin </a:t>
            </a:r>
            <a:r>
              <a:rPr lang="en-US" dirty="0"/>
              <a:t>resistance, inflammation and oxidative alterations of lipids </a:t>
            </a:r>
          </a:p>
        </p:txBody>
      </p:sp>
    </p:spTree>
    <p:extLst>
      <p:ext uri="{BB962C8B-B14F-4D97-AF65-F5344CB8AC3E}">
        <p14:creationId xmlns="" xmlns:p14="http://schemas.microsoft.com/office/powerpoint/2010/main" val="9510941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Study strengths</a:t>
            </a:r>
          </a:p>
        </p:txBody>
      </p:sp>
      <p:sp>
        <p:nvSpPr>
          <p:cNvPr id="3" name="Content Placeholder 2"/>
          <p:cNvSpPr>
            <a:spLocks noGrp="1"/>
          </p:cNvSpPr>
          <p:nvPr>
            <p:ph idx="1"/>
          </p:nvPr>
        </p:nvSpPr>
        <p:spPr>
          <a:xfrm>
            <a:off x="1219041" y="1676400"/>
            <a:ext cx="4418171" cy="3352800"/>
          </a:xfrm>
        </p:spPr>
        <p:txBody>
          <a:bodyPr>
            <a:normAutofit/>
          </a:bodyPr>
          <a:lstStyle/>
          <a:p>
            <a:pPr marL="457200" indent="-457200">
              <a:buFont typeface="Wingdings" panose="05000000000000000000" pitchFamily="2" charset="2"/>
              <a:buChar char="q"/>
            </a:pPr>
            <a:r>
              <a:rPr lang="en-US" sz="2800" dirty="0" smtClean="0"/>
              <a:t>Novel - First</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Highly standardized data collection</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Multi-Ethnic population</a:t>
            </a:r>
          </a:p>
        </p:txBody>
      </p:sp>
      <p:sp>
        <p:nvSpPr>
          <p:cNvPr id="4" name="Content Placeholder 2"/>
          <p:cNvSpPr txBox="1">
            <a:spLocks/>
          </p:cNvSpPr>
          <p:nvPr/>
        </p:nvSpPr>
        <p:spPr>
          <a:xfrm>
            <a:off x="6553041" y="1623848"/>
            <a:ext cx="4646771" cy="3252952"/>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457200" indent="-457200">
              <a:buFont typeface="Wingdings" panose="05000000000000000000" pitchFamily="2" charset="2"/>
              <a:buChar char="q"/>
            </a:pPr>
            <a:r>
              <a:rPr lang="en-US" sz="2800" dirty="0" smtClean="0"/>
              <a:t>Prospective study</a:t>
            </a:r>
          </a:p>
          <a:p>
            <a:pPr marL="0" indent="0">
              <a:buNone/>
            </a:pPr>
            <a:endParaRPr lang="en-US" sz="2800" dirty="0" smtClean="0"/>
          </a:p>
          <a:p>
            <a:pPr marL="457200" indent="-457200">
              <a:buFont typeface="Wingdings" panose="05000000000000000000" pitchFamily="2" charset="2"/>
              <a:buChar char="q"/>
            </a:pPr>
            <a:r>
              <a:rPr lang="en-US" sz="2800" dirty="0" smtClean="0"/>
              <a:t>Participants were free of CVD at baseline</a:t>
            </a:r>
            <a:endParaRPr lang="en-US" sz="2800" dirty="0"/>
          </a:p>
        </p:txBody>
      </p:sp>
    </p:spTree>
    <p:extLst>
      <p:ext uri="{BB962C8B-B14F-4D97-AF65-F5344CB8AC3E}">
        <p14:creationId xmlns="" xmlns:p14="http://schemas.microsoft.com/office/powerpoint/2010/main" val="1089719269"/>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Limitations</a:t>
            </a:r>
          </a:p>
        </p:txBody>
      </p:sp>
      <p:sp>
        <p:nvSpPr>
          <p:cNvPr id="3" name="Content Placeholder 2"/>
          <p:cNvSpPr>
            <a:spLocks noGrp="1"/>
          </p:cNvSpPr>
          <p:nvPr>
            <p:ph idx="1"/>
          </p:nvPr>
        </p:nvSpPr>
        <p:spPr>
          <a:xfrm>
            <a:off x="1220470" y="1600200"/>
            <a:ext cx="4570571" cy="4343400"/>
          </a:xfrm>
        </p:spPr>
        <p:txBody>
          <a:bodyPr>
            <a:normAutofit lnSpcReduction="10000"/>
          </a:bodyPr>
          <a:lstStyle/>
          <a:p>
            <a:pPr marL="457200" indent="-457200">
              <a:buFont typeface="Wingdings" panose="05000000000000000000" pitchFamily="2" charset="2"/>
              <a:buChar char="q"/>
            </a:pPr>
            <a:r>
              <a:rPr lang="en-US" sz="2800" dirty="0" smtClean="0"/>
              <a:t>Sex hormones were not included </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Recall bias: Age at menopause based on self report</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Residual confounding from unmeasured risk factors</a:t>
            </a:r>
          </a:p>
        </p:txBody>
      </p:sp>
      <p:sp>
        <p:nvSpPr>
          <p:cNvPr id="4" name="Content Placeholder 2"/>
          <p:cNvSpPr txBox="1">
            <a:spLocks/>
          </p:cNvSpPr>
          <p:nvPr/>
        </p:nvSpPr>
        <p:spPr>
          <a:xfrm>
            <a:off x="6705441" y="1600200"/>
            <a:ext cx="4570571" cy="4114800"/>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457200" indent="-457200">
              <a:buFont typeface="Wingdings" panose="05000000000000000000" pitchFamily="2" charset="2"/>
              <a:buChar char="q"/>
            </a:pPr>
            <a:r>
              <a:rPr lang="en-US" sz="2800" dirty="0" smtClean="0"/>
              <a:t>Modest number of HF events</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Possibility of CAD even in the absence of MI</a:t>
            </a:r>
            <a:endParaRPr lang="en-US" sz="2800" dirty="0"/>
          </a:p>
        </p:txBody>
      </p:sp>
    </p:spTree>
    <p:extLst>
      <p:ext uri="{BB962C8B-B14F-4D97-AF65-F5344CB8AC3E}">
        <p14:creationId xmlns="" xmlns:p14="http://schemas.microsoft.com/office/powerpoint/2010/main" val="33947644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Conclusion</a:t>
            </a:r>
          </a:p>
        </p:txBody>
      </p:sp>
      <p:sp>
        <p:nvSpPr>
          <p:cNvPr id="3" name="Content Placeholder 2"/>
          <p:cNvSpPr>
            <a:spLocks noGrp="1"/>
          </p:cNvSpPr>
          <p:nvPr>
            <p:ph idx="1"/>
          </p:nvPr>
        </p:nvSpPr>
        <p:spPr>
          <a:xfrm>
            <a:off x="1142841" y="2057401"/>
            <a:ext cx="4113371" cy="2819399"/>
          </a:xfrm>
        </p:spPr>
        <p:txBody>
          <a:bodyPr>
            <a:normAutofit/>
          </a:bodyPr>
          <a:lstStyle/>
          <a:p>
            <a:pPr marL="457200" indent="-457200">
              <a:buFont typeface="Wingdings" panose="05000000000000000000" pitchFamily="2" charset="2"/>
              <a:buChar char="q"/>
            </a:pPr>
            <a:r>
              <a:rPr lang="en-US" sz="2800" dirty="0" smtClean="0"/>
              <a:t>An older menopausal age </a:t>
            </a:r>
            <a:r>
              <a:rPr lang="en-US" sz="2800" dirty="0"/>
              <a:t>is</a:t>
            </a:r>
            <a:r>
              <a:rPr lang="en-US" sz="2800" dirty="0" smtClean="0"/>
              <a:t> associated with decreased risk of incident HF</a:t>
            </a:r>
          </a:p>
        </p:txBody>
      </p:sp>
      <p:sp>
        <p:nvSpPr>
          <p:cNvPr id="4" name="Content Placeholder 2"/>
          <p:cNvSpPr txBox="1">
            <a:spLocks/>
          </p:cNvSpPr>
          <p:nvPr/>
        </p:nvSpPr>
        <p:spPr>
          <a:xfrm>
            <a:off x="6246812" y="2057401"/>
            <a:ext cx="5105400" cy="2819399"/>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457200" indent="-457200">
              <a:buFont typeface="Wingdings" panose="05000000000000000000" pitchFamily="2" charset="2"/>
              <a:buChar char="q"/>
            </a:pPr>
            <a:r>
              <a:rPr lang="en-US" sz="2800" dirty="0" smtClean="0"/>
              <a:t>Concentric LV remodeling, indicated by a higher LVMVR was present in Chinese-American women with early menopause at baseline</a:t>
            </a:r>
            <a:endParaRPr lang="en-US" sz="2800" dirty="0"/>
          </a:p>
        </p:txBody>
      </p:sp>
    </p:spTree>
    <p:extLst>
      <p:ext uri="{BB962C8B-B14F-4D97-AF65-F5344CB8AC3E}">
        <p14:creationId xmlns="" xmlns:p14="http://schemas.microsoft.com/office/powerpoint/2010/main" val="224307389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3" cstate="print">
            <a:extLst>
              <a:ext uri="{28A0092B-C50C-407E-A947-70E740481C1C}">
                <a14:useLocalDpi xmlns="" xmlns:a14="http://schemas.microsoft.com/office/drawing/2010/main" val="0"/>
              </a:ext>
            </a:extLst>
          </a:blip>
          <a:srcRect/>
          <a:stretch>
            <a:fillRect/>
          </a:stretch>
        </p:blipFill>
        <p:spPr bwMode="auto">
          <a:xfrm>
            <a:off x="6349" y="0"/>
            <a:ext cx="12174012" cy="6860116"/>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
        <p:nvSpPr>
          <p:cNvPr id="2" name="Title 1"/>
          <p:cNvSpPr>
            <a:spLocks noGrp="1"/>
          </p:cNvSpPr>
          <p:nvPr>
            <p:ph type="title"/>
          </p:nvPr>
        </p:nvSpPr>
        <p:spPr/>
        <p:txBody>
          <a:bodyPr vert="horz" lIns="0" tIns="0" rIns="0" bIns="0" rtlCol="0" anchor="b" anchorCtr="0">
            <a:noAutofit/>
          </a:bodyPr>
          <a:lstStyle/>
          <a:p>
            <a:r>
              <a:rPr lang="en-US" sz="3600" dirty="0"/>
              <a:t>Future Directions</a:t>
            </a:r>
          </a:p>
        </p:txBody>
      </p:sp>
      <p:sp>
        <p:nvSpPr>
          <p:cNvPr id="3" name="Content Placeholder 2"/>
          <p:cNvSpPr>
            <a:spLocks noGrp="1"/>
          </p:cNvSpPr>
          <p:nvPr>
            <p:ph idx="1"/>
          </p:nvPr>
        </p:nvSpPr>
        <p:spPr>
          <a:xfrm>
            <a:off x="609441" y="1828801"/>
            <a:ext cx="3122771" cy="4114799"/>
          </a:xfrm>
        </p:spPr>
        <p:txBody>
          <a:bodyPr>
            <a:normAutofit/>
          </a:bodyPr>
          <a:lstStyle/>
          <a:p>
            <a:pPr marL="457200" indent="-457200">
              <a:buFont typeface="Wingdings" panose="05000000000000000000" pitchFamily="2" charset="2"/>
              <a:buChar char="q"/>
            </a:pPr>
            <a:r>
              <a:rPr lang="en-US" sz="2800" dirty="0" smtClean="0"/>
              <a:t>Reproduce our findings in other cohorts</a:t>
            </a:r>
          </a:p>
          <a:p>
            <a:pPr marL="457200" indent="-457200">
              <a:buFont typeface="Wingdings" panose="05000000000000000000" pitchFamily="2" charset="2"/>
              <a:buChar char="q"/>
            </a:pPr>
            <a:r>
              <a:rPr lang="en-US" sz="2800" dirty="0"/>
              <a:t>Sex hormones - associations of menopausal age with incident </a:t>
            </a:r>
            <a:r>
              <a:rPr lang="en-US" sz="2800" dirty="0" smtClean="0"/>
              <a:t>HF</a:t>
            </a:r>
          </a:p>
          <a:p>
            <a:pPr marL="457200" indent="-457200">
              <a:buFont typeface="Wingdings" panose="05000000000000000000" pitchFamily="2" charset="2"/>
              <a:buChar char="q"/>
            </a:pPr>
            <a:endParaRPr lang="en-US" sz="2800" dirty="0" smtClean="0"/>
          </a:p>
        </p:txBody>
      </p:sp>
      <p:sp>
        <p:nvSpPr>
          <p:cNvPr id="6" name="Content Placeholder 2"/>
          <p:cNvSpPr txBox="1">
            <a:spLocks/>
          </p:cNvSpPr>
          <p:nvPr/>
        </p:nvSpPr>
        <p:spPr>
          <a:xfrm>
            <a:off x="4189412" y="1828801"/>
            <a:ext cx="3200400" cy="3124199"/>
          </a:xfrm>
          <a:prstGeom prst="rect">
            <a:avLst/>
          </a:prstGeom>
        </p:spPr>
        <p:txBody>
          <a:bodyPr vert="horz" lIns="0" tIns="0" rIns="0" bIns="0" rtlCol="0">
            <a:normAutofit/>
          </a:bodyPr>
          <a:lstStyle>
            <a:lvl1pPr marL="182880" indent="-182880" algn="l" defTabSz="914400" rtl="0" eaLnBrk="1" latinLnBrk="0" hangingPunct="1">
              <a:lnSpc>
                <a:spcPct val="90000"/>
              </a:lnSpc>
              <a:spcBef>
                <a:spcPts val="1200"/>
              </a:spcBef>
              <a:buFont typeface="HP Simplified" panose="020B0604020204020204" pitchFamily="34" charset="0"/>
              <a:buChar char="•"/>
              <a:defRPr sz="1800" kern="1200">
                <a:solidFill>
                  <a:schemeClr val="tx1"/>
                </a:solidFill>
                <a:latin typeface="+mn-lt"/>
                <a:ea typeface="+mn-ea"/>
                <a:cs typeface="+mn-cs"/>
              </a:defRPr>
            </a:lvl1pPr>
            <a:lvl2pPr marL="411480" indent="-182880" algn="l" defTabSz="914400" rtl="0" eaLnBrk="1" latinLnBrk="0" hangingPunct="1">
              <a:lnSpc>
                <a:spcPct val="90000"/>
              </a:lnSpc>
              <a:spcBef>
                <a:spcPts val="800"/>
              </a:spcBef>
              <a:buSzPct val="80000"/>
              <a:buFont typeface="HP Simplified" panose="020B0604020204020204" pitchFamily="34" charset="0"/>
              <a:buChar char="–"/>
              <a:defRPr sz="1600" kern="1200">
                <a:solidFill>
                  <a:schemeClr val="tx1"/>
                </a:solidFill>
                <a:latin typeface="+mn-lt"/>
                <a:ea typeface="+mn-ea"/>
                <a:cs typeface="+mn-cs"/>
              </a:defRPr>
            </a:lvl2pPr>
            <a:lvl3pPr marL="548640" indent="-137160" algn="l" defTabSz="914400" rtl="0" eaLnBrk="1" latinLnBrk="0" hangingPunct="1">
              <a:lnSpc>
                <a:spcPct val="90000"/>
              </a:lnSpc>
              <a:spcBef>
                <a:spcPts val="600"/>
              </a:spcBef>
              <a:buFont typeface="HP Simplified" panose="020B0604020204020204" pitchFamily="34" charset="0"/>
              <a:buChar char="•"/>
              <a:defRPr sz="1400" kern="1200">
                <a:solidFill>
                  <a:schemeClr val="tx1"/>
                </a:solidFill>
                <a:latin typeface="+mn-lt"/>
                <a:ea typeface="+mn-ea"/>
                <a:cs typeface="+mn-cs"/>
              </a:defRPr>
            </a:lvl3pPr>
            <a:lvl4pPr marL="73152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4pPr>
            <a:lvl5pPr marL="8686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5pPr>
            <a:lvl6pPr marL="105156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6pPr>
            <a:lvl7pPr marL="118872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7pPr>
            <a:lvl8pPr marL="1371600" indent="-137160" algn="l" defTabSz="914400" rtl="0" eaLnBrk="1" latinLnBrk="0" hangingPunct="1">
              <a:lnSpc>
                <a:spcPct val="90000"/>
              </a:lnSpc>
              <a:spcBef>
                <a:spcPts val="600"/>
              </a:spcBef>
              <a:buSzPct val="80000"/>
              <a:buFont typeface="HP Simplified" panose="020B0604020204020204" pitchFamily="34" charset="0"/>
              <a:buChar char="–"/>
              <a:defRPr sz="1200" kern="1200">
                <a:solidFill>
                  <a:schemeClr val="tx1"/>
                </a:solidFill>
                <a:latin typeface="+mn-lt"/>
                <a:ea typeface="+mn-ea"/>
                <a:cs typeface="+mn-cs"/>
              </a:defRPr>
            </a:lvl8pPr>
            <a:lvl9pPr marL="1554480" indent="-137160" algn="l" defTabSz="914400" rtl="0" eaLnBrk="1" latinLnBrk="0" hangingPunct="1">
              <a:lnSpc>
                <a:spcPct val="90000"/>
              </a:lnSpc>
              <a:spcBef>
                <a:spcPts val="600"/>
              </a:spcBef>
              <a:buFont typeface="HP Simplified" panose="020B0604020204020204" pitchFamily="34" charset="0"/>
              <a:buChar char="•"/>
              <a:defRPr sz="1200" kern="1200">
                <a:solidFill>
                  <a:schemeClr val="tx1"/>
                </a:solidFill>
                <a:latin typeface="+mn-lt"/>
                <a:ea typeface="+mn-ea"/>
                <a:cs typeface="+mn-cs"/>
              </a:defRPr>
            </a:lvl9pPr>
          </a:lstStyle>
          <a:p>
            <a:pPr marL="457200" indent="-457200">
              <a:buFont typeface="Wingdings" panose="05000000000000000000" pitchFamily="2" charset="2"/>
              <a:buChar char="q"/>
            </a:pPr>
            <a:r>
              <a:rPr lang="en-US" sz="2800" dirty="0" smtClean="0"/>
              <a:t>Trials - Interventions to decrease HF risk in women with early menopause</a:t>
            </a:r>
          </a:p>
        </p:txBody>
      </p:sp>
    </p:spTree>
    <p:extLst>
      <p:ext uri="{BB962C8B-B14F-4D97-AF65-F5344CB8AC3E}">
        <p14:creationId xmlns="" xmlns:p14="http://schemas.microsoft.com/office/powerpoint/2010/main" val="121687147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3600" dirty="0" smtClean="0"/>
              <a:t>Acknowledgements</a:t>
            </a:r>
            <a:endParaRPr lang="en-US" sz="3600" dirty="0"/>
          </a:p>
        </p:txBody>
      </p:sp>
      <p:sp>
        <p:nvSpPr>
          <p:cNvPr id="3" name="Content Placeholder 2"/>
          <p:cNvSpPr>
            <a:spLocks noGrp="1"/>
          </p:cNvSpPr>
          <p:nvPr>
            <p:ph idx="1"/>
          </p:nvPr>
        </p:nvSpPr>
        <p:spPr>
          <a:xfrm>
            <a:off x="609441" y="2400301"/>
            <a:ext cx="3427571" cy="2324099"/>
          </a:xfrm>
        </p:spPr>
        <p:txBody>
          <a:bodyPr vert="horz" lIns="0" tIns="0" rIns="0" bIns="0" rtlCol="0">
            <a:normAutofit/>
          </a:bodyPr>
          <a:lstStyle/>
          <a:p>
            <a:pPr marL="457200" indent="-457200">
              <a:buFont typeface="Wingdings" panose="05000000000000000000" pitchFamily="2" charset="2"/>
              <a:buChar char="q"/>
            </a:pPr>
            <a:r>
              <a:rPr lang="en-US" sz="2800" dirty="0"/>
              <a:t>Mentors  </a:t>
            </a:r>
          </a:p>
          <a:p>
            <a:pPr lvl="1">
              <a:buFont typeface="Wingdings" panose="05000000000000000000" pitchFamily="2" charset="2"/>
              <a:buChar char="§"/>
            </a:pPr>
            <a:r>
              <a:rPr lang="en-US" sz="1800" dirty="0"/>
              <a:t>Alain Bertoni </a:t>
            </a:r>
          </a:p>
          <a:p>
            <a:pPr lvl="1">
              <a:buFont typeface="Wingdings" panose="05000000000000000000" pitchFamily="2" charset="2"/>
              <a:buChar char="§"/>
            </a:pPr>
            <a:r>
              <a:rPr lang="en-US" sz="1800" dirty="0"/>
              <a:t>David Goff</a:t>
            </a:r>
          </a:p>
        </p:txBody>
      </p:sp>
      <p:sp>
        <p:nvSpPr>
          <p:cNvPr id="4" name="Content Placeholder 2"/>
          <p:cNvSpPr txBox="1">
            <a:spLocks/>
          </p:cNvSpPr>
          <p:nvPr/>
        </p:nvSpPr>
        <p:spPr>
          <a:xfrm>
            <a:off x="4113212" y="2400300"/>
            <a:ext cx="3427571" cy="2324100"/>
          </a:xfrm>
          <a:prstGeom prst="rect">
            <a:avLst/>
          </a:prstGeom>
        </p:spPr>
        <p:txBody>
          <a:bodyPr vert="horz" lIns="0" tIns="0" rIns="0" bIns="0" rtlCol="0">
            <a:normAutofit/>
          </a:bodyPr>
          <a:lstStyle>
            <a:defPPr>
              <a:defRPr lang="en-US"/>
            </a:defPPr>
            <a:lvl1pPr marL="457200" indent="-457200">
              <a:lnSpc>
                <a:spcPct val="90000"/>
              </a:lnSpc>
              <a:spcBef>
                <a:spcPts val="1200"/>
              </a:spcBef>
              <a:buFont typeface="Wingdings" panose="05000000000000000000" pitchFamily="2" charset="2"/>
              <a:buChar char="q"/>
              <a:defRPr sz="2800"/>
            </a:lvl1pPr>
            <a:lvl2pPr marL="411480" indent="-182880">
              <a:lnSpc>
                <a:spcPct val="90000"/>
              </a:lnSpc>
              <a:spcBef>
                <a:spcPts val="800"/>
              </a:spcBef>
              <a:buSzPct val="80000"/>
              <a:buFont typeface="HP Simplified" panose="020B0604020204020204" pitchFamily="34" charset="0"/>
              <a:buChar char="–"/>
              <a:defRPr sz="1600"/>
            </a:lvl2pPr>
            <a:lvl3pPr marL="548640" indent="-137160">
              <a:lnSpc>
                <a:spcPct val="90000"/>
              </a:lnSpc>
              <a:spcBef>
                <a:spcPts val="600"/>
              </a:spcBef>
              <a:buFont typeface="HP Simplified" panose="020B0604020204020204" pitchFamily="34" charset="0"/>
              <a:buChar char="•"/>
              <a:defRPr sz="1400"/>
            </a:lvl3pPr>
            <a:lvl4pPr marL="731520" indent="-137160">
              <a:lnSpc>
                <a:spcPct val="90000"/>
              </a:lnSpc>
              <a:spcBef>
                <a:spcPts val="600"/>
              </a:spcBef>
              <a:buSzPct val="80000"/>
              <a:buFont typeface="HP Simplified" panose="020B0604020204020204" pitchFamily="34" charset="0"/>
              <a:buChar char="–"/>
              <a:defRPr sz="1200"/>
            </a:lvl4pPr>
            <a:lvl5pPr marL="868680" indent="-137160">
              <a:lnSpc>
                <a:spcPct val="90000"/>
              </a:lnSpc>
              <a:spcBef>
                <a:spcPts val="600"/>
              </a:spcBef>
              <a:buFont typeface="HP Simplified" panose="020B0604020204020204" pitchFamily="34" charset="0"/>
              <a:buChar char="•"/>
              <a:defRPr sz="1200"/>
            </a:lvl5pPr>
            <a:lvl6pPr marL="1051560" indent="-137160">
              <a:lnSpc>
                <a:spcPct val="90000"/>
              </a:lnSpc>
              <a:spcBef>
                <a:spcPts val="600"/>
              </a:spcBef>
              <a:buSzPct val="80000"/>
              <a:buFont typeface="HP Simplified" panose="020B0604020204020204" pitchFamily="34" charset="0"/>
              <a:buChar char="–"/>
              <a:defRPr sz="1200"/>
            </a:lvl6pPr>
            <a:lvl7pPr marL="1188720" indent="-137160">
              <a:lnSpc>
                <a:spcPct val="90000"/>
              </a:lnSpc>
              <a:spcBef>
                <a:spcPts val="600"/>
              </a:spcBef>
              <a:buFont typeface="HP Simplified" panose="020B0604020204020204" pitchFamily="34" charset="0"/>
              <a:buChar char="•"/>
              <a:defRPr sz="1200"/>
            </a:lvl7pPr>
            <a:lvl8pPr marL="1371600" indent="-137160">
              <a:lnSpc>
                <a:spcPct val="90000"/>
              </a:lnSpc>
              <a:spcBef>
                <a:spcPts val="600"/>
              </a:spcBef>
              <a:buSzPct val="80000"/>
              <a:buFont typeface="HP Simplified" panose="020B0604020204020204" pitchFamily="34" charset="0"/>
              <a:buChar char="–"/>
              <a:defRPr sz="1200"/>
            </a:lvl8pPr>
            <a:lvl9pPr marL="1554480" indent="-137160">
              <a:lnSpc>
                <a:spcPct val="90000"/>
              </a:lnSpc>
              <a:spcBef>
                <a:spcPts val="600"/>
              </a:spcBef>
              <a:buFont typeface="HP Simplified" panose="020B0604020204020204" pitchFamily="34" charset="0"/>
              <a:buChar char="•"/>
              <a:defRPr sz="1200"/>
            </a:lvl9pPr>
          </a:lstStyle>
          <a:p>
            <a:r>
              <a:rPr lang="en-US" dirty="0"/>
              <a:t>Other co-authors:</a:t>
            </a:r>
          </a:p>
          <a:p>
            <a:pPr lvl="1">
              <a:buFont typeface="Wingdings" panose="05000000000000000000" pitchFamily="2" charset="2"/>
              <a:buChar char="§"/>
            </a:pPr>
            <a:r>
              <a:rPr lang="en-US" sz="1800" dirty="0"/>
              <a:t>Karol Watson</a:t>
            </a:r>
          </a:p>
          <a:p>
            <a:pPr lvl="1">
              <a:buFont typeface="Wingdings" panose="05000000000000000000" pitchFamily="2" charset="2"/>
              <a:buChar char="§"/>
            </a:pPr>
            <a:r>
              <a:rPr lang="en-US" sz="1800" dirty="0"/>
              <a:t>Tamara Horwich</a:t>
            </a:r>
          </a:p>
          <a:p>
            <a:pPr lvl="1">
              <a:buFont typeface="Wingdings" panose="05000000000000000000" pitchFamily="2" charset="2"/>
              <a:buChar char="§"/>
            </a:pPr>
            <a:r>
              <a:rPr lang="en-US" sz="1800" dirty="0"/>
              <a:t>Preethi Srikanthan</a:t>
            </a:r>
          </a:p>
          <a:p>
            <a:pPr lvl="1">
              <a:buFont typeface="Wingdings" panose="05000000000000000000" pitchFamily="2" charset="2"/>
              <a:buChar char="§"/>
            </a:pPr>
            <a:r>
              <a:rPr lang="en-US" sz="1800" dirty="0"/>
              <a:t>David Bluemke</a:t>
            </a:r>
          </a:p>
        </p:txBody>
      </p:sp>
      <p:sp>
        <p:nvSpPr>
          <p:cNvPr id="5" name="Content Placeholder 2"/>
          <p:cNvSpPr txBox="1">
            <a:spLocks/>
          </p:cNvSpPr>
          <p:nvPr/>
        </p:nvSpPr>
        <p:spPr>
          <a:xfrm>
            <a:off x="8151812" y="2324100"/>
            <a:ext cx="3427571" cy="2400300"/>
          </a:xfrm>
          <a:prstGeom prst="rect">
            <a:avLst/>
          </a:prstGeom>
        </p:spPr>
        <p:txBody>
          <a:bodyPr vert="horz" lIns="0" tIns="0" rIns="0" bIns="0" rtlCol="0">
            <a:normAutofit/>
          </a:bodyPr>
          <a:lstStyle>
            <a:defPPr>
              <a:defRPr lang="en-US"/>
            </a:defPPr>
            <a:lvl1pPr marL="457200" indent="-457200">
              <a:lnSpc>
                <a:spcPct val="90000"/>
              </a:lnSpc>
              <a:spcBef>
                <a:spcPts val="1200"/>
              </a:spcBef>
              <a:buFont typeface="Wingdings" panose="05000000000000000000" pitchFamily="2" charset="2"/>
              <a:buChar char="q"/>
              <a:defRPr sz="2800"/>
            </a:lvl1pPr>
            <a:lvl2pPr marL="411480" indent="-182880">
              <a:lnSpc>
                <a:spcPct val="90000"/>
              </a:lnSpc>
              <a:spcBef>
                <a:spcPts val="800"/>
              </a:spcBef>
              <a:buSzPct val="80000"/>
              <a:buFont typeface="HP Simplified" panose="020B0604020204020204" pitchFamily="34" charset="0"/>
              <a:buChar char="–"/>
              <a:defRPr sz="1600"/>
            </a:lvl2pPr>
            <a:lvl3pPr marL="548640" indent="-137160">
              <a:lnSpc>
                <a:spcPct val="90000"/>
              </a:lnSpc>
              <a:spcBef>
                <a:spcPts val="600"/>
              </a:spcBef>
              <a:buFont typeface="HP Simplified" panose="020B0604020204020204" pitchFamily="34" charset="0"/>
              <a:buChar char="•"/>
              <a:defRPr sz="1400"/>
            </a:lvl3pPr>
            <a:lvl4pPr marL="731520" indent="-137160">
              <a:lnSpc>
                <a:spcPct val="90000"/>
              </a:lnSpc>
              <a:spcBef>
                <a:spcPts val="600"/>
              </a:spcBef>
              <a:buSzPct val="80000"/>
              <a:buFont typeface="HP Simplified" panose="020B0604020204020204" pitchFamily="34" charset="0"/>
              <a:buChar char="–"/>
              <a:defRPr sz="1200"/>
            </a:lvl4pPr>
            <a:lvl5pPr marL="868680" indent="-137160">
              <a:lnSpc>
                <a:spcPct val="90000"/>
              </a:lnSpc>
              <a:spcBef>
                <a:spcPts val="600"/>
              </a:spcBef>
              <a:buFont typeface="HP Simplified" panose="020B0604020204020204" pitchFamily="34" charset="0"/>
              <a:buChar char="•"/>
              <a:defRPr sz="1200"/>
            </a:lvl5pPr>
            <a:lvl6pPr marL="1051560" indent="-137160">
              <a:lnSpc>
                <a:spcPct val="90000"/>
              </a:lnSpc>
              <a:spcBef>
                <a:spcPts val="600"/>
              </a:spcBef>
              <a:buSzPct val="80000"/>
              <a:buFont typeface="HP Simplified" panose="020B0604020204020204" pitchFamily="34" charset="0"/>
              <a:buChar char="–"/>
              <a:defRPr sz="1200"/>
            </a:lvl6pPr>
            <a:lvl7pPr marL="1188720" indent="-137160">
              <a:lnSpc>
                <a:spcPct val="90000"/>
              </a:lnSpc>
              <a:spcBef>
                <a:spcPts val="600"/>
              </a:spcBef>
              <a:buFont typeface="HP Simplified" panose="020B0604020204020204" pitchFamily="34" charset="0"/>
              <a:buChar char="•"/>
              <a:defRPr sz="1200"/>
            </a:lvl7pPr>
            <a:lvl8pPr marL="1371600" indent="-137160">
              <a:lnSpc>
                <a:spcPct val="90000"/>
              </a:lnSpc>
              <a:spcBef>
                <a:spcPts val="600"/>
              </a:spcBef>
              <a:buSzPct val="80000"/>
              <a:buFont typeface="HP Simplified" panose="020B0604020204020204" pitchFamily="34" charset="0"/>
              <a:buChar char="–"/>
              <a:defRPr sz="1200"/>
            </a:lvl8pPr>
            <a:lvl9pPr marL="1554480" indent="-137160">
              <a:lnSpc>
                <a:spcPct val="90000"/>
              </a:lnSpc>
              <a:spcBef>
                <a:spcPts val="600"/>
              </a:spcBef>
              <a:buFont typeface="HP Simplified" panose="020B0604020204020204" pitchFamily="34" charset="0"/>
              <a:buChar char="•"/>
              <a:defRPr sz="1200"/>
            </a:lvl9pPr>
          </a:lstStyle>
          <a:p>
            <a:r>
              <a:rPr lang="en-US" dirty="0"/>
              <a:t>Staff and participants of MESA study</a:t>
            </a:r>
          </a:p>
          <a:p>
            <a:endParaRPr lang="en-US" dirty="0"/>
          </a:p>
        </p:txBody>
      </p:sp>
    </p:spTree>
    <p:extLst>
      <p:ext uri="{BB962C8B-B14F-4D97-AF65-F5344CB8AC3E}">
        <p14:creationId xmlns="" xmlns:p14="http://schemas.microsoft.com/office/powerpoint/2010/main" val="1924695745"/>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20140216_105947.jpg"/>
          <p:cNvPicPr>
            <a:picLocks noChangeAspect="1"/>
          </p:cNvPicPr>
          <p:nvPr/>
        </p:nvPicPr>
        <p:blipFill>
          <a:blip r:embed="rId3" cstate="print"/>
          <a:stretch>
            <a:fillRect/>
          </a:stretch>
        </p:blipFill>
        <p:spPr>
          <a:xfrm>
            <a:off x="0" y="0"/>
            <a:ext cx="12188825" cy="6858000"/>
          </a:xfrm>
          <a:prstGeom prst="rect">
            <a:avLst/>
          </a:prstGeom>
        </p:spPr>
      </p:pic>
      <p:sp>
        <p:nvSpPr>
          <p:cNvPr id="3" name="Content Placeholder 2"/>
          <p:cNvSpPr>
            <a:spLocks noGrp="1"/>
          </p:cNvSpPr>
          <p:nvPr>
            <p:ph idx="1"/>
          </p:nvPr>
        </p:nvSpPr>
        <p:spPr/>
        <p:txBody>
          <a:bodyPr>
            <a:noAutofit/>
          </a:bodyPr>
          <a:lstStyle/>
          <a:p>
            <a:pPr algn="ctr">
              <a:buNone/>
            </a:pPr>
            <a:r>
              <a:rPr lang="en-US" sz="8800" dirty="0" smtClean="0">
                <a:solidFill>
                  <a:srgbClr val="FFFF00"/>
                </a:solidFill>
              </a:rPr>
              <a:t>THANK YOU!</a:t>
            </a:r>
            <a:endParaRPr lang="en-US" sz="8800" dirty="0">
              <a:solidFill>
                <a:srgbClr val="FFFF00"/>
              </a:solidFill>
            </a:endParaRPr>
          </a:p>
        </p:txBody>
      </p:sp>
      <p:pic>
        <p:nvPicPr>
          <p:cNvPr id="5" name="Picture 2"/>
          <p:cNvPicPr>
            <a:picLocks noChangeAspect="1" noChangeArrowheads="1"/>
          </p:cNvPicPr>
          <p:nvPr/>
        </p:nvPicPr>
        <p:blipFill>
          <a:blip r:embed="rId4" cstate="print"/>
          <a:srcRect/>
          <a:stretch>
            <a:fillRect/>
          </a:stretch>
        </p:blipFill>
        <p:spPr bwMode="auto">
          <a:xfrm>
            <a:off x="0" y="0"/>
            <a:ext cx="3148780" cy="1752600"/>
          </a:xfrm>
          <a:prstGeom prst="rect">
            <a:avLst/>
          </a:prstGeom>
          <a:noFill/>
          <a:ln w="9525">
            <a:noFill/>
            <a:miter lim="800000"/>
            <a:headEnd/>
            <a:tailEnd/>
          </a:ln>
        </p:spPr>
      </p:pic>
    </p:spTree>
    <p:extLst>
      <p:ext uri="{BB962C8B-B14F-4D97-AF65-F5344CB8AC3E}">
        <p14:creationId xmlns="" xmlns:p14="http://schemas.microsoft.com/office/powerpoint/2010/main" val="3702576598"/>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Prevalence of HF according to sex</a:t>
            </a:r>
          </a:p>
        </p:txBody>
      </p:sp>
      <p:sp>
        <p:nvSpPr>
          <p:cNvPr id="9" name="TextBox 8"/>
          <p:cNvSpPr txBox="1"/>
          <p:nvPr/>
        </p:nvSpPr>
        <p:spPr>
          <a:xfrm>
            <a:off x="203147" y="6248401"/>
            <a:ext cx="11985678" cy="307777"/>
          </a:xfrm>
          <a:prstGeom prst="rect">
            <a:avLst/>
          </a:prstGeom>
          <a:noFill/>
        </p:spPr>
        <p:txBody>
          <a:bodyPr wrap="square" rtlCol="0">
            <a:spAutoFit/>
          </a:bodyPr>
          <a:lstStyle/>
          <a:p>
            <a:r>
              <a:rPr lang="en-US" sz="1400" dirty="0" smtClean="0"/>
              <a:t>Heart Disease and Stroke Statistics—2014 Update: A Report From the AHA. </a:t>
            </a:r>
            <a:r>
              <a:rPr lang="en-GB" sz="1400" dirty="0" smtClean="0">
                <a:solidFill>
                  <a:srgbClr val="000000"/>
                </a:solidFill>
                <a:ea typeface="msgothic" charset="0"/>
                <a:cs typeface="msgothic" charset="0"/>
              </a:rPr>
              <a:t>Go A S et al. Circulation. 2014;129:e28-e292</a:t>
            </a:r>
          </a:p>
        </p:txBody>
      </p:sp>
      <p:pic>
        <p:nvPicPr>
          <p:cNvPr id="8" name="Picture 3"/>
          <p:cNvPicPr>
            <a:picLocks noChangeAspect="1" noChangeArrowheads="1"/>
          </p:cNvPicPr>
          <p:nvPr/>
        </p:nvPicPr>
        <p:blipFill>
          <a:blip r:embed="rId3" cstate="print"/>
          <a:srcRect/>
          <a:stretch>
            <a:fillRect/>
          </a:stretch>
        </p:blipFill>
        <p:spPr bwMode="auto">
          <a:xfrm>
            <a:off x="609600" y="1295400"/>
            <a:ext cx="7848600" cy="4724400"/>
          </a:xfrm>
          <a:prstGeom prst="rect">
            <a:avLst/>
          </a:prstGeom>
          <a:noFill/>
          <a:ln w="9525">
            <a:noFill/>
            <a:round/>
            <a:headEnd/>
            <a:tailEnd/>
          </a:ln>
          <a:effectLst/>
        </p:spPr>
      </p:pic>
    </p:spTree>
    <p:extLst>
      <p:ext uri="{BB962C8B-B14F-4D97-AF65-F5344CB8AC3E}">
        <p14:creationId xmlns="" xmlns:p14="http://schemas.microsoft.com/office/powerpoint/2010/main" val="147646483"/>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441" y="304800"/>
            <a:ext cx="10969943" cy="914400"/>
          </a:xfrm>
        </p:spPr>
        <p:txBody>
          <a:bodyPr vert="horz" lIns="0" tIns="0" rIns="0" bIns="0" rtlCol="0" anchor="b" anchorCtr="0">
            <a:noAutofit/>
          </a:bodyPr>
          <a:lstStyle/>
          <a:p>
            <a:r>
              <a:rPr lang="en-US" sz="3600" dirty="0"/>
              <a:t>First acute decompensated HF annual event rates per 1000</a:t>
            </a:r>
          </a:p>
        </p:txBody>
      </p:sp>
      <p:sp>
        <p:nvSpPr>
          <p:cNvPr id="5" name="TextBox 4"/>
          <p:cNvSpPr txBox="1"/>
          <p:nvPr/>
        </p:nvSpPr>
        <p:spPr>
          <a:xfrm>
            <a:off x="203147" y="5943602"/>
            <a:ext cx="11985678" cy="1384995"/>
          </a:xfrm>
          <a:prstGeom prst="rect">
            <a:avLst/>
          </a:prstGeom>
          <a:noFill/>
        </p:spPr>
        <p:txBody>
          <a:bodyPr wrap="square" rtlCol="0">
            <a:spAutoFit/>
          </a:bodyPr>
          <a:lstStyle/>
          <a:p>
            <a:pPr algn="ctr"/>
            <a:r>
              <a:rPr lang="en-US" dirty="0" smtClean="0"/>
              <a:t>From ARIC community surveillance 2005-2010</a:t>
            </a:r>
            <a:r>
              <a:rPr lang="en-US" b="1" dirty="0" smtClean="0"/>
              <a:t> </a:t>
            </a:r>
          </a:p>
          <a:p>
            <a:r>
              <a:rPr lang="en-US" sz="1400" dirty="0" smtClean="0"/>
              <a:t>Heart Disease and Stroke Statistics—2014 Update: A Report From the AHA. </a:t>
            </a:r>
            <a:r>
              <a:rPr lang="en-GB" sz="1400" dirty="0" smtClean="0">
                <a:solidFill>
                  <a:srgbClr val="000000"/>
                </a:solidFill>
                <a:ea typeface="msgothic" charset="0"/>
                <a:cs typeface="msgothic" charset="0"/>
              </a:rPr>
              <a:t>Go A S et al. Circulation. 2014;129:e28-e292</a:t>
            </a:r>
          </a:p>
          <a:p>
            <a:endParaRPr lang="en-US" sz="1600" dirty="0" smtClean="0"/>
          </a:p>
          <a:p>
            <a:pPr algn="ctr"/>
            <a:endParaRPr lang="en-US" dirty="0" smtClean="0"/>
          </a:p>
          <a:p>
            <a:pPr algn="ctr"/>
            <a:endParaRPr lang="en-US" dirty="0"/>
          </a:p>
        </p:txBody>
      </p:sp>
      <p:pic>
        <p:nvPicPr>
          <p:cNvPr id="8" name="Content Placeholder 3"/>
          <p:cNvPicPr>
            <a:picLocks noChangeAspect="1" noChangeArrowheads="1"/>
          </p:cNvPicPr>
          <p:nvPr/>
        </p:nvPicPr>
        <p:blipFill>
          <a:blip r:embed="rId3" cstate="print"/>
          <a:srcRect/>
          <a:stretch>
            <a:fillRect/>
          </a:stretch>
        </p:blipFill>
        <p:spPr bwMode="auto">
          <a:xfrm>
            <a:off x="685800" y="1600200"/>
            <a:ext cx="7696200" cy="4191000"/>
          </a:xfrm>
          <a:prstGeom prst="rect">
            <a:avLst/>
          </a:prstGeom>
          <a:noFill/>
          <a:ln w="9525">
            <a:noFill/>
            <a:round/>
            <a:headEnd/>
            <a:tailEnd/>
          </a:ln>
          <a:effectLst/>
        </p:spPr>
      </p:pic>
    </p:spTree>
    <p:extLst>
      <p:ext uri="{BB962C8B-B14F-4D97-AF65-F5344CB8AC3E}">
        <p14:creationId xmlns="" xmlns:p14="http://schemas.microsoft.com/office/powerpoint/2010/main" val="4002715"/>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Hospital discharges for HF by sex in US (1980-2010)</a:t>
            </a:r>
          </a:p>
        </p:txBody>
      </p:sp>
      <p:sp>
        <p:nvSpPr>
          <p:cNvPr id="5" name="TextBox 4"/>
          <p:cNvSpPr txBox="1"/>
          <p:nvPr/>
        </p:nvSpPr>
        <p:spPr>
          <a:xfrm>
            <a:off x="304721" y="6248400"/>
            <a:ext cx="11884104" cy="523220"/>
          </a:xfrm>
          <a:prstGeom prst="rect">
            <a:avLst/>
          </a:prstGeom>
          <a:noFill/>
        </p:spPr>
        <p:txBody>
          <a:bodyPr wrap="square" rtlCol="0">
            <a:spAutoFit/>
          </a:bodyPr>
          <a:lstStyle/>
          <a:p>
            <a:r>
              <a:rPr lang="en-US" sz="1400" dirty="0" smtClean="0"/>
              <a:t>Heart Disease and Stroke Statistics—2014 Update: A Report From the AHA. </a:t>
            </a:r>
            <a:r>
              <a:rPr lang="en-GB" sz="1400" dirty="0" smtClean="0">
                <a:solidFill>
                  <a:srgbClr val="000000"/>
                </a:solidFill>
                <a:ea typeface="msgothic" charset="0"/>
                <a:cs typeface="msgothic" charset="0"/>
              </a:rPr>
              <a:t>Go A S et al. Circulation. 2014;129:e28-e292</a:t>
            </a:r>
          </a:p>
          <a:p>
            <a:endParaRPr lang="en-US" sz="1400" dirty="0"/>
          </a:p>
        </p:txBody>
      </p:sp>
      <p:pic>
        <p:nvPicPr>
          <p:cNvPr id="7" name="Content Placeholder 3"/>
          <p:cNvPicPr>
            <a:picLocks noChangeAspect="1" noChangeArrowheads="1"/>
          </p:cNvPicPr>
          <p:nvPr/>
        </p:nvPicPr>
        <p:blipFill>
          <a:blip r:embed="rId3" cstate="print"/>
          <a:srcRect/>
          <a:stretch>
            <a:fillRect/>
          </a:stretch>
        </p:blipFill>
        <p:spPr bwMode="auto">
          <a:xfrm>
            <a:off x="609600" y="1524000"/>
            <a:ext cx="7848600" cy="4495800"/>
          </a:xfrm>
          <a:prstGeom prst="rect">
            <a:avLst/>
          </a:prstGeom>
          <a:noFill/>
          <a:ln w="9525">
            <a:noFill/>
            <a:round/>
            <a:headEnd/>
            <a:tailEnd/>
          </a:ln>
          <a:effectLst/>
        </p:spPr>
      </p:pic>
    </p:spTree>
    <p:extLst>
      <p:ext uri="{BB962C8B-B14F-4D97-AF65-F5344CB8AC3E}">
        <p14:creationId xmlns="" xmlns:p14="http://schemas.microsoft.com/office/powerpoint/2010/main" val="806627307"/>
      </p:ext>
    </p:extLst>
  </p:cSld>
  <p:clrMapOvr>
    <a:masterClrMapping/>
  </p:clrMapOvr>
  <mc:AlternateContent xmlns:mc="http://schemas.openxmlformats.org/markup-compatibility/2006">
    <mc:Choice xmlns=""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Menopause and heart failure</a:t>
            </a:r>
          </a:p>
        </p:txBody>
      </p:sp>
      <p:sp>
        <p:nvSpPr>
          <p:cNvPr id="3" name="Content Placeholder 2"/>
          <p:cNvSpPr>
            <a:spLocks noGrp="1"/>
          </p:cNvSpPr>
          <p:nvPr>
            <p:ph type="body" sz="quarter" idx="13"/>
          </p:nvPr>
        </p:nvSpPr>
        <p:spPr/>
        <p:txBody>
          <a:bodyPr>
            <a:normAutofit fontScale="92500" lnSpcReduction="10000"/>
          </a:bodyPr>
          <a:lstStyle/>
          <a:p>
            <a:pPr marL="457200" indent="-457200">
              <a:buFont typeface="Wingdings" panose="05000000000000000000" pitchFamily="2" charset="2"/>
              <a:buChar char="q"/>
            </a:pPr>
            <a:r>
              <a:rPr lang="en-US" sz="2800" dirty="0" smtClean="0"/>
              <a:t>HF is more common in elderly </a:t>
            </a:r>
          </a:p>
          <a:p>
            <a:pPr marL="457200" indent="-457200">
              <a:buNone/>
            </a:pPr>
            <a:endParaRPr lang="en-US" sz="2800" dirty="0" smtClean="0"/>
          </a:p>
          <a:p>
            <a:pPr marL="457200" indent="-457200">
              <a:buFont typeface="Wingdings" panose="05000000000000000000" pitchFamily="2" charset="2"/>
              <a:buChar char="q"/>
            </a:pPr>
            <a:r>
              <a:rPr lang="en-US" sz="2800" dirty="0" smtClean="0"/>
              <a:t>Menopause is a consequence of aging</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dirty="0" smtClean="0"/>
              <a:t>Estrogen deficiency and androgen predominance</a:t>
            </a:r>
          </a:p>
          <a:p>
            <a:pPr marL="457200" indent="-457200">
              <a:buFont typeface="Wingdings" panose="05000000000000000000" pitchFamily="2" charset="2"/>
              <a:buChar char="q"/>
            </a:pPr>
            <a:endParaRPr lang="en-US" sz="2800" dirty="0"/>
          </a:p>
          <a:p>
            <a:pPr marL="457200" indent="-457200">
              <a:buNone/>
            </a:pPr>
            <a:r>
              <a:rPr lang="en-US" sz="2800" dirty="0" smtClean="0"/>
              <a:t> </a:t>
            </a:r>
          </a:p>
          <a:p>
            <a:pPr marL="457200" indent="-457200">
              <a:buNone/>
            </a:pPr>
            <a:endParaRPr lang="en-US" sz="2800" dirty="0" smtClean="0"/>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endParaRPr lang="en-US" sz="2800" dirty="0"/>
          </a:p>
        </p:txBody>
      </p:sp>
      <p:sp>
        <p:nvSpPr>
          <p:cNvPr id="9" name="Text Placeholder 8"/>
          <p:cNvSpPr>
            <a:spLocks noGrp="1"/>
          </p:cNvSpPr>
          <p:nvPr>
            <p:ph type="body" sz="quarter" idx="15"/>
          </p:nvPr>
        </p:nvSpPr>
        <p:spPr>
          <a:xfrm>
            <a:off x="5865812" y="1295400"/>
            <a:ext cx="3412871" cy="4800600"/>
          </a:xfrm>
        </p:spPr>
        <p:txBody>
          <a:bodyPr/>
          <a:lstStyle/>
          <a:p>
            <a:pPr marL="457200" indent="-457200">
              <a:buFont typeface="Wingdings" panose="05000000000000000000" pitchFamily="2" charset="2"/>
              <a:buChar char="q"/>
            </a:pPr>
            <a:r>
              <a:rPr lang="en-US" sz="2800" dirty="0"/>
              <a:t>Hormonal changes - adverse effects on the heart</a:t>
            </a:r>
          </a:p>
          <a:p>
            <a:pPr marL="457200" indent="-457200">
              <a:buFont typeface="Wingdings" panose="05000000000000000000" pitchFamily="2" charset="2"/>
              <a:buChar char="q"/>
            </a:pPr>
            <a:endParaRPr lang="en-US" sz="2800" dirty="0"/>
          </a:p>
          <a:p>
            <a:pPr marL="457200" indent="-457200">
              <a:buFont typeface="Wingdings" panose="05000000000000000000" pitchFamily="2" charset="2"/>
              <a:buChar char="q"/>
            </a:pPr>
            <a:r>
              <a:rPr lang="en-US" sz="2800" dirty="0"/>
              <a:t>Older menopausal age would delay adverse effect</a:t>
            </a:r>
          </a:p>
          <a:p>
            <a:pPr marL="0" indent="0">
              <a:buNone/>
            </a:pPr>
            <a:endParaRPr lang="en-US" dirty="0"/>
          </a:p>
        </p:txBody>
      </p:sp>
    </p:spTree>
    <p:extLst>
      <p:ext uri="{BB962C8B-B14F-4D97-AF65-F5344CB8AC3E}">
        <p14:creationId xmlns="" xmlns:p14="http://schemas.microsoft.com/office/powerpoint/2010/main" val="1583129202"/>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Cardiac apoptosis in ovariectomized rats</a:t>
            </a:r>
          </a:p>
        </p:txBody>
      </p:sp>
      <p:pic>
        <p:nvPicPr>
          <p:cNvPr id="1026" name="Picture 2"/>
          <p:cNvPicPr>
            <a:picLocks noGrp="1" noChangeAspect="1" noChangeArrowheads="1"/>
          </p:cNvPicPr>
          <p:nvPr>
            <p:ph idx="1"/>
          </p:nvPr>
        </p:nvPicPr>
        <p:blipFill>
          <a:blip r:embed="rId3" cstate="print"/>
          <a:stretch>
            <a:fillRect/>
          </a:stretch>
        </p:blipFill>
        <p:spPr bwMode="auto">
          <a:xfrm>
            <a:off x="912812" y="1439127"/>
            <a:ext cx="6705446" cy="5190273"/>
          </a:xfrm>
          <a:prstGeom prst="rect">
            <a:avLst/>
          </a:prstGeom>
          <a:noFill/>
          <a:ln w="9525">
            <a:noFill/>
            <a:miter lim="800000"/>
            <a:headEnd/>
            <a:tailEnd/>
          </a:ln>
        </p:spPr>
      </p:pic>
      <p:sp>
        <p:nvSpPr>
          <p:cNvPr id="3" name="Text Placeholder 2"/>
          <p:cNvSpPr>
            <a:spLocks noGrp="1"/>
          </p:cNvSpPr>
          <p:nvPr>
            <p:ph type="body" sz="half" idx="2"/>
          </p:nvPr>
        </p:nvSpPr>
        <p:spPr/>
        <p:txBody>
          <a:bodyPr/>
          <a:lstStyle/>
          <a:p>
            <a:pPr lvl="0">
              <a:lnSpc>
                <a:spcPct val="150000"/>
              </a:lnSpc>
              <a:spcBef>
                <a:spcPts val="0"/>
              </a:spcBef>
            </a:pPr>
            <a:r>
              <a:rPr lang="en-US" dirty="0" smtClean="0">
                <a:solidFill>
                  <a:schemeClr val="bg2">
                    <a:lumMod val="50000"/>
                  </a:schemeClr>
                </a:solidFill>
              </a:rPr>
              <a:t>In </a:t>
            </a:r>
            <a:r>
              <a:rPr lang="en-US" dirty="0">
                <a:solidFill>
                  <a:schemeClr val="bg2">
                    <a:lumMod val="50000"/>
                  </a:schemeClr>
                </a:solidFill>
              </a:rPr>
              <a:t>female rats, Lee et al showed </a:t>
            </a:r>
            <a:r>
              <a:rPr lang="en-US" dirty="0" smtClean="0">
                <a:solidFill>
                  <a:schemeClr val="bg2">
                    <a:lumMod val="50000"/>
                  </a:schemeClr>
                </a:solidFill>
              </a:rPr>
              <a:t>that removal of the ovaries </a:t>
            </a:r>
            <a:r>
              <a:rPr lang="en-US" dirty="0">
                <a:solidFill>
                  <a:schemeClr val="bg2">
                    <a:lumMod val="50000"/>
                  </a:schemeClr>
                </a:solidFill>
              </a:rPr>
              <a:t>would result in activation of extrinsic </a:t>
            </a:r>
            <a:r>
              <a:rPr lang="en-US" dirty="0" smtClean="0">
                <a:solidFill>
                  <a:schemeClr val="bg2">
                    <a:lumMod val="50000"/>
                  </a:schemeClr>
                </a:solidFill>
              </a:rPr>
              <a:t>and </a:t>
            </a:r>
            <a:r>
              <a:rPr lang="en-US" dirty="0">
                <a:solidFill>
                  <a:schemeClr val="bg2">
                    <a:lumMod val="50000"/>
                  </a:schemeClr>
                </a:solidFill>
              </a:rPr>
              <a:t>intrinsic </a:t>
            </a:r>
            <a:r>
              <a:rPr lang="en-US" dirty="0" smtClean="0">
                <a:solidFill>
                  <a:schemeClr val="bg2">
                    <a:lumMod val="50000"/>
                  </a:schemeClr>
                </a:solidFill>
              </a:rPr>
              <a:t>cardiac </a:t>
            </a:r>
            <a:r>
              <a:rPr lang="en-US" dirty="0">
                <a:solidFill>
                  <a:schemeClr val="bg2">
                    <a:lumMod val="50000"/>
                  </a:schemeClr>
                </a:solidFill>
              </a:rPr>
              <a:t>apoptotic pathways. Apoptosis would result in loss of </a:t>
            </a:r>
            <a:r>
              <a:rPr lang="en-US" dirty="0" smtClean="0">
                <a:solidFill>
                  <a:schemeClr val="bg2">
                    <a:lumMod val="50000"/>
                  </a:schemeClr>
                </a:solidFill>
              </a:rPr>
              <a:t>cardiomyocytes. This could be a mechanism for the development of heart </a:t>
            </a:r>
            <a:r>
              <a:rPr lang="en-US" dirty="0">
                <a:solidFill>
                  <a:schemeClr val="bg2">
                    <a:lumMod val="50000"/>
                  </a:schemeClr>
                </a:solidFill>
              </a:rPr>
              <a:t>failure in postmenopausal women .</a:t>
            </a:r>
          </a:p>
          <a:p>
            <a:pPr lvl="0">
              <a:lnSpc>
                <a:spcPct val="150000"/>
              </a:lnSpc>
              <a:spcBef>
                <a:spcPts val="0"/>
              </a:spcBef>
            </a:pPr>
            <a:r>
              <a:rPr lang="en-US" sz="1200" dirty="0">
                <a:solidFill>
                  <a:schemeClr val="bg2">
                    <a:lumMod val="50000"/>
                  </a:schemeClr>
                </a:solidFill>
              </a:rPr>
              <a:t>Lee et al. Maturitas 2008; 61 (3): 268-77.</a:t>
            </a:r>
          </a:p>
          <a:p>
            <a:pPr>
              <a:lnSpc>
                <a:spcPct val="150000"/>
              </a:lnSpc>
            </a:pPr>
            <a:endParaRPr lang="en-US" dirty="0">
              <a:solidFill>
                <a:schemeClr val="bg2">
                  <a:lumMod val="50000"/>
                </a:schemeClr>
              </a:solidFill>
            </a:endParaRPr>
          </a:p>
        </p:txBody>
      </p:sp>
    </p:spTree>
    <p:extLst>
      <p:ext uri="{BB962C8B-B14F-4D97-AF65-F5344CB8AC3E}">
        <p14:creationId xmlns="" xmlns:p14="http://schemas.microsoft.com/office/powerpoint/2010/main" val="3241338551"/>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Menopause and cardiac structure</a:t>
            </a:r>
          </a:p>
        </p:txBody>
      </p:sp>
      <p:sp>
        <p:nvSpPr>
          <p:cNvPr id="3" name="Content Placeholder 2"/>
          <p:cNvSpPr>
            <a:spLocks noGrp="1"/>
          </p:cNvSpPr>
          <p:nvPr>
            <p:ph type="body" sz="quarter" idx="13"/>
          </p:nvPr>
        </p:nvSpPr>
        <p:spPr>
          <a:xfrm>
            <a:off x="609441" y="1676400"/>
            <a:ext cx="4494371" cy="4191000"/>
          </a:xfrm>
        </p:spPr>
        <p:txBody>
          <a:bodyPr>
            <a:normAutofit/>
          </a:bodyPr>
          <a:lstStyle/>
          <a:p>
            <a:pPr marL="457200" indent="-457200">
              <a:buFont typeface="Wingdings" panose="05000000000000000000" pitchFamily="2" charset="2"/>
              <a:buChar char="q"/>
            </a:pPr>
            <a:r>
              <a:rPr lang="en-US" sz="2800" dirty="0" smtClean="0"/>
              <a:t>LV remodeling - known precursor of HF</a:t>
            </a:r>
          </a:p>
          <a:p>
            <a:pPr marL="457200" indent="-457200">
              <a:buNone/>
            </a:pPr>
            <a:endParaRPr lang="en-US" sz="2800" dirty="0" smtClean="0"/>
          </a:p>
          <a:p>
            <a:pPr marL="457200" indent="-457200">
              <a:buFont typeface="Wingdings" panose="05000000000000000000" pitchFamily="2" charset="2"/>
              <a:buChar char="q"/>
            </a:pPr>
            <a:r>
              <a:rPr lang="en-US" sz="2800" dirty="0" smtClean="0"/>
              <a:t>Small sampled studies - associations of menopause with impaired LV function</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endParaRPr lang="en-US" sz="2800" dirty="0"/>
          </a:p>
        </p:txBody>
      </p:sp>
      <p:sp>
        <p:nvSpPr>
          <p:cNvPr id="4" name="Text Placeholder 3"/>
          <p:cNvSpPr>
            <a:spLocks noGrp="1"/>
          </p:cNvSpPr>
          <p:nvPr>
            <p:ph type="body" sz="quarter" idx="14"/>
          </p:nvPr>
        </p:nvSpPr>
        <p:spPr>
          <a:xfrm>
            <a:off x="6567741" y="1676400"/>
            <a:ext cx="5165471" cy="4191000"/>
          </a:xfrm>
        </p:spPr>
        <p:txBody>
          <a:bodyPr/>
          <a:lstStyle/>
          <a:p>
            <a:pPr marL="457200" indent="-457200">
              <a:buFont typeface="Wingdings" panose="05000000000000000000" pitchFamily="2" charset="2"/>
              <a:buChar char="q"/>
            </a:pPr>
            <a:r>
              <a:rPr lang="en-US" sz="2800" dirty="0"/>
              <a:t>Early menopause - subclinical cardiac dysfunction</a:t>
            </a:r>
          </a:p>
          <a:p>
            <a:pPr marL="457200" indent="-457200">
              <a:buNone/>
            </a:pPr>
            <a:endParaRPr lang="en-US" sz="2800" dirty="0"/>
          </a:p>
          <a:p>
            <a:pPr marL="457200" indent="-457200">
              <a:buFont typeface="Wingdings" panose="05000000000000000000" pitchFamily="2" charset="2"/>
              <a:buChar char="q"/>
            </a:pPr>
            <a:r>
              <a:rPr lang="en-US" sz="2800" dirty="0"/>
              <a:t>Estrogen - myocardial protective actions - lost after menopause</a:t>
            </a:r>
          </a:p>
          <a:p>
            <a:endParaRPr lang="en-US" dirty="0"/>
          </a:p>
        </p:txBody>
      </p:sp>
    </p:spTree>
    <p:extLst>
      <p:ext uri="{BB962C8B-B14F-4D97-AF65-F5344CB8AC3E}">
        <p14:creationId xmlns="" xmlns:p14="http://schemas.microsoft.com/office/powerpoint/2010/main" val="4247976454"/>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vert="horz" lIns="0" tIns="0" rIns="0" bIns="0" rtlCol="0" anchor="b" anchorCtr="0">
            <a:noAutofit/>
          </a:bodyPr>
          <a:lstStyle/>
          <a:p>
            <a:r>
              <a:rPr lang="en-US" sz="3600" dirty="0"/>
              <a:t>Specific Aims</a:t>
            </a:r>
          </a:p>
        </p:txBody>
      </p:sp>
      <p:sp>
        <p:nvSpPr>
          <p:cNvPr id="3" name="Content Placeholder 2"/>
          <p:cNvSpPr>
            <a:spLocks noGrp="1"/>
          </p:cNvSpPr>
          <p:nvPr>
            <p:ph idx="1"/>
          </p:nvPr>
        </p:nvSpPr>
        <p:spPr/>
        <p:txBody>
          <a:bodyPr>
            <a:normAutofit/>
          </a:bodyPr>
          <a:lstStyle/>
          <a:p>
            <a:pPr marL="457200" indent="-457200">
              <a:buFont typeface="Wingdings" panose="05000000000000000000" pitchFamily="2" charset="2"/>
              <a:buChar char="q"/>
            </a:pPr>
            <a:r>
              <a:rPr lang="en-US" sz="2800" u="sng" dirty="0" smtClean="0"/>
              <a:t>Primary Aim:</a:t>
            </a:r>
            <a:r>
              <a:rPr lang="en-US" sz="2800" dirty="0" smtClean="0"/>
              <a:t> To evaluate the associations of early menopause &amp; age at menopause with incident HF in postmenopausal MESA women</a:t>
            </a:r>
          </a:p>
          <a:p>
            <a:pPr marL="457200" indent="-457200">
              <a:buFont typeface="Wingdings" panose="05000000000000000000" pitchFamily="2" charset="2"/>
              <a:buChar char="q"/>
            </a:pPr>
            <a:endParaRPr lang="en-US" sz="2800" dirty="0" smtClean="0"/>
          </a:p>
          <a:p>
            <a:pPr marL="457200" indent="-457200">
              <a:buFont typeface="Wingdings" panose="05000000000000000000" pitchFamily="2" charset="2"/>
              <a:buChar char="q"/>
            </a:pPr>
            <a:r>
              <a:rPr lang="en-US" sz="2800" u="sng" dirty="0" smtClean="0"/>
              <a:t>Exploratory Aim:</a:t>
            </a:r>
            <a:r>
              <a:rPr lang="en-US" sz="2800" dirty="0" smtClean="0"/>
              <a:t> To evaluate the associations of early menopause &amp; age at menopause with LV measures of structure &amp; function obtained by MRI in postmenopausal MESA women</a:t>
            </a:r>
            <a:endParaRPr lang="en-US" sz="2800" dirty="0"/>
          </a:p>
        </p:txBody>
      </p:sp>
    </p:spTree>
    <p:extLst>
      <p:ext uri="{BB962C8B-B14F-4D97-AF65-F5344CB8AC3E}">
        <p14:creationId xmlns="" xmlns:p14="http://schemas.microsoft.com/office/powerpoint/2010/main" val="1827493527"/>
      </p:ext>
    </p:extLst>
  </p:cSld>
  <p:clrMapOvr>
    <a:masterClrMapping/>
  </p:clrMapOvr>
  <mc:AlternateContent xmlns:mc="http://schemas.openxmlformats.org/markup-compatibility/2006">
    <mc:Choice xmlns="" xmlns:p14="http://schemas.microsoft.com/office/powerpoint/2010/main" Requires="p14">
      <p:transition p14:dur="0"/>
    </mc:Choice>
    <mc:Fallback>
      <p:transition/>
    </mc:Fallback>
  </mc:AlternateContent>
  <p:timing>
    <p:tnLst>
      <p:par>
        <p:cTn id="1" dur="indefinite" restart="never" nodeType="tmRoot"/>
      </p:par>
    </p:tnLst>
  </p:timing>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HP_PPT_Standard_16x9_EN">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w="19050">
          <a:solidFill>
            <a:schemeClr val="accent1"/>
          </a:solidFill>
          <a:miter lim="800000"/>
        </a:ln>
      </a:spPr>
      <a:bodyPr rtlCol="0" anchor="ctr"/>
      <a:lstStyle>
        <a:defPPr algn="ctr">
          <a:lnSpc>
            <a:spcPct val="90000"/>
          </a:lnSpc>
          <a:defRPr dirty="0" smtClean="0"/>
        </a:defPPr>
      </a:lstStyle>
      <a:style>
        <a:lnRef idx="2">
          <a:schemeClr val="accent1">
            <a:shade val="50000"/>
          </a:schemeClr>
        </a:lnRef>
        <a:fillRef idx="1">
          <a:schemeClr val="accent1"/>
        </a:fillRef>
        <a:effectRef idx="0">
          <a:schemeClr val="accent1"/>
        </a:effectRef>
        <a:fontRef idx="minor">
          <a:schemeClr val="lt1"/>
        </a:fontRef>
      </a:style>
    </a:spDef>
    <a:lnDef>
      <a:spPr>
        <a:ln w="1905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2.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ppt/theme/theme3.xml><?xml version="1.0" encoding="utf-8"?>
<a:theme xmlns:a="http://schemas.openxmlformats.org/drawingml/2006/main" name="Office Theme">
  <a:themeElements>
    <a:clrScheme name="HP">
      <a:dk1>
        <a:sysClr val="windowText" lastClr="000000"/>
      </a:dk1>
      <a:lt1>
        <a:sysClr val="window" lastClr="FFFFFF"/>
      </a:lt1>
      <a:dk2>
        <a:srgbClr val="535455"/>
      </a:dk2>
      <a:lt2>
        <a:srgbClr val="E5E8E8"/>
      </a:lt2>
      <a:accent1>
        <a:srgbClr val="0096D6"/>
      </a:accent1>
      <a:accent2>
        <a:srgbClr val="822980"/>
      </a:accent2>
      <a:accent3>
        <a:srgbClr val="87898B"/>
      </a:accent3>
      <a:accent4>
        <a:srgbClr val="99D5EF"/>
      </a:accent4>
      <a:accent5>
        <a:srgbClr val="C094BF"/>
      </a:accent5>
      <a:accent6>
        <a:srgbClr val="B9B8BB"/>
      </a:accent6>
      <a:hlink>
        <a:srgbClr val="0096D6"/>
      </a:hlink>
      <a:folHlink>
        <a:srgbClr val="87898B"/>
      </a:folHlink>
    </a:clrScheme>
    <a:fontScheme name="HP Simplified">
      <a:majorFont>
        <a:latin typeface="HP Simplified"/>
        <a:ea typeface=""/>
        <a:cs typeface=""/>
      </a:majorFont>
      <a:minorFont>
        <a:latin typeface="HP Simplified"/>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ln>
          <a:noFill/>
        </a:ln>
      </a:spPr>
      <a:bodyPr rtlCol="0" anchor="ctr"/>
      <a:lstStyle>
        <a:defPPr algn="ctr">
          <a:lnSpc>
            <a:spcPct val="90000"/>
          </a:lnSpc>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12700">
          <a:solidFill>
            <a:schemeClr val="tx1"/>
          </a:solidFill>
          <a:miter lim="800000"/>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oAutofit/>
      </a:bodyPr>
      <a:lstStyle>
        <a:defPPr>
          <a:lnSpc>
            <a:spcPct val="90000"/>
          </a:lnSpc>
          <a:defRPr dirty="0" err="1" smtClean="0"/>
        </a:defPPr>
      </a:lstStyle>
    </a:txDef>
  </a:objectDefaults>
  <a:extraClrSchemeLst/>
  <a:custClrLst>
    <a:custClr name="65% HP blue">
      <a:srgbClr val="59BBE4"/>
    </a:custClr>
    <a:custClr name="15% HP blue">
      <a:srgbClr val="D9EFF9"/>
    </a:custClr>
    <a:custClr name="Green">
      <a:srgbClr val="008B2C"/>
    </a:custClr>
    <a:custClr name="75% Green">
      <a:srgbClr val="40A85F"/>
    </a:custClr>
    <a:custClr name="50% Green">
      <a:srgbClr val="7FC594"/>
    </a:custClr>
    <a:custClr name="25% Green">
      <a:srgbClr val="BFE2CA"/>
    </a:custClr>
    <a:custClr name="Orange">
      <a:srgbClr val="F05332"/>
    </a:custClr>
    <a:custClr name="75% Orange">
      <a:srgbClr val="F47E65"/>
    </a:custClr>
    <a:custClr name="50% Orange">
      <a:srgbClr val="F7A998"/>
    </a:custClr>
    <a:custClr name="25% Orange">
      <a:srgbClr val="FBD4C0"/>
    </a:custClr>
  </a:custClrLst>
</a:theme>
</file>

<file path=docProps/app.xml><?xml version="1.0" encoding="utf-8"?>
<Properties xmlns="http://schemas.openxmlformats.org/officeDocument/2006/extended-properties" xmlns:vt="http://schemas.openxmlformats.org/officeDocument/2006/docPropsVTypes">
  <Template>HP_PPT_Standard_16x9_EN</Template>
  <TotalTime>462</TotalTime>
  <Words>2911</Words>
  <Application>Microsoft Office PowerPoint</Application>
  <PresentationFormat>Custom</PresentationFormat>
  <Paragraphs>206</Paragraphs>
  <Slides>26</Slides>
  <Notes>26</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HP_PPT_Standard_16x9_EN</vt:lpstr>
      <vt:lpstr>Age at Menopause and Incident Heart Failure: The Multi-Ethnic Study of Atherosclerosis</vt:lpstr>
      <vt:lpstr>The burden of heart failure</vt:lpstr>
      <vt:lpstr>Prevalence of HF according to sex</vt:lpstr>
      <vt:lpstr>First acute decompensated HF annual event rates per 1000</vt:lpstr>
      <vt:lpstr>Hospital discharges for HF by sex in US (1980-2010)</vt:lpstr>
      <vt:lpstr>Menopause and heart failure</vt:lpstr>
      <vt:lpstr>Cardiac apoptosis in ovariectomized rats</vt:lpstr>
      <vt:lpstr>Menopause and cardiac structure</vt:lpstr>
      <vt:lpstr>Specific Aims</vt:lpstr>
      <vt:lpstr>MESA Cohort </vt:lpstr>
      <vt:lpstr>Study Sample</vt:lpstr>
      <vt:lpstr>Heart Failure Definition</vt:lpstr>
      <vt:lpstr>Primary Analysis</vt:lpstr>
      <vt:lpstr>Exploratory Analysis</vt:lpstr>
      <vt:lpstr>Baseline Characteristics</vt:lpstr>
      <vt:lpstr>Incidence of Heart Failure</vt:lpstr>
      <vt:lpstr>Early menopause and Heart Failure</vt:lpstr>
      <vt:lpstr>Primary Analysis</vt:lpstr>
      <vt:lpstr>Exploratory Analysis</vt:lpstr>
      <vt:lpstr>Possible Pathophysiological Mechanisms </vt:lpstr>
      <vt:lpstr>Study strengths</vt:lpstr>
      <vt:lpstr>Limitations</vt:lpstr>
      <vt:lpstr>Conclusion</vt:lpstr>
      <vt:lpstr>Future Directions</vt:lpstr>
      <vt:lpstr>Acknowledgements</vt:lpstr>
      <vt:lpstr>Slide 26</vt:lpstr>
    </vt:vector>
  </TitlesOfParts>
  <Company>HP</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How to use this template</dc:title>
  <dc:creator>Aniekan Akpaffiong</dc:creator>
  <cp:lastModifiedBy>Imo</cp:lastModifiedBy>
  <cp:revision>80</cp:revision>
  <dcterms:created xsi:type="dcterms:W3CDTF">2015-02-07T23:50:05Z</dcterms:created>
  <dcterms:modified xsi:type="dcterms:W3CDTF">2015-02-21T21:56:52Z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NXPowerLiteLastOptimized">
    <vt:lpwstr>2839718</vt:lpwstr>
  </property>
  <property fmtid="{D5CDD505-2E9C-101B-9397-08002B2CF9AE}" pid="3" name="NXPowerLiteSettings">
    <vt:lpwstr>F900050004A000</vt:lpwstr>
  </property>
  <property fmtid="{D5CDD505-2E9C-101B-9397-08002B2CF9AE}" pid="4" name="NXPowerLiteVersion">
    <vt:lpwstr>D6.0.7</vt:lpwstr>
  </property>
</Properties>
</file>