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75839"/>
            <a:ext cx="11704322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6" y="9114112"/>
            <a:ext cx="3034455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5280"/>
            </a:lvl1pPr>
          </a:lstStyle>
          <a:p>
            <a:pPr lvl="0">
              <a:defRPr sz="1800"/>
            </a:pPr>
            <a:r>
              <a:rPr sz="5280"/>
              <a:t>Carotid Artery Plaque Morphology and Composition in Relation to Incident Cardiovascular Events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1270000" y="5642322"/>
            <a:ext cx="10464800" cy="17173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2400">
                <a:latin typeface="Helvetica"/>
                <a:ea typeface="Helvetica"/>
                <a:cs typeface="Helvetica"/>
                <a:sym typeface="Helvetica"/>
              </a:rPr>
              <a:t>The Multi-Ethnic Study of Atherosclerosis</a:t>
            </a:r>
            <a:endParaRPr b="1" sz="24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/>
              <a:t>A Zavodni MD, MHSc, B Wasserman MD, R McClelland PhD, A Gomes MD, </a:t>
            </a:r>
            <a:endParaRPr sz="2400"/>
          </a:p>
          <a:p>
            <a:pPr lvl="0">
              <a:defRPr sz="1800"/>
            </a:pPr>
            <a:r>
              <a:rPr sz="2400"/>
              <a:t>A Folsom MD, MPH, J Polak MD, MPH, J Lima MD, D Bluemke MD, PhD</a:t>
            </a:r>
            <a:endParaRPr sz="2400"/>
          </a:p>
          <a:p>
            <a:pPr lvl="0">
              <a:defRPr sz="1800"/>
            </a:pPr>
            <a:r>
              <a:rPr sz="2400"/>
              <a:t>February 25, 2015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416050"/>
            <a:ext cx="11925300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Results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59 participants experienced an event (6%)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traditional risk factors, </a:t>
            </a:r>
            <a:r>
              <a:rPr i="1" sz="3420"/>
              <a:t>C</a:t>
            </a:r>
            <a:r>
              <a:rPr sz="3420"/>
              <a:t>-statistic = 0.696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traditional risk factors + MRI remodelling index and the presence of a lipid core, </a:t>
            </a:r>
            <a:r>
              <a:rPr i="1" sz="3420"/>
              <a:t>C</a:t>
            </a:r>
            <a:r>
              <a:rPr sz="3420"/>
              <a:t>-statistic = 0.734  </a:t>
            </a:r>
            <a:endParaRPr sz="3420"/>
          </a:p>
          <a:p>
            <a:pPr lvl="0" marL="422275" indent="-422275" defTabSz="554990">
              <a:spcBef>
                <a:spcPts val="3900"/>
              </a:spcBef>
              <a:defRPr sz="1800"/>
            </a:pPr>
            <a:r>
              <a:rPr sz="3420"/>
              <a:t>net reclassification (</a:t>
            </a:r>
            <a:r>
              <a:rPr i="1" sz="3420"/>
              <a:t>p</a:t>
            </a:r>
            <a:r>
              <a:rPr sz="3420"/>
              <a:t> = 0.02)</a:t>
            </a:r>
            <a:endParaRPr sz="3420"/>
          </a:p>
          <a:p>
            <a:pPr lvl="1" marL="844550" indent="-422275" defTabSz="554990">
              <a:spcBef>
                <a:spcPts val="3900"/>
              </a:spcBef>
              <a:defRPr sz="1800"/>
            </a:pPr>
            <a:r>
              <a:rPr sz="3420"/>
              <a:t>participants with an event = 7.4%</a:t>
            </a:r>
            <a:endParaRPr sz="3420"/>
          </a:p>
          <a:p>
            <a:pPr lvl="1" marL="844550" indent="-422275" defTabSz="554990">
              <a:spcBef>
                <a:spcPts val="3900"/>
              </a:spcBef>
              <a:defRPr sz="1800"/>
            </a:pPr>
            <a:r>
              <a:rPr sz="3420"/>
              <a:t>participants without an event = 15.8%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52400" indent="-152400" defTabSz="457200">
              <a:spcBef>
                <a:spcPts val="0"/>
              </a:spcBef>
              <a:buSzTx/>
              <a:buNone/>
              <a:tabLst>
                <a:tab pos="12700" algn="l"/>
                <a:tab pos="1651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3121917" y="5518149"/>
            <a:ext cx="43973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 </a:t>
            </a:r>
            <a:endParaRPr sz="1200"/>
          </a:p>
        </p:txBody>
      </p:sp>
      <p:pic>
        <p:nvPicPr>
          <p:cNvPr id="1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964" y="2481123"/>
            <a:ext cx="12638872" cy="4791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Remodeling Index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179" y="2815253"/>
            <a:ext cx="7442442" cy="6078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8950" y="1657350"/>
            <a:ext cx="9486900" cy="668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825" y="2533292"/>
            <a:ext cx="12377150" cy="4687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body" idx="1"/>
          </p:nvPr>
        </p:nvSpPr>
        <p:spPr>
          <a:xfrm>
            <a:off x="388846" y="754948"/>
            <a:ext cx="7540046" cy="4438549"/>
          </a:xfrm>
          <a:prstGeom prst="rect">
            <a:avLst/>
          </a:prstGeom>
        </p:spPr>
        <p:txBody>
          <a:bodyPr/>
          <a:lstStyle/>
          <a:p>
            <a:pPr lvl="0" marL="348900" indent="-348900" defTabSz="67665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5328">
                <a:latin typeface="Helvetica"/>
                <a:ea typeface="Helvetica"/>
                <a:cs typeface="Helvetica"/>
                <a:sym typeface="Helvetica"/>
              </a:rPr>
              <a:t>Carotid MRI</a:t>
            </a:r>
            <a:endParaRPr sz="5328">
              <a:latin typeface="Helvetica"/>
              <a:ea typeface="Helvetica"/>
              <a:cs typeface="Helvetica"/>
              <a:sym typeface="Helvetica"/>
            </a:endParaRPr>
          </a:p>
          <a:p>
            <a:pPr lvl="0" marL="348900" indent="-348900" defTabSz="67665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defRPr sz="1800"/>
            </a:pPr>
            <a:endParaRPr sz="3256">
              <a:latin typeface="Helvetica"/>
              <a:ea typeface="Helvetica"/>
              <a:cs typeface="Helvetica"/>
              <a:sym typeface="Helvetica"/>
            </a:endParaRPr>
          </a:p>
          <a:p>
            <a:pPr lvl="0" marL="348900" indent="-348900" defTabSz="67665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3256">
                <a:latin typeface="Helvetica"/>
                <a:ea typeface="Helvetica"/>
                <a:cs typeface="Helvetica"/>
                <a:sym typeface="Helvetica"/>
              </a:rPr>
              <a:t>Direct visualization  </a:t>
            </a:r>
            <a:endParaRPr sz="3256">
              <a:latin typeface="Helvetica"/>
              <a:ea typeface="Helvetica"/>
              <a:cs typeface="Helvetica"/>
              <a:sym typeface="Helvetica"/>
            </a:endParaRPr>
          </a:p>
          <a:p>
            <a:pPr lvl="1" marL="755196" indent="-459159" defTabSz="676655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Trebuchet MS"/>
              <a:buChar char="-"/>
              <a:defRPr sz="1800"/>
            </a:pPr>
            <a:r>
              <a:rPr sz="2812">
                <a:latin typeface="Helvetica"/>
                <a:ea typeface="Helvetica"/>
                <a:cs typeface="Helvetica"/>
                <a:sym typeface="Helvetica"/>
              </a:rPr>
              <a:t>Large size</a:t>
            </a:r>
            <a:endParaRPr sz="2812">
              <a:latin typeface="Helvetica"/>
              <a:ea typeface="Helvetica"/>
              <a:cs typeface="Helvetica"/>
              <a:sym typeface="Helvetica"/>
            </a:endParaRPr>
          </a:p>
          <a:p>
            <a:pPr lvl="1" marL="755196" indent="-459159" defTabSz="676655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Trebuchet MS"/>
              <a:buChar char="-"/>
              <a:defRPr sz="1800"/>
            </a:pPr>
            <a:r>
              <a:rPr sz="2812">
                <a:latin typeface="Helvetica"/>
                <a:ea typeface="Helvetica"/>
                <a:cs typeface="Helvetica"/>
                <a:sym typeface="Helvetica"/>
              </a:rPr>
              <a:t>Superficial location</a:t>
            </a:r>
            <a:endParaRPr sz="2812">
              <a:latin typeface="Helvetica"/>
              <a:ea typeface="Helvetica"/>
              <a:cs typeface="Helvetica"/>
              <a:sym typeface="Helvetica"/>
            </a:endParaRPr>
          </a:p>
          <a:p>
            <a:pPr lvl="1" marL="755196" indent="-459159" defTabSz="676655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Trebuchet MS"/>
              <a:buChar char="-"/>
              <a:defRPr sz="1800"/>
            </a:pPr>
            <a:r>
              <a:rPr sz="2812">
                <a:latin typeface="Helvetica"/>
                <a:ea typeface="Helvetica"/>
                <a:cs typeface="Helvetica"/>
                <a:sym typeface="Helvetica"/>
              </a:rPr>
              <a:t>Relative immobility</a:t>
            </a:r>
            <a:endParaRPr sz="2812">
              <a:latin typeface="Helvetica"/>
              <a:ea typeface="Helvetica"/>
              <a:cs typeface="Helvetica"/>
              <a:sym typeface="Helvetica"/>
            </a:endParaRPr>
          </a:p>
          <a:p>
            <a:pPr lvl="0" marL="348900" indent="-348900" defTabSz="67665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3256">
                <a:latin typeface="Helvetica"/>
                <a:ea typeface="Helvetica"/>
                <a:cs typeface="Helvetica"/>
                <a:sym typeface="Helvetica"/>
              </a:rPr>
              <a:t>Excellent soft-tissue </a:t>
            </a:r>
            <a:endParaRPr sz="3256"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676655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3256">
                <a:latin typeface="Helvetica"/>
                <a:ea typeface="Helvetica"/>
                <a:cs typeface="Helvetica"/>
                <a:sym typeface="Helvetica"/>
              </a:rPr>
              <a:t>    contrast</a:t>
            </a:r>
          </a:p>
        </p:txBody>
      </p:sp>
      <p:pic>
        <p:nvPicPr>
          <p:cNvPr id="45" name="image9.png" descr="oblique pd.bmp"/>
          <p:cNvPicPr/>
          <p:nvPr/>
        </p:nvPicPr>
        <p:blipFill>
          <a:blip r:embed="rId2">
            <a:extLst/>
          </a:blip>
          <a:srcRect l="25221" t="21599" r="29690" b="15496"/>
          <a:stretch>
            <a:fillRect/>
          </a:stretch>
        </p:blipFill>
        <p:spPr>
          <a:xfrm>
            <a:off x="6111482" y="3647848"/>
            <a:ext cx="4976822" cy="5828142"/>
          </a:xfrm>
          <a:prstGeom prst="rect">
            <a:avLst/>
          </a:prstGeom>
          <a:ln w="12700">
            <a:solidFill/>
          </a:ln>
        </p:spPr>
      </p:pic>
      <p:pic>
        <p:nvPicPr>
          <p:cNvPr id="46" name="image10.png" descr="gad t1.bmp"/>
          <p:cNvPicPr/>
          <p:nvPr/>
        </p:nvPicPr>
        <p:blipFill>
          <a:blip r:embed="rId3">
            <a:extLst/>
          </a:blip>
          <a:srcRect l="38458" t="16404" r="32253" b="27577"/>
          <a:stretch>
            <a:fillRect/>
          </a:stretch>
        </p:blipFill>
        <p:spPr>
          <a:xfrm rot="16200000">
            <a:off x="9233216" y="50667"/>
            <a:ext cx="3242199" cy="3812443"/>
          </a:xfrm>
          <a:prstGeom prst="rect">
            <a:avLst/>
          </a:prstGeom>
          <a:ln w="12700">
            <a:solidFill/>
          </a:ln>
        </p:spPr>
      </p:pic>
      <p:sp>
        <p:nvSpPr>
          <p:cNvPr id="47" name="Shape 47"/>
          <p:cNvSpPr/>
          <p:nvPr/>
        </p:nvSpPr>
        <p:spPr>
          <a:xfrm rot="222499">
            <a:off x="6563227" y="6208633"/>
            <a:ext cx="4073331" cy="65023"/>
          </a:xfrm>
          <a:prstGeom prst="rect">
            <a:avLst/>
          </a:prstGeom>
          <a:ln w="177800">
            <a:solidFill>
              <a:srgbClr val="1F497D"/>
            </a:solidFill>
            <a:round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" name="Shape 48"/>
          <p:cNvSpPr/>
          <p:nvPr/>
        </p:nvSpPr>
        <p:spPr>
          <a:xfrm flipH="1">
            <a:off x="10310453" y="4389825"/>
            <a:ext cx="184235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" name="Shape 49"/>
          <p:cNvSpPr/>
          <p:nvPr/>
        </p:nvSpPr>
        <p:spPr>
          <a:xfrm flipH="1">
            <a:off x="10233451" y="5156886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" name="Shape 50"/>
          <p:cNvSpPr/>
          <p:nvPr/>
        </p:nvSpPr>
        <p:spPr>
          <a:xfrm flipH="1">
            <a:off x="10141334" y="5860228"/>
            <a:ext cx="184236" cy="216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" name="Shape 51"/>
          <p:cNvSpPr/>
          <p:nvPr/>
        </p:nvSpPr>
        <p:spPr>
          <a:xfrm flipH="1">
            <a:off x="9957099" y="6670291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H="1">
            <a:off x="9772865" y="7374505"/>
            <a:ext cx="184235" cy="216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H="1">
            <a:off x="10310453" y="3647847"/>
            <a:ext cx="184235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4" name="Shape 54"/>
          <p:cNvSpPr/>
          <p:nvPr/>
        </p:nvSpPr>
        <p:spPr>
          <a:xfrm flipH="1">
            <a:off x="9597628" y="8111443"/>
            <a:ext cx="184235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" name="Shape 55"/>
          <p:cNvSpPr/>
          <p:nvPr/>
        </p:nvSpPr>
        <p:spPr>
          <a:xfrm flipH="1">
            <a:off x="9444663" y="8834074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" name="Shape 56"/>
          <p:cNvSpPr/>
          <p:nvPr/>
        </p:nvSpPr>
        <p:spPr>
          <a:xfrm flipH="1">
            <a:off x="8507774" y="5196858"/>
            <a:ext cx="184236" cy="216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" name="Shape 57"/>
          <p:cNvSpPr/>
          <p:nvPr/>
        </p:nvSpPr>
        <p:spPr>
          <a:xfrm flipH="1">
            <a:off x="8696287" y="4498198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" name="Shape 58"/>
          <p:cNvSpPr/>
          <p:nvPr/>
        </p:nvSpPr>
        <p:spPr>
          <a:xfrm flipH="1">
            <a:off x="8798956" y="3765593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" name="Shape 59"/>
          <p:cNvSpPr/>
          <p:nvPr/>
        </p:nvSpPr>
        <p:spPr>
          <a:xfrm flipH="1">
            <a:off x="8353871" y="5785607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" name="Shape 60"/>
          <p:cNvSpPr/>
          <p:nvPr/>
        </p:nvSpPr>
        <p:spPr>
          <a:xfrm flipH="1">
            <a:off x="11646196" y="1214041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" name="Shape 61"/>
          <p:cNvSpPr/>
          <p:nvPr/>
        </p:nvSpPr>
        <p:spPr>
          <a:xfrm flipH="1">
            <a:off x="11223484" y="1009887"/>
            <a:ext cx="184235" cy="216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" name="Shape 62"/>
          <p:cNvSpPr/>
          <p:nvPr/>
        </p:nvSpPr>
        <p:spPr>
          <a:xfrm flipH="1">
            <a:off x="11897679" y="1544864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H="1">
            <a:off x="11897679" y="2256706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H="1">
            <a:off x="11613370" y="2801995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5" name="Shape 65"/>
          <p:cNvSpPr/>
          <p:nvPr/>
        </p:nvSpPr>
        <p:spPr>
          <a:xfrm flipH="1">
            <a:off x="11097714" y="2879611"/>
            <a:ext cx="184235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" name="Shape 66"/>
          <p:cNvSpPr/>
          <p:nvPr/>
        </p:nvSpPr>
        <p:spPr>
          <a:xfrm flipH="1">
            <a:off x="10771608" y="2645796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7" name="Shape 67"/>
          <p:cNvSpPr/>
          <p:nvPr/>
        </p:nvSpPr>
        <p:spPr>
          <a:xfrm flipH="1">
            <a:off x="10494686" y="2253328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8" name="Shape 68"/>
          <p:cNvSpPr/>
          <p:nvPr/>
        </p:nvSpPr>
        <p:spPr>
          <a:xfrm flipH="1">
            <a:off x="10453047" y="1653237"/>
            <a:ext cx="184235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" name="Shape 69"/>
          <p:cNvSpPr/>
          <p:nvPr/>
        </p:nvSpPr>
        <p:spPr>
          <a:xfrm flipH="1">
            <a:off x="10783455" y="1118260"/>
            <a:ext cx="184236" cy="21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  <a:tailEnd type="triangle"/>
          </a:ln>
        </p:spPr>
        <p:txBody>
          <a:bodyPr lIns="65023" tIns="65023" rIns="65023" bIns="65023"/>
          <a:lstStyle/>
          <a:p>
            <a:pPr lvl="0" algn="r" defTabSz="914400">
              <a:lnSpc>
                <a:spcPct val="95000"/>
              </a:lnSpc>
              <a:spcBef>
                <a:spcPts val="800"/>
              </a:spcBef>
              <a:defRPr b="1" sz="5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ntr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after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after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after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24"/>
      <p:bldP build="whole" bldLvl="1" animBg="1" rev="0" advAuto="0" spid="54" grpId="13"/>
      <p:bldP build="whole" bldLvl="1" animBg="1" rev="0" advAuto="0" spid="48" grpId="8"/>
      <p:bldP build="whole" bldLvl="1" animBg="1" rev="0" advAuto="0" spid="53" grpId="7"/>
      <p:bldP build="whole" bldLvl="1" animBg="1" rev="0" advAuto="0" spid="46" grpId="2"/>
      <p:bldP build="whole" bldLvl="1" animBg="1" rev="0" advAuto="0" spid="50" grpId="10"/>
      <p:bldP build="whole" bldLvl="1" animBg="1" rev="0" advAuto="0" spid="60" grpId="23"/>
      <p:bldP build="whole" bldLvl="1" animBg="1" rev="0" advAuto="0" spid="55" grpId="14"/>
      <p:bldP build="whole" bldLvl="1" animBg="1" rev="0" advAuto="0" spid="59" grpId="3"/>
      <p:bldP build="whole" bldLvl="1" animBg="1" rev="0" advAuto="0" spid="56" grpId="4"/>
      <p:bldP build="whole" bldLvl="1" animBg="1" rev="0" advAuto="0" spid="68" grpId="16"/>
      <p:bldP build="whole" bldLvl="1" animBg="1" rev="0" advAuto="0" spid="49" grpId="9"/>
      <p:bldP build="whole" bldLvl="1" animBg="1" rev="0" advAuto="0" spid="58" grpId="6"/>
      <p:bldP build="whole" bldLvl="1" animBg="1" rev="0" advAuto="0" spid="47" grpId="1"/>
      <p:bldP build="whole" bldLvl="1" animBg="1" rev="0" advAuto="0" spid="65" grpId="19"/>
      <p:bldP build="whole" bldLvl="1" animBg="1" rev="0" advAuto="0" spid="62" grpId="22"/>
      <p:bldP build="whole" bldLvl="1" animBg="1" rev="0" advAuto="0" spid="64" grpId="20"/>
      <p:bldP build="whole" bldLvl="1" animBg="1" rev="0" advAuto="0" spid="69" grpId="15"/>
      <p:bldP build="whole" bldLvl="1" animBg="1" rev="0" advAuto="0" spid="63" grpId="21"/>
      <p:bldP build="whole" bldLvl="1" animBg="1" rev="0" advAuto="0" spid="51" grpId="11"/>
      <p:bldP build="whole" bldLvl="1" animBg="1" rev="0" advAuto="0" spid="67" grpId="17"/>
      <p:bldP build="whole" bldLvl="1" animBg="1" rev="0" advAuto="0" spid="66" grpId="18"/>
      <p:bldP build="whole" bldLvl="1" animBg="1" rev="0" advAuto="0" spid="52" grpId="12"/>
      <p:bldP build="whole" bldLvl="1" animBg="1" rev="0" advAuto="0" spid="57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1.png"/>
          <p:cNvPicPr/>
          <p:nvPr/>
        </p:nvPicPr>
        <p:blipFill>
          <a:blip r:embed="rId2">
            <a:extLst/>
          </a:blip>
          <a:srcRect l="0" t="8604" r="0" b="3359"/>
          <a:stretch>
            <a:fillRect/>
          </a:stretch>
        </p:blipFill>
        <p:spPr>
          <a:xfrm>
            <a:off x="927947" y="1288129"/>
            <a:ext cx="4793263" cy="4732303"/>
          </a:xfrm>
          <a:prstGeom prst="rect">
            <a:avLst/>
          </a:prstGeom>
          <a:ln w="25400">
            <a:solidFill/>
            <a:miter/>
          </a:ln>
        </p:spPr>
      </p:pic>
      <p:pic>
        <p:nvPicPr>
          <p:cNvPr id="72" name="image12.png"/>
          <p:cNvPicPr/>
          <p:nvPr/>
        </p:nvPicPr>
        <p:blipFill>
          <a:blip r:embed="rId3">
            <a:extLst/>
          </a:blip>
          <a:srcRect l="0" t="9870" r="0" b="13876"/>
          <a:stretch>
            <a:fillRect/>
          </a:stretch>
        </p:blipFill>
        <p:spPr>
          <a:xfrm>
            <a:off x="7610969" y="5432213"/>
            <a:ext cx="4285263" cy="4050454"/>
          </a:xfrm>
          <a:prstGeom prst="rect">
            <a:avLst/>
          </a:prstGeom>
          <a:ln w="25400">
            <a:solidFill/>
            <a:miter/>
          </a:ln>
        </p:spPr>
      </p:pic>
      <p:sp>
        <p:nvSpPr>
          <p:cNvPr id="73" name="Shape 73"/>
          <p:cNvSpPr/>
          <p:nvPr/>
        </p:nvSpPr>
        <p:spPr>
          <a:xfrm>
            <a:off x="855816" y="6259993"/>
            <a:ext cx="4804690" cy="77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456267">
              <a:lnSpc>
                <a:spcPct val="85000"/>
              </a:lnSpc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Gadolinium T1 MRI</a:t>
            </a:r>
          </a:p>
        </p:txBody>
      </p:sp>
      <p:sp>
        <p:nvSpPr>
          <p:cNvPr id="74" name="Shape 74"/>
          <p:cNvSpPr/>
          <p:nvPr/>
        </p:nvSpPr>
        <p:spPr>
          <a:xfrm>
            <a:off x="5967132" y="7080391"/>
            <a:ext cx="1154074" cy="73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456267">
              <a:lnSpc>
                <a:spcPct val="85000"/>
              </a:lnSpc>
              <a:defRPr sz="4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200"/>
              <a:t>H&amp;E</a:t>
            </a:r>
          </a:p>
        </p:txBody>
      </p:sp>
      <p:sp>
        <p:nvSpPr>
          <p:cNvPr id="75" name="Shape 75"/>
          <p:cNvSpPr/>
          <p:nvPr/>
        </p:nvSpPr>
        <p:spPr>
          <a:xfrm>
            <a:off x="6967502" y="2168662"/>
            <a:ext cx="2616767" cy="2693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2B2B2"/>
          </a:solidFill>
          <a:ln w="76200">
            <a:solidFill>
              <a:srgbClr val="B2B2B2"/>
            </a:solidFill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6960976" y="2155116"/>
            <a:ext cx="1675025" cy="2630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fill="norm" stroke="1" extrusionOk="0">
                <a:moveTo>
                  <a:pt x="16129" y="0"/>
                </a:moveTo>
                <a:cubicBezTo>
                  <a:pt x="16407" y="523"/>
                  <a:pt x="16824" y="712"/>
                  <a:pt x="17379" y="1130"/>
                </a:cubicBezTo>
                <a:cubicBezTo>
                  <a:pt x="18456" y="1967"/>
                  <a:pt x="19115" y="2909"/>
                  <a:pt x="20088" y="3767"/>
                </a:cubicBezTo>
                <a:cubicBezTo>
                  <a:pt x="20470" y="4102"/>
                  <a:pt x="20678" y="4856"/>
                  <a:pt x="20921" y="5274"/>
                </a:cubicBezTo>
                <a:cubicBezTo>
                  <a:pt x="21060" y="5526"/>
                  <a:pt x="21338" y="6028"/>
                  <a:pt x="21338" y="6028"/>
                </a:cubicBezTo>
                <a:cubicBezTo>
                  <a:pt x="21269" y="6614"/>
                  <a:pt x="21269" y="7200"/>
                  <a:pt x="21130" y="7786"/>
                </a:cubicBezTo>
                <a:cubicBezTo>
                  <a:pt x="21060" y="8058"/>
                  <a:pt x="20713" y="8540"/>
                  <a:pt x="20713" y="8540"/>
                </a:cubicBezTo>
                <a:cubicBezTo>
                  <a:pt x="20123" y="11826"/>
                  <a:pt x="20852" y="7556"/>
                  <a:pt x="20296" y="15070"/>
                </a:cubicBezTo>
                <a:cubicBezTo>
                  <a:pt x="20227" y="15865"/>
                  <a:pt x="18629" y="16556"/>
                  <a:pt x="18213" y="17330"/>
                </a:cubicBezTo>
                <a:cubicBezTo>
                  <a:pt x="18143" y="17833"/>
                  <a:pt x="18143" y="18335"/>
                  <a:pt x="18004" y="18837"/>
                </a:cubicBezTo>
                <a:cubicBezTo>
                  <a:pt x="17726" y="19800"/>
                  <a:pt x="16164" y="20198"/>
                  <a:pt x="15087" y="20847"/>
                </a:cubicBezTo>
                <a:cubicBezTo>
                  <a:pt x="14740" y="21056"/>
                  <a:pt x="14254" y="21181"/>
                  <a:pt x="13837" y="21349"/>
                </a:cubicBezTo>
                <a:cubicBezTo>
                  <a:pt x="13455" y="21495"/>
                  <a:pt x="12587" y="21600"/>
                  <a:pt x="12587" y="21600"/>
                </a:cubicBezTo>
                <a:cubicBezTo>
                  <a:pt x="11545" y="21453"/>
                  <a:pt x="10816" y="21098"/>
                  <a:pt x="9878" y="20847"/>
                </a:cubicBezTo>
                <a:cubicBezTo>
                  <a:pt x="8941" y="20595"/>
                  <a:pt x="8211" y="20553"/>
                  <a:pt x="7378" y="20219"/>
                </a:cubicBezTo>
                <a:cubicBezTo>
                  <a:pt x="6718" y="19633"/>
                  <a:pt x="6440" y="19214"/>
                  <a:pt x="5503" y="18837"/>
                </a:cubicBezTo>
                <a:cubicBezTo>
                  <a:pt x="5364" y="18712"/>
                  <a:pt x="5260" y="18565"/>
                  <a:pt x="5086" y="18460"/>
                </a:cubicBezTo>
                <a:cubicBezTo>
                  <a:pt x="4912" y="18356"/>
                  <a:pt x="4634" y="18335"/>
                  <a:pt x="4461" y="18209"/>
                </a:cubicBezTo>
                <a:cubicBezTo>
                  <a:pt x="3870" y="17770"/>
                  <a:pt x="4287" y="17644"/>
                  <a:pt x="3211" y="17205"/>
                </a:cubicBezTo>
                <a:cubicBezTo>
                  <a:pt x="2134" y="16242"/>
                  <a:pt x="1509" y="15279"/>
                  <a:pt x="919" y="14191"/>
                </a:cubicBezTo>
                <a:cubicBezTo>
                  <a:pt x="710" y="13814"/>
                  <a:pt x="502" y="13437"/>
                  <a:pt x="294" y="13060"/>
                </a:cubicBezTo>
                <a:cubicBezTo>
                  <a:pt x="224" y="12935"/>
                  <a:pt x="85" y="12684"/>
                  <a:pt x="85" y="12684"/>
                </a:cubicBezTo>
                <a:cubicBezTo>
                  <a:pt x="155" y="11386"/>
                  <a:pt x="-262" y="10047"/>
                  <a:pt x="294" y="8791"/>
                </a:cubicBezTo>
                <a:cubicBezTo>
                  <a:pt x="780" y="7912"/>
                  <a:pt x="1127" y="6991"/>
                  <a:pt x="1752" y="6153"/>
                </a:cubicBezTo>
                <a:cubicBezTo>
                  <a:pt x="1856" y="6028"/>
                  <a:pt x="2238" y="6112"/>
                  <a:pt x="2377" y="6028"/>
                </a:cubicBezTo>
                <a:cubicBezTo>
                  <a:pt x="2516" y="5944"/>
                  <a:pt x="2481" y="5777"/>
                  <a:pt x="2586" y="5651"/>
                </a:cubicBezTo>
                <a:cubicBezTo>
                  <a:pt x="3245" y="4877"/>
                  <a:pt x="3870" y="4019"/>
                  <a:pt x="5086" y="3516"/>
                </a:cubicBezTo>
                <a:cubicBezTo>
                  <a:pt x="6197" y="2512"/>
                  <a:pt x="9809" y="1381"/>
                  <a:pt x="11753" y="879"/>
                </a:cubicBezTo>
                <a:cubicBezTo>
                  <a:pt x="13698" y="377"/>
                  <a:pt x="14219" y="921"/>
                  <a:pt x="16129" y="0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65023" tIns="65023" rIns="65023" bIns="65023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6967502" y="2168662"/>
            <a:ext cx="2616767" cy="2693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/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Shape 78"/>
          <p:cNvSpPr/>
          <p:nvPr/>
        </p:nvSpPr>
        <p:spPr>
          <a:xfrm rot="10947395">
            <a:off x="9186898" y="3049194"/>
            <a:ext cx="259645" cy="110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16765"/>
                  <a:pt x="0" y="10800"/>
                </a:cubicBezTo>
                <a:cubicBezTo>
                  <a:pt x="0" y="4835"/>
                  <a:pt x="9671" y="0"/>
                  <a:pt x="21600" y="0"/>
                </a:cubicBezTo>
                <a:lnTo>
                  <a:pt x="21600" y="0"/>
                </a:lnTo>
                <a:cubicBezTo>
                  <a:pt x="9671" y="4474"/>
                  <a:pt x="7253" y="12935"/>
                  <a:pt x="16200" y="18900"/>
                </a:cubicBezTo>
                <a:cubicBezTo>
                  <a:pt x="17735" y="19923"/>
                  <a:pt x="19553" y="20832"/>
                  <a:pt x="21600" y="21600"/>
                </a:cubicBezTo>
                <a:close/>
              </a:path>
            </a:pathLst>
          </a:custGeom>
          <a:solidFill>
            <a:srgbClr val="0000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7128689" y="2204787"/>
            <a:ext cx="975545" cy="2558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57" h="21600" fill="norm" stroke="1" extrusionOk="0">
                <a:moveTo>
                  <a:pt x="17711" y="18953"/>
                </a:moveTo>
                <a:cubicBezTo>
                  <a:pt x="17488" y="19712"/>
                  <a:pt x="17354" y="21141"/>
                  <a:pt x="15569" y="21600"/>
                </a:cubicBezTo>
                <a:cubicBezTo>
                  <a:pt x="14765" y="21565"/>
                  <a:pt x="13918" y="21600"/>
                  <a:pt x="13159" y="21494"/>
                </a:cubicBezTo>
                <a:cubicBezTo>
                  <a:pt x="11998" y="21335"/>
                  <a:pt x="12088" y="21582"/>
                  <a:pt x="9946" y="20753"/>
                </a:cubicBezTo>
                <a:cubicBezTo>
                  <a:pt x="8875" y="20471"/>
                  <a:pt x="7357" y="20118"/>
                  <a:pt x="6732" y="19906"/>
                </a:cubicBezTo>
                <a:cubicBezTo>
                  <a:pt x="5751" y="19571"/>
                  <a:pt x="6286" y="19465"/>
                  <a:pt x="5126" y="19165"/>
                </a:cubicBezTo>
                <a:cubicBezTo>
                  <a:pt x="4412" y="18741"/>
                  <a:pt x="3251" y="18388"/>
                  <a:pt x="2180" y="18106"/>
                </a:cubicBezTo>
                <a:cubicBezTo>
                  <a:pt x="1823" y="17894"/>
                  <a:pt x="1332" y="17718"/>
                  <a:pt x="1109" y="17471"/>
                </a:cubicBezTo>
                <a:cubicBezTo>
                  <a:pt x="931" y="17259"/>
                  <a:pt x="574" y="16835"/>
                  <a:pt x="574" y="16835"/>
                </a:cubicBezTo>
                <a:cubicBezTo>
                  <a:pt x="-96" y="14488"/>
                  <a:pt x="-542" y="12018"/>
                  <a:pt x="1377" y="9741"/>
                </a:cubicBezTo>
                <a:cubicBezTo>
                  <a:pt x="1868" y="8435"/>
                  <a:pt x="1154" y="6653"/>
                  <a:pt x="4322" y="5824"/>
                </a:cubicBezTo>
                <a:cubicBezTo>
                  <a:pt x="5304" y="5029"/>
                  <a:pt x="7268" y="4447"/>
                  <a:pt x="8875" y="3812"/>
                </a:cubicBezTo>
                <a:cubicBezTo>
                  <a:pt x="9678" y="3494"/>
                  <a:pt x="10213" y="3071"/>
                  <a:pt x="11017" y="2753"/>
                </a:cubicBezTo>
                <a:cubicBezTo>
                  <a:pt x="12891" y="2012"/>
                  <a:pt x="15256" y="1218"/>
                  <a:pt x="17443" y="635"/>
                </a:cubicBezTo>
                <a:cubicBezTo>
                  <a:pt x="18068" y="265"/>
                  <a:pt x="18514" y="141"/>
                  <a:pt x="19585" y="0"/>
                </a:cubicBezTo>
                <a:cubicBezTo>
                  <a:pt x="20299" y="88"/>
                  <a:pt x="21058" y="71"/>
                  <a:pt x="20121" y="529"/>
                </a:cubicBezTo>
                <a:cubicBezTo>
                  <a:pt x="19719" y="724"/>
                  <a:pt x="18871" y="671"/>
                  <a:pt x="18246" y="741"/>
                </a:cubicBezTo>
                <a:cubicBezTo>
                  <a:pt x="17711" y="812"/>
                  <a:pt x="16640" y="953"/>
                  <a:pt x="16640" y="953"/>
                </a:cubicBezTo>
                <a:cubicBezTo>
                  <a:pt x="15747" y="1482"/>
                  <a:pt x="16372" y="1200"/>
                  <a:pt x="14498" y="1694"/>
                </a:cubicBezTo>
                <a:cubicBezTo>
                  <a:pt x="14498" y="1694"/>
                  <a:pt x="12489" y="2488"/>
                  <a:pt x="12088" y="2647"/>
                </a:cubicBezTo>
                <a:cubicBezTo>
                  <a:pt x="11641" y="2824"/>
                  <a:pt x="10927" y="2894"/>
                  <a:pt x="10481" y="3071"/>
                </a:cubicBezTo>
                <a:cubicBezTo>
                  <a:pt x="9722" y="3371"/>
                  <a:pt x="9232" y="3671"/>
                  <a:pt x="8339" y="3918"/>
                </a:cubicBezTo>
                <a:cubicBezTo>
                  <a:pt x="8071" y="4076"/>
                  <a:pt x="7134" y="4624"/>
                  <a:pt x="6732" y="4871"/>
                </a:cubicBezTo>
                <a:cubicBezTo>
                  <a:pt x="5751" y="5453"/>
                  <a:pt x="4635" y="5453"/>
                  <a:pt x="4055" y="6141"/>
                </a:cubicBezTo>
                <a:cubicBezTo>
                  <a:pt x="3653" y="6600"/>
                  <a:pt x="2939" y="6971"/>
                  <a:pt x="2448" y="7412"/>
                </a:cubicBezTo>
                <a:cubicBezTo>
                  <a:pt x="1511" y="8259"/>
                  <a:pt x="1020" y="9194"/>
                  <a:pt x="306" y="10059"/>
                </a:cubicBezTo>
                <a:cubicBezTo>
                  <a:pt x="395" y="11118"/>
                  <a:pt x="440" y="12176"/>
                  <a:pt x="574" y="13235"/>
                </a:cubicBezTo>
                <a:cubicBezTo>
                  <a:pt x="708" y="14100"/>
                  <a:pt x="1868" y="14912"/>
                  <a:pt x="2716" y="15671"/>
                </a:cubicBezTo>
                <a:cubicBezTo>
                  <a:pt x="3653" y="16518"/>
                  <a:pt x="3787" y="17647"/>
                  <a:pt x="6465" y="18000"/>
                </a:cubicBezTo>
                <a:cubicBezTo>
                  <a:pt x="9589" y="18406"/>
                  <a:pt x="12579" y="18406"/>
                  <a:pt x="15837" y="18529"/>
                </a:cubicBezTo>
                <a:cubicBezTo>
                  <a:pt x="17131" y="18635"/>
                  <a:pt x="17845" y="18565"/>
                  <a:pt x="18246" y="19059"/>
                </a:cubicBezTo>
                <a:cubicBezTo>
                  <a:pt x="16952" y="19182"/>
                  <a:pt x="16908" y="19271"/>
                  <a:pt x="17711" y="18953"/>
                </a:cubicBezTo>
                <a:close/>
              </a:path>
            </a:pathLst>
          </a:custGeom>
          <a:solidFill/>
          <a:ln w="12700">
            <a:solidFill/>
            <a:round/>
          </a:ln>
        </p:spPr>
        <p:txBody>
          <a:bodyPr lIns="65023" tIns="65023" rIns="65023" bIns="65023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9390099" y="3559454"/>
            <a:ext cx="1128890" cy="194169"/>
          </a:xfrm>
          <a:prstGeom prst="line">
            <a:avLst/>
          </a:prstGeom>
          <a:ln w="50800">
            <a:solidFill>
              <a:srgbClr val="1F497D"/>
            </a:solidFill>
            <a:round/>
            <a:head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10502705" y="3412698"/>
            <a:ext cx="1868139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800"/>
              <a:t>Calcium</a:t>
            </a:r>
          </a:p>
        </p:txBody>
      </p:sp>
      <p:sp>
        <p:nvSpPr>
          <p:cNvPr id="82" name="Shape 82"/>
          <p:cNvSpPr/>
          <p:nvPr/>
        </p:nvSpPr>
        <p:spPr>
          <a:xfrm>
            <a:off x="4868165" y="2229623"/>
            <a:ext cx="2322461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800"/>
              <a:t>Lumen (L)</a:t>
            </a:r>
          </a:p>
        </p:txBody>
      </p:sp>
      <p:sp>
        <p:nvSpPr>
          <p:cNvPr id="83" name="Shape 83"/>
          <p:cNvSpPr/>
          <p:nvPr/>
        </p:nvSpPr>
        <p:spPr>
          <a:xfrm rot="1002757">
            <a:off x="7127805" y="2563774"/>
            <a:ext cx="754100" cy="142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10379939" y="2356058"/>
            <a:ext cx="2614896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800"/>
              <a:t>Fibrous cap</a:t>
            </a:r>
          </a:p>
        </p:txBody>
      </p:sp>
      <p:sp>
        <p:nvSpPr>
          <p:cNvPr id="85" name="Shape 85"/>
          <p:cNvSpPr/>
          <p:nvPr/>
        </p:nvSpPr>
        <p:spPr>
          <a:xfrm>
            <a:off x="10227733" y="4379027"/>
            <a:ext cx="2765780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800"/>
              <a:t>Lipid core</a:t>
            </a:r>
          </a:p>
        </p:txBody>
      </p:sp>
      <p:sp>
        <p:nvSpPr>
          <p:cNvPr id="86" name="Shape 86"/>
          <p:cNvSpPr/>
          <p:nvPr/>
        </p:nvSpPr>
        <p:spPr>
          <a:xfrm>
            <a:off x="8766951" y="4241302"/>
            <a:ext cx="1408855" cy="541868"/>
          </a:xfrm>
          <a:prstGeom prst="line">
            <a:avLst/>
          </a:prstGeom>
          <a:ln w="50800">
            <a:solidFill>
              <a:srgbClr val="1F497D"/>
            </a:solidFill>
            <a:round/>
            <a:head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" name="Shape 87"/>
          <p:cNvSpPr/>
          <p:nvPr/>
        </p:nvSpPr>
        <p:spPr>
          <a:xfrm flipH="1" flipV="1">
            <a:off x="6184053" y="3058227"/>
            <a:ext cx="1300481" cy="108374"/>
          </a:xfrm>
          <a:prstGeom prst="line">
            <a:avLst/>
          </a:prstGeom>
          <a:ln w="50800">
            <a:solidFill>
              <a:srgbClr val="1F497D"/>
            </a:solidFill>
            <a:round/>
            <a:head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406239" y="8907289"/>
            <a:ext cx="3365481" cy="577800"/>
          </a:xfrm>
          <a:prstGeom prst="rect">
            <a:avLst/>
          </a:prstGeom>
        </p:spPr>
        <p:txBody>
          <a:bodyPr anchor="t"/>
          <a:lstStyle>
            <a:lvl1pPr>
              <a:defRPr i="1" sz="28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FFFFFF"/>
                </a:solidFill>
              </a:rPr>
              <a:t>Wasserman, et al</a:t>
            </a:r>
          </a:p>
        </p:txBody>
      </p:sp>
      <p:sp>
        <p:nvSpPr>
          <p:cNvPr id="89" name="Shape 89"/>
          <p:cNvSpPr/>
          <p:nvPr/>
        </p:nvSpPr>
        <p:spPr>
          <a:xfrm flipV="1">
            <a:off x="8523111" y="2814387"/>
            <a:ext cx="1815254" cy="149014"/>
          </a:xfrm>
          <a:prstGeom prst="line">
            <a:avLst/>
          </a:prstGeom>
          <a:ln w="50800">
            <a:solidFill>
              <a:srgbClr val="1F497D"/>
            </a:solidFill>
            <a:round/>
            <a:head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/>
        </p:nvSpPr>
        <p:spPr>
          <a:xfrm>
            <a:off x="2654630" y="3042423"/>
            <a:ext cx="387112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914400">
              <a:defRPr sz="3800">
                <a:solidFill>
                  <a:srgbClr val="F6F6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6F6FF"/>
                </a:solidFill>
              </a:rPr>
              <a:t>L</a:t>
            </a:r>
          </a:p>
        </p:txBody>
      </p:sp>
      <p:sp>
        <p:nvSpPr>
          <p:cNvPr id="91" name="Shape 91"/>
          <p:cNvSpPr/>
          <p:nvPr/>
        </p:nvSpPr>
        <p:spPr>
          <a:xfrm>
            <a:off x="2060242" y="292441"/>
            <a:ext cx="9053684" cy="866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marL="320675" indent="-320675" algn="l" defTabSz="1456267">
              <a:tabLst>
                <a:tab pos="1371600" algn="l"/>
              </a:tabLst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4800"/>
              <a:t>MRI features of carotid atheroma</a:t>
            </a:r>
          </a:p>
        </p:txBody>
      </p:sp>
      <p:sp>
        <p:nvSpPr>
          <p:cNvPr id="92" name="Shape 92"/>
          <p:cNvSpPr/>
          <p:nvPr/>
        </p:nvSpPr>
        <p:spPr>
          <a:xfrm>
            <a:off x="2022968" y="2295098"/>
            <a:ext cx="2817708" cy="2799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round/>
          </a:ln>
        </p:spPr>
        <p:txBody>
          <a:bodyPr lIns="65023" tIns="65023" rIns="65023" bIns="65023" anchor="ctr"/>
          <a:lstStyle/>
          <a:p>
            <a:pPr lvl="0" algn="l" defTabSz="914400">
              <a:defRPr i="1" sz="2400">
                <a:solidFill>
                  <a:srgbClr val="F6F6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427790" y="8426080"/>
            <a:ext cx="6502401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000"/>
              <a:t>Radiology. 2002 May;223(2):566-73.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nodeType="after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nodeType="after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nodeType="after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nodeType="after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nodeType="after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nodeType="after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nodeType="after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nodeType="afterEffect" presetClass="entr" presetSubtype="0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nodeType="afterEffect" presetClass="entr" presetSubtype="0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6"/>
      <p:bldP build="whole" bldLvl="1" animBg="1" rev="0" advAuto="0" spid="87" grpId="13"/>
      <p:bldP build="whole" bldLvl="1" animBg="1" rev="0" advAuto="0" spid="76" grpId="2"/>
      <p:bldP build="whole" bldLvl="1" animBg="1" rev="0" advAuto="0" spid="89" grpId="14"/>
      <p:bldP build="whole" bldLvl="1" animBg="1" rev="0" advAuto="0" spid="74" grpId="16"/>
      <p:bldP build="whole" bldLvl="1" animBg="1" rev="0" advAuto="0" spid="84" grpId="10"/>
      <p:bldP build="whole" bldLvl="1" animBg="1" rev="0" advAuto="0" spid="75" grpId="1"/>
      <p:bldP build="whole" bldLvl="1" animBg="1" rev="0" advAuto="0" spid="82" grpId="8"/>
      <p:bldP build="whole" bldLvl="1" animBg="1" rev="0" advAuto="0" spid="81" grpId="7"/>
      <p:bldP build="whole" bldLvl="1" animBg="1" rev="0" advAuto="0" spid="86" grpId="12"/>
      <p:bldP build="whole" bldLvl="1" animBg="1" rev="0" advAuto="0" spid="83" grpId="9"/>
      <p:bldP build="whole" bldLvl="1" animBg="1" rev="0" advAuto="0" spid="77" grpId="3"/>
      <p:bldP build="whole" bldLvl="1" animBg="1" rev="0" advAuto="0" spid="85" grpId="11"/>
      <p:bldP build="whole" bldLvl="1" animBg="1" rev="0" advAuto="0" spid="78" grpId="4"/>
      <p:bldP build="whole" bldLvl="1" animBg="1" rev="0" advAuto="0" spid="79" grpId="5"/>
      <p:bldP build="whole" bldLvl="1" animBg="1" rev="0" advAuto="0" spid="72" grpId="1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Purpose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To determine if carotid plaque morphology and composition with MR imaging can be used to identify asymptomatic subjects at risk for cardiovascular events.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Methods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946 participants (exam 2)</a:t>
            </a:r>
            <a:endParaRPr sz="3600"/>
          </a:p>
          <a:p>
            <a:pPr lvl="0">
              <a:defRPr sz="1800"/>
            </a:pPr>
            <a:r>
              <a:rPr sz="3600"/>
              <a:t>chosen according to the highest ~15% of IMT at all centers, random sampling done in Baltimore and Los Angeles </a:t>
            </a:r>
            <a:endParaRPr sz="3600"/>
          </a:p>
          <a:p>
            <a:pPr lvl="0">
              <a:defRPr sz="1800"/>
            </a:pPr>
            <a:r>
              <a:rPr sz="3600"/>
              <a:t>evaluated with MRI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2286000" y="300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3" name="pasted-image.png"/>
          <p:cNvPicPr/>
          <p:nvPr/>
        </p:nvPicPr>
        <p:blipFill>
          <a:blip r:embed="rId2">
            <a:extLst/>
          </a:blip>
          <a:srcRect l="70220" t="40579" r="21110" b="23001"/>
          <a:stretch>
            <a:fillRect/>
          </a:stretch>
        </p:blipFill>
        <p:spPr>
          <a:xfrm>
            <a:off x="8625122" y="7137674"/>
            <a:ext cx="2763890" cy="2587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ng"/>
          <p:cNvPicPr/>
          <p:nvPr/>
        </p:nvPicPr>
        <p:blipFill>
          <a:blip r:embed="rId2">
            <a:extLst/>
          </a:blip>
          <a:srcRect l="36587" t="40362" r="54664" b="23059"/>
          <a:stretch>
            <a:fillRect/>
          </a:stretch>
        </p:blipFill>
        <p:spPr>
          <a:xfrm>
            <a:off x="5817790" y="7140849"/>
            <a:ext cx="2770199" cy="2580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asted-image.png"/>
          <p:cNvPicPr/>
          <p:nvPr/>
        </p:nvPicPr>
        <p:blipFill>
          <a:blip r:embed="rId2">
            <a:extLst/>
          </a:blip>
          <a:srcRect l="3208" t="35949" r="87987" b="27441"/>
          <a:stretch>
            <a:fillRect/>
          </a:stretch>
        </p:blipFill>
        <p:spPr>
          <a:xfrm>
            <a:off x="2994980" y="7140849"/>
            <a:ext cx="2785662" cy="258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" y="28697"/>
            <a:ext cx="12001500" cy="702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0" name="pasted-image.png"/>
          <p:cNvPicPr/>
          <p:nvPr/>
        </p:nvPicPr>
        <p:blipFill>
          <a:blip r:embed="rId2">
            <a:extLst/>
          </a:blip>
          <a:srcRect l="62014" t="25393" r="9871" b="14921"/>
          <a:stretch>
            <a:fillRect/>
          </a:stretch>
        </p:blipFill>
        <p:spPr>
          <a:xfrm>
            <a:off x="6631093" y="3014930"/>
            <a:ext cx="4715701" cy="4748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asted-image.png"/>
          <p:cNvPicPr/>
          <p:nvPr/>
        </p:nvPicPr>
        <p:blipFill>
          <a:blip r:embed="rId2">
            <a:extLst/>
          </a:blip>
          <a:srcRect l="12304" t="25867" r="59499" b="13972"/>
          <a:stretch>
            <a:fillRect/>
          </a:stretch>
        </p:blipFill>
        <p:spPr>
          <a:xfrm>
            <a:off x="1658037" y="3006248"/>
            <a:ext cx="4709613" cy="4766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Methods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followed for ~5.5 years for MI, resuscitated cardiac arrest, angina, stroke and death </a:t>
            </a:r>
            <a:endParaRPr sz="3600"/>
          </a:p>
          <a:p>
            <a:pPr lvl="0">
              <a:defRPr sz="1800"/>
            </a:pPr>
            <a:r>
              <a:rPr sz="3600"/>
              <a:t>univariate and multivariate Cox proportional hazards models considering traditional (Framingham) and imaging risk factors</a:t>
            </a:r>
            <a:endParaRPr sz="3600"/>
          </a:p>
          <a:p>
            <a:pPr lvl="0">
              <a:defRPr sz="1800"/>
            </a:pPr>
            <a:r>
              <a:rPr sz="3600"/>
              <a:t>calculated the net reclassification index for the addition of the imaging markers to the traditional risk factor model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50" y="1193800"/>
            <a:ext cx="11899900" cy="736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