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1">
  <p:sldMasterIdLst>
    <p:sldMasterId id="2147483648" r:id="rId1"/>
  </p:sldMasterIdLst>
  <p:notesMasterIdLst>
    <p:notesMasterId r:id="rId15"/>
  </p:notesMasterIdLst>
  <p:sldIdLst>
    <p:sldId id="263" r:id="rId2"/>
    <p:sldId id="299" r:id="rId3"/>
    <p:sldId id="304" r:id="rId4"/>
    <p:sldId id="305" r:id="rId5"/>
    <p:sldId id="290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29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99" d="100"/>
          <a:sy n="99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50E3A-5AF9-4C06-84DF-4C1CD50E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3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CE860-A1C1-4CF3-8C53-701291DC87A1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Up 137 from this time last year.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Up 157 since this time last year!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Up 125 since last time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Interesting to compare this year with last year.  2015 looked like a banner year, with almost 5000 citations, but 2016 ended up exceeding it by almost 1000 citations.  Note difference in Y-axis scale.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5E2A-7806-475B-A336-5E9EAA9DC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922F-7A3F-4B44-9CF8-35F290AC0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E31C-E752-429F-BDB3-0C07E9AB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EC886-962C-4744-BBF9-8D804DD5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931B-B29C-4CB4-9495-A45B8B5C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73A4-0E07-48CE-866A-DA87C5FF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A2949-D39F-4E02-A52D-B7C84846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393D-4217-4C1B-BCA5-5A4CF14D0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252-7414-4D41-A028-66ACDF5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6518-F79B-4246-B65C-5B3384D2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A488-2B42-4E04-983C-D55E55666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4732A-9586-470E-8664-4568807F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en-US" b="1" dirty="0" smtClean="0"/>
              <a:t>MESA P&amp;P REPORT</a:t>
            </a:r>
            <a:br>
              <a:rPr lang="en-US" b="1" dirty="0" smtClean="0"/>
            </a:br>
            <a:r>
              <a:rPr lang="en-US" b="1" dirty="0" smtClean="0"/>
              <a:t>SC </a:t>
            </a:r>
            <a:r>
              <a:rPr lang="en-US" b="1" smtClean="0"/>
              <a:t>Meeting 4/19/17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FontTx/>
              <a:buNone/>
            </a:pPr>
            <a:endParaRPr lang="en-US" b="1" dirty="0" smtClean="0"/>
          </a:p>
          <a:p>
            <a:pPr algn="ctr">
              <a:buFontTx/>
              <a:buNone/>
            </a:pPr>
            <a:r>
              <a:rPr lang="en-US" b="1" dirty="0" smtClean="0"/>
              <a:t>Steve Shea</a:t>
            </a:r>
          </a:p>
          <a:p>
            <a:pPr algn="ctr">
              <a:buFontTx/>
              <a:buNone/>
            </a:pPr>
            <a:r>
              <a:rPr lang="en-US" b="1" dirty="0" smtClean="0"/>
              <a:t>Moyses Szklo</a:t>
            </a:r>
          </a:p>
          <a:p>
            <a:pPr algn="ctr">
              <a:buFontTx/>
              <a:buNone/>
            </a:pPr>
            <a:r>
              <a:rPr lang="en-US" b="1" dirty="0" smtClean="0"/>
              <a:t>Robyn McClelland</a:t>
            </a:r>
          </a:p>
          <a:p>
            <a:pPr algn="ctr">
              <a:buFontTx/>
              <a:buNone/>
            </a:pPr>
            <a:endParaRPr lang="en-US" b="1" dirty="0"/>
          </a:p>
          <a:p>
            <a:pPr algn="ctr">
              <a:buFontTx/>
              <a:buNone/>
            </a:pPr>
            <a:endParaRPr lang="en-US" b="1" dirty="0" smtClean="0"/>
          </a:p>
        </p:txBody>
      </p:sp>
      <p:pic>
        <p:nvPicPr>
          <p:cNvPr id="4" name="Picture 7" descr="MesaLogo-100x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00600"/>
            <a:ext cx="18732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952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/>
              <a:t>Publications (n=1034*)</a:t>
            </a:r>
            <a:br>
              <a:rPr lang="en-US" sz="2800" dirty="0"/>
            </a:br>
            <a:r>
              <a:rPr lang="en-US" sz="2800" dirty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90900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>
                <a:solidFill>
                  <a:srgbClr val="000000"/>
                </a:solidFill>
              </a:rPr>
              <a:t>Data Cumulative Through 4/6/2017	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</a:rPr>
              <a:t>              Slide </a:t>
            </a:r>
            <a:r>
              <a:rPr lang="en-US" sz="1200" b="1" dirty="0">
                <a:solidFill>
                  <a:srgbClr val="000000"/>
                </a:solidFill>
              </a:rPr>
              <a:t>courtesy of  Robyn McClelland </a:t>
            </a:r>
            <a:r>
              <a:rPr lang="en-US" sz="1200" b="1" i="1" dirty="0">
                <a:solidFill>
                  <a:srgbClr val="000000"/>
                </a:solidFill>
              </a:rPr>
              <a:t>	*Does not include Air or Genetics</a:t>
            </a:r>
          </a:p>
          <a:p>
            <a:endParaRPr lang="en-US" sz="1200" b="1" i="1" dirty="0">
              <a:solidFill>
                <a:srgbClr val="000000"/>
              </a:solidFill>
            </a:endParaRPr>
          </a:p>
          <a:p>
            <a:endParaRPr lang="en-US" sz="1200" b="1" i="1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142999"/>
            <a:ext cx="7010400" cy="513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156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/>
              <a:t>Abstracts (n=1320)</a:t>
            </a:r>
            <a:br>
              <a:rPr lang="en-US" sz="2800" dirty="0"/>
            </a:br>
            <a:r>
              <a:rPr lang="en-US" sz="2800" dirty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838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>
                <a:solidFill>
                  <a:srgbClr val="000000"/>
                </a:solidFill>
              </a:rPr>
              <a:t>Data Cumulative Through </a:t>
            </a:r>
            <a:r>
              <a:rPr lang="en-US" sz="1200" b="1" i="1" dirty="0" smtClean="0">
                <a:solidFill>
                  <a:srgbClr val="000000"/>
                </a:solidFill>
              </a:rPr>
              <a:t>4/6/2017 				</a:t>
            </a:r>
            <a:r>
              <a:rPr lang="en-US" sz="1200" b="1" dirty="0" smtClean="0">
                <a:solidFill>
                  <a:srgbClr val="000000"/>
                </a:solidFill>
              </a:rPr>
              <a:t>Slide </a:t>
            </a:r>
            <a:r>
              <a:rPr lang="en-US" sz="1200" b="1" dirty="0">
                <a:solidFill>
                  <a:srgbClr val="000000"/>
                </a:solidFill>
              </a:rPr>
              <a:t>courtesy of  Robyn McClelland</a:t>
            </a:r>
            <a:endParaRPr lang="en-US" sz="1200" b="1" i="1" dirty="0">
              <a:solidFill>
                <a:srgbClr val="000000"/>
              </a:solidFill>
            </a:endParaRPr>
          </a:p>
          <a:p>
            <a:endParaRPr lang="en-US" sz="1200" b="1" i="1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10964"/>
            <a:ext cx="7162800" cy="524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314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/>
          <a:lstStyle/>
          <a:p>
            <a:r>
              <a:rPr lang="en-US" sz="2000" dirty="0"/>
              <a:t>Citations by Year (with Multi-Ethnic Study of Atherosclerosis in “topic”—Web of Science search)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5380672"/>
            <a:ext cx="6781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Sum of times cited:   29514 </a:t>
            </a:r>
          </a:p>
          <a:p>
            <a:r>
              <a:rPr lang="en-US" dirty="0">
                <a:solidFill>
                  <a:srgbClr val="000000"/>
                </a:solidFill>
              </a:rPr>
              <a:t>Without self citation:  25150 </a:t>
            </a:r>
          </a:p>
          <a:p>
            <a:r>
              <a:rPr lang="en-US" dirty="0">
                <a:solidFill>
                  <a:srgbClr val="000000"/>
                </a:solidFill>
              </a:rPr>
              <a:t>Average citations per article:  19.2   (up from 17.5 last year)  	</a:t>
            </a:r>
          </a:p>
          <a:p>
            <a:r>
              <a:rPr lang="en-US" dirty="0">
                <a:solidFill>
                  <a:srgbClr val="000000"/>
                </a:solidFill>
              </a:rPr>
              <a:t>h-index: 78   (up from 73 last year, 64 the year before)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dirty="0">
                <a:solidFill>
                  <a:srgbClr val="000000"/>
                </a:solidFill>
                <a:cs typeface="Arial" charset="0"/>
              </a:rPr>
              <a:t>Citations in Each Year</a:t>
            </a:r>
          </a:p>
          <a:p>
            <a:pPr eaLnBrk="0" hangingPunct="0"/>
            <a:r>
              <a:rPr lang="en-US" altLang="en-US" dirty="0">
                <a:solidFill>
                  <a:srgbClr val="000000"/>
                </a:solidFill>
                <a:cs typeface="Arial" charset="0"/>
              </a:rPr>
              <a:t>  </a:t>
            </a:r>
            <a:r>
              <a:rPr lang="en-US" altLang="en-US" sz="15000" dirty="0">
                <a:solidFill>
                  <a:srgbClr val="000000"/>
                </a:solidFill>
                <a:cs typeface="Arial" charset="0"/>
              </a:rPr>
              <a:t> </a:t>
            </a:r>
            <a:endParaRPr lang="en-US" alt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>
                <a:solidFill>
                  <a:srgbClr val="000000"/>
                </a:solidFill>
                <a:cs typeface="Arial" charset="0"/>
              </a:rPr>
              <a:t>Citations in Each Year</a:t>
            </a:r>
          </a:p>
          <a:p>
            <a:pPr eaLnBrk="0" hangingPunct="0"/>
            <a:r>
              <a:rPr lang="en-US" altLang="en-US">
                <a:solidFill>
                  <a:srgbClr val="000000"/>
                </a:solidFill>
                <a:cs typeface="Arial" charset="0"/>
              </a:rPr>
              <a:t>  </a:t>
            </a:r>
            <a:r>
              <a:rPr lang="en-US" altLang="en-US" sz="15000">
                <a:solidFill>
                  <a:srgbClr val="000000"/>
                </a:solidFill>
                <a:cs typeface="Arial" charset="0"/>
              </a:rPr>
              <a:t> </a:t>
            </a:r>
            <a:endParaRPr lang="en-US" alt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6" name="Picture 2" descr="http://charts.webofknowledge.com/ChartServer/draw?SessionID=1FPux4ShOKjWKu6Wa74&amp;Product=UA&amp;GraphID=TC_BarChart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52867"/>
            <a:ext cx="4411598" cy="367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charts.webofknowledge.com/ChartServer/draw?SessionID=1DiYNwG9qnZmGhSkQFV&amp;Product=UA&amp;GraphID=TC_BarChart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638" y="1406207"/>
            <a:ext cx="4347592" cy="362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20937" y="109815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Last Year’s Report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0" y="109815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This Year’s Report</a:t>
            </a:r>
          </a:p>
        </p:txBody>
      </p:sp>
    </p:spTree>
    <p:extLst>
      <p:ext uri="{BB962C8B-B14F-4D97-AF65-F5344CB8AC3E}">
        <p14:creationId xmlns:p14="http://schemas.microsoft.com/office/powerpoint/2010/main" val="173091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5064" y="1219200"/>
            <a:ext cx="6705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u="sng" dirty="0" smtClean="0"/>
          </a:p>
          <a:p>
            <a:r>
              <a:rPr lang="en-US" u="sng" dirty="0" smtClean="0"/>
              <a:t>2015</a:t>
            </a:r>
          </a:p>
          <a:p>
            <a:r>
              <a:rPr lang="en-US" dirty="0" smtClean="0"/>
              <a:t>BS </a:t>
            </a:r>
            <a:r>
              <a:rPr lang="en-US" dirty="0"/>
              <a:t>ratio = Abstracts (N=1047)/Publications (</a:t>
            </a:r>
            <a:r>
              <a:rPr lang="en-US" dirty="0" smtClean="0"/>
              <a:t>N=735</a:t>
            </a:r>
            <a:r>
              <a:rPr lang="en-US" dirty="0"/>
              <a:t>) = 1.42</a:t>
            </a:r>
          </a:p>
          <a:p>
            <a:r>
              <a:rPr lang="en-US" dirty="0" smtClean="0"/>
              <a:t>BS/H </a:t>
            </a:r>
            <a:r>
              <a:rPr lang="en-US" dirty="0"/>
              <a:t>ratio = 1.42/64 = 0.022 </a:t>
            </a:r>
            <a:endParaRPr lang="en-US" dirty="0" smtClean="0"/>
          </a:p>
          <a:p>
            <a:endParaRPr lang="en-US" dirty="0" smtClean="0"/>
          </a:p>
          <a:p>
            <a:r>
              <a:rPr lang="en-US" u="sng" dirty="0" smtClean="0"/>
              <a:t>2016</a:t>
            </a:r>
            <a:endParaRPr lang="en-US" u="sng" dirty="0"/>
          </a:p>
          <a:p>
            <a:r>
              <a:rPr lang="en-US" dirty="0"/>
              <a:t>BS ratio = Abstracts (</a:t>
            </a:r>
            <a:r>
              <a:rPr lang="en-US" dirty="0" smtClean="0"/>
              <a:t>N=1195)/</a:t>
            </a:r>
            <a:r>
              <a:rPr lang="en-US" dirty="0"/>
              <a:t>Publications (</a:t>
            </a:r>
            <a:r>
              <a:rPr lang="en-US" dirty="0" smtClean="0"/>
              <a:t>N=877</a:t>
            </a:r>
            <a:r>
              <a:rPr lang="en-US" dirty="0" smtClean="0"/>
              <a:t>) </a:t>
            </a:r>
            <a:r>
              <a:rPr lang="en-US" dirty="0"/>
              <a:t>= </a:t>
            </a:r>
            <a:r>
              <a:rPr lang="en-US" dirty="0" smtClean="0"/>
              <a:t>1.36</a:t>
            </a:r>
            <a:endParaRPr lang="en-US" dirty="0"/>
          </a:p>
          <a:p>
            <a:r>
              <a:rPr lang="en-US" dirty="0" smtClean="0"/>
              <a:t>BS/H </a:t>
            </a:r>
            <a:r>
              <a:rPr lang="en-US" dirty="0"/>
              <a:t>ratio = </a:t>
            </a:r>
            <a:r>
              <a:rPr lang="en-US" dirty="0" smtClean="0"/>
              <a:t>1.36/73 </a:t>
            </a:r>
            <a:r>
              <a:rPr lang="en-US" dirty="0"/>
              <a:t>= </a:t>
            </a:r>
            <a:r>
              <a:rPr lang="en-US" dirty="0" smtClean="0"/>
              <a:t>0.019 </a:t>
            </a:r>
          </a:p>
          <a:p>
            <a:endParaRPr lang="en-US" dirty="0"/>
          </a:p>
          <a:p>
            <a:r>
              <a:rPr lang="en-US" u="sng" dirty="0" smtClean="0"/>
              <a:t>2017</a:t>
            </a:r>
            <a:endParaRPr lang="en-US" dirty="0" smtClean="0"/>
          </a:p>
          <a:p>
            <a:r>
              <a:rPr lang="en-US" dirty="0" smtClean="0"/>
              <a:t>BS ratio = Abstracts (N=1320)/Publications (N=1034) = 1.28</a:t>
            </a:r>
          </a:p>
          <a:p>
            <a:r>
              <a:rPr lang="en-US" dirty="0" smtClean="0"/>
              <a:t>BS/H ratio = 1.28/78 = 0.016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614594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Advanced Metrics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802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P&amp;P Membership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064137"/>
              </p:ext>
            </p:extLst>
          </p:nvPr>
        </p:nvGraphicFramePr>
        <p:xfrm>
          <a:off x="1828800" y="1295400"/>
          <a:ext cx="5334000" cy="5159592"/>
        </p:xfrm>
        <a:graphic>
          <a:graphicData uri="http://schemas.openxmlformats.org/drawingml/2006/table">
            <a:tbl>
              <a:tblPr firstRow="1" firstCol="1" bandRow="1"/>
              <a:tblGrid>
                <a:gridCol w="2057400"/>
                <a:gridCol w="3276600"/>
              </a:tblGrid>
              <a:tr h="3168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Member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Site/Affiliation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Moyses Szklo, MD, </a:t>
                      </a:r>
                      <a:r>
                        <a:rPr lang="en-US" sz="1100" b="1" dirty="0" err="1">
                          <a:effectLst/>
                          <a:latin typeface="+mn-lt"/>
                          <a:ea typeface="Calibri"/>
                        </a:rPr>
                        <a:t>DrPH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Johns Hopkins University </a:t>
                      </a: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– Chair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Steven Shea, MD, MS 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Columbia </a:t>
                      </a: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University – Co-Chair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n-lt"/>
                          <a:ea typeface="Calibri"/>
                        </a:rPr>
                        <a:t>Norrina</a:t>
                      </a: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 B. Allen,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Northwestern University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*Matthew Allison, MD, MPH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UCSD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Alain Bertoni, MD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Wake Forest </a:t>
                      </a: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University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Michael Blaha, MD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Johns Hopkins Hospital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David Bluemke, MD,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MRI Reading Center, NIH/CC/DRD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Ian de Boer, MD, MS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University of Washington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n-lt"/>
                          <a:ea typeface="Calibri"/>
                        </a:rPr>
                        <a:t>Lyndia</a:t>
                      </a: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1100" b="1" dirty="0" err="1">
                          <a:effectLst/>
                          <a:latin typeface="+mn-lt"/>
                          <a:ea typeface="Calibri"/>
                        </a:rPr>
                        <a:t>Brumback</a:t>
                      </a: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University </a:t>
                      </a: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of Washington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*Susan Heckbert, MD,</a:t>
                      </a:r>
                      <a:r>
                        <a:rPr lang="en-US" sz="1100" b="1" baseline="0" dirty="0" smtClean="0">
                          <a:effectLst/>
                          <a:latin typeface="+mn-lt"/>
                          <a:ea typeface="Calibri"/>
                        </a:rPr>
                        <a:t> PhD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University</a:t>
                      </a:r>
                      <a:r>
                        <a:rPr lang="en-US" sz="1100" b="1" baseline="0" dirty="0" smtClean="0">
                          <a:effectLst/>
                          <a:latin typeface="+mn-lt"/>
                          <a:ea typeface="Calibri"/>
                        </a:rPr>
                        <a:t> of Washington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Joao Lima, MD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MRI Reading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Kiang Liu,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Northwestern </a:t>
                      </a: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University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Robyn McClelland,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Coordinating Center, Univ. of Washington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Joseph Polak, MD, MPH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Tufts-NEMC Ultrasound Reading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*Benjamin</a:t>
                      </a:r>
                      <a:r>
                        <a:rPr lang="en-US" sz="1100" b="1" baseline="0" dirty="0" smtClean="0">
                          <a:effectLst/>
                          <a:latin typeface="+mn-lt"/>
                          <a:ea typeface="Calibri"/>
                        </a:rPr>
                        <a:t> Smith, MD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/>
                        </a:rPr>
                        <a:t>Columbia University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55738" y="1598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1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143000"/>
            <a:ext cx="7543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2400" b="1" dirty="0"/>
              <a:t>MESA now has 1,679 approved paper proposals</a:t>
            </a:r>
            <a:r>
              <a:rPr lang="en-US" sz="2400" b="1" dirty="0" smtClean="0"/>
              <a:t>:</a:t>
            </a:r>
          </a:p>
          <a:p>
            <a:pPr marL="0" lvl="1"/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1,015 papers published or in </a:t>
            </a:r>
            <a:r>
              <a:rPr lang="en-US" sz="2400" b="1" dirty="0" smtClean="0"/>
              <a:t>press</a:t>
            </a:r>
          </a:p>
          <a:p>
            <a:pPr lvl="1"/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172 penultimate drafts approved for </a:t>
            </a:r>
            <a:r>
              <a:rPr lang="en-US" sz="2400" b="1" dirty="0" smtClean="0"/>
              <a:t>submission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21 penultimate drafts in revision and review </a:t>
            </a:r>
            <a:r>
              <a:rPr lang="en-US" sz="2400" b="1" dirty="0" smtClean="0"/>
              <a:t>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471 </a:t>
            </a:r>
            <a:r>
              <a:rPr lang="en-US" sz="2400" b="1" dirty="0"/>
              <a:t>papers in progress</a:t>
            </a:r>
          </a:p>
        </p:txBody>
      </p:sp>
    </p:spTree>
    <p:extLst>
      <p:ext uri="{BB962C8B-B14F-4D97-AF65-F5344CB8AC3E}">
        <p14:creationId xmlns:p14="http://schemas.microsoft.com/office/powerpoint/2010/main" val="150502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696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dirty="0"/>
              <a:t>33 MESA abstracts were submitted to the AHA Scientific Sessions meeting scheduled for November 12-16, 2016</a:t>
            </a:r>
            <a:r>
              <a:rPr lang="en-US" sz="2400" b="1" dirty="0" smtClean="0"/>
              <a:t>. </a:t>
            </a:r>
            <a:r>
              <a:rPr lang="en-US" sz="2400" b="1" smtClean="0">
                <a:solidFill>
                  <a:srgbClr val="FF0000"/>
                </a:solidFill>
              </a:rPr>
              <a:t>28 accepted.</a:t>
            </a:r>
            <a:endParaRPr lang="en-US" sz="2400" b="1" dirty="0" smtClean="0"/>
          </a:p>
          <a:p>
            <a:pPr lvl="1"/>
            <a:endParaRPr lang="en-US" sz="2400" b="1" dirty="0"/>
          </a:p>
          <a:p>
            <a:pPr lvl="1"/>
            <a:r>
              <a:rPr lang="en-US" sz="2400" b="1" dirty="0"/>
              <a:t>15 MESA abstracts were submitted to the AHA EPI/Lifestyle meeting scheduled for March 7-10, 2017</a:t>
            </a:r>
            <a:r>
              <a:rPr lang="en-US" sz="2400" b="1" dirty="0" smtClean="0"/>
              <a:t>. </a:t>
            </a:r>
            <a:r>
              <a:rPr lang="en-US" sz="2400" b="1" dirty="0" smtClean="0">
                <a:solidFill>
                  <a:srgbClr val="FF0000"/>
                </a:solidFill>
              </a:rPr>
              <a:t>15 accepted.</a:t>
            </a:r>
            <a:endParaRPr lang="en-US" sz="2400" b="1" dirty="0" smtClean="0"/>
          </a:p>
          <a:p>
            <a:pPr lvl="1"/>
            <a:endParaRPr lang="en-US" sz="2400" b="1" dirty="0"/>
          </a:p>
          <a:p>
            <a:pPr lvl="1"/>
            <a:r>
              <a:rPr lang="en-US" sz="2400" b="1" dirty="0"/>
              <a:t>63 MESA abstracts were submitted to 33 different conferences other than the 2 AHA meetings listed above.  These 33 conferences will be held between June 2016 and August 2017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7324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028343"/>
            <a:ext cx="7162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9687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Complete </a:t>
            </a: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and up-to-date website </a:t>
            </a:r>
            <a:r>
              <a:rPr lang="en-US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listing</a:t>
            </a:r>
          </a:p>
          <a:p>
            <a:pPr marL="742950" marR="0" lvl="0" indent="-396875">
              <a:spcBef>
                <a:spcPts val="0"/>
              </a:spcBef>
              <a:spcAft>
                <a:spcPts val="0"/>
              </a:spcAft>
              <a:tabLst>
                <a:tab pos="609600" algn="l"/>
              </a:tabLst>
            </a:pPr>
            <a:endParaRPr lang="en-US" b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742950" lvl="2" indent="-39687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09600" algn="l"/>
              </a:tabLst>
            </a:pPr>
            <a:r>
              <a:rPr lang="en-US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It </a:t>
            </a: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is the responsibility of all first and Senior MESA authors to maintain accurate author lists and to notify P&amp;P of any changes to these</a:t>
            </a:r>
            <a:r>
              <a:rPr lang="en-US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742950" marR="0" lvl="1" indent="-396875">
              <a:spcBef>
                <a:spcPts val="0"/>
              </a:spcBef>
              <a:spcAft>
                <a:spcPts val="0"/>
              </a:spcAft>
              <a:tabLst>
                <a:tab pos="838200" algn="l"/>
              </a:tabLst>
            </a:pPr>
            <a:endParaRPr lang="en-US" b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742950" lvl="1" indent="-39687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838200" algn="l"/>
              </a:tabLst>
            </a:pPr>
            <a:r>
              <a:rPr lang="en-US" b="1" dirty="0"/>
              <a:t>44 notices were sent to authors of proposals aged 36 months or more as of November 1, 2016.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  <a:tabLst>
                <a:tab pos="838200" algn="l"/>
              </a:tabLst>
            </a:pPr>
            <a:endParaRPr lang="en-US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7199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23" y="593926"/>
            <a:ext cx="8171828" cy="504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696200" y="1676400"/>
            <a:ext cx="914400" cy="3733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181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2286000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	    </a:t>
            </a:r>
            <a:r>
              <a:rPr lang="en-US" b="1" dirty="0" smtClean="0"/>
              <a:t>	   Central Analyst     Local </a:t>
            </a:r>
            <a:r>
              <a:rPr lang="en-US" b="1" dirty="0"/>
              <a:t>Analyst</a:t>
            </a:r>
          </a:p>
          <a:p>
            <a:r>
              <a:rPr lang="en-US" b="1" dirty="0"/>
              <a:t>Main Study		</a:t>
            </a:r>
            <a:r>
              <a:rPr lang="en-US" b="1" dirty="0" smtClean="0"/>
              <a:t>519</a:t>
            </a:r>
            <a:r>
              <a:rPr lang="en-US" b="1" dirty="0"/>
              <a:t>	</a:t>
            </a:r>
            <a:r>
              <a:rPr lang="en-US" b="1" dirty="0" smtClean="0"/>
              <a:t>	259</a:t>
            </a:r>
            <a:endParaRPr lang="en-US" b="1" dirty="0"/>
          </a:p>
          <a:p>
            <a:r>
              <a:rPr lang="en-US" b="1" dirty="0"/>
              <a:t>Ancillary Studies	595	</a:t>
            </a:r>
            <a:r>
              <a:rPr lang="en-US" b="1" dirty="0" smtClean="0"/>
              <a:t>	313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3174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461315"/>
              </p:ext>
            </p:extLst>
          </p:nvPr>
        </p:nvGraphicFramePr>
        <p:xfrm>
          <a:off x="1295400" y="1292994"/>
          <a:ext cx="6019800" cy="32414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14172"/>
                <a:gridCol w="1308652"/>
                <a:gridCol w="935990"/>
                <a:gridCol w="1260986"/>
              </a:tblGrid>
              <a:tr h="4685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Total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Main &amp; Ancillary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Main 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Study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Ancillary Studies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Papers Published or In Press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1,015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472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543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Pen Drafts Approved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172</a:t>
                      </a:r>
                      <a:endParaRPr lang="en-US" sz="9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93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Pen Drafts in Review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Pen Drafts Pending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471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207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264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814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/>
                          <a:ea typeface="Times New Roman"/>
                        </a:rPr>
                        <a:t>0 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– 3 months (from approval)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 &gt;3 – 6 months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 &gt;6 – 9 months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 &gt;9 – 12 months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 &gt;12 months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324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145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179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Total Papers Approved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1,679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770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909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19200" y="802784"/>
            <a:ext cx="601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Summary of Manuscripts as of March 14, 2017</a:t>
            </a: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0" y="1777466"/>
            <a:ext cx="1295400" cy="279934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0" y="3619500"/>
            <a:ext cx="1295400" cy="2286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0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sz="2800" dirty="0"/>
              <a:t>Approved Paper Proposals (n=1691*)</a:t>
            </a:r>
            <a:br>
              <a:rPr lang="en-US" sz="2800" dirty="0"/>
            </a:br>
            <a:r>
              <a:rPr lang="en-US" sz="2800" dirty="0"/>
              <a:t>Cumulative by Year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64912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0" y="6575425"/>
            <a:ext cx="90900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>
                <a:solidFill>
                  <a:srgbClr val="000000"/>
                </a:solidFill>
              </a:rPr>
              <a:t>Data Cumulative Through 4/6/2017	</a:t>
            </a:r>
            <a:r>
              <a:rPr lang="en-US" sz="1200" b="1" i="1" dirty="0" smtClean="0">
                <a:solidFill>
                  <a:srgbClr val="000000"/>
                </a:solidFill>
              </a:rPr>
              <a:t>           </a:t>
            </a:r>
            <a:r>
              <a:rPr lang="en-US" sz="1200" b="1" dirty="0" smtClean="0">
                <a:solidFill>
                  <a:srgbClr val="000000"/>
                </a:solidFill>
              </a:rPr>
              <a:t>Slide courtesy of  Robyn McClelland</a:t>
            </a:r>
            <a:r>
              <a:rPr lang="en-US" sz="1200" b="1" i="1" dirty="0">
                <a:solidFill>
                  <a:srgbClr val="000000"/>
                </a:solidFill>
              </a:rPr>
              <a:t>	</a:t>
            </a:r>
            <a:r>
              <a:rPr lang="en-US" sz="1200" b="1" i="1" dirty="0" smtClean="0">
                <a:solidFill>
                  <a:srgbClr val="000000"/>
                </a:solidFill>
              </a:rPr>
              <a:t>*</a:t>
            </a:r>
            <a:r>
              <a:rPr lang="en-US" sz="1200" b="1" i="1" dirty="0">
                <a:solidFill>
                  <a:srgbClr val="000000"/>
                </a:solidFill>
              </a:rPr>
              <a:t>Does not include Air or Genetics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093838"/>
            <a:ext cx="7315200" cy="535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2429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587</Words>
  <Application>Microsoft Office PowerPoint</Application>
  <PresentationFormat>On-screen Show (4:3)</PresentationFormat>
  <Paragraphs>156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MESA P&amp;P REPORT SC Meeting 4/19/17</vt:lpstr>
      <vt:lpstr>P&amp;P Membership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Approved Paper Proposals (n=1691*) Cumulative by Year</vt:lpstr>
      <vt:lpstr>Publications (n=1034*) Cumulative by Year</vt:lpstr>
      <vt:lpstr>Abstracts (n=1320) Cumulative by Year</vt:lpstr>
      <vt:lpstr>Citations by Year (with Multi-Ethnic Study of Atherosclerosis in “topic”—Web of Science search)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(n=417)</dc:title>
  <dc:creator>rmcclell</dc:creator>
  <cp:lastModifiedBy>Shea, Steven J C.</cp:lastModifiedBy>
  <cp:revision>96</cp:revision>
  <dcterms:created xsi:type="dcterms:W3CDTF">2008-01-18T21:20:36Z</dcterms:created>
  <dcterms:modified xsi:type="dcterms:W3CDTF">2017-04-06T17:27:48Z</dcterms:modified>
</cp:coreProperties>
</file>