
<file path=[Content_Types].xml><?xml version="1.0" encoding="utf-8"?>
<Types xmlns="http://schemas.openxmlformats.org/package/2006/content-types">
  <Override PartName="/ppt/drawings/drawing1.xml" ContentType="application/vnd.openxmlformats-officedocument.drawingml.chartshapes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charts/colors1.xml" ContentType="application/vnd.ms-office.chartcolorstyl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charts/colors2.xml" ContentType="application/vnd.ms-office.chartcolorstyl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charts/style1.xml" ContentType="application/vnd.ms-office.chartstyl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Override PartName="/ppt/charts/colors3.xml" ContentType="application/vnd.ms-office.chartcolorstyl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charts/chart2.xml" ContentType="application/vnd.openxmlformats-officedocument.drawingml.chart+xml"/>
  <Override PartName="/ppt/presentation.xml" ContentType="application/vnd.openxmlformats-officedocument.presentationml.presentation.main+xml"/>
  <Default Extension="xlsx" ContentType="application/vnd.openxmlformats-officedocument.spreadsheetml.sheet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charts/style2.xml" ContentType="application/vnd.ms-office.chartstyl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charts/chart3.xml" ContentType="application/vnd.openxmlformats-officedocument.drawingml.chart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charts/style3.xml" ContentType="application/vnd.ms-office.chartstyl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4162" r:id="rId1"/>
  </p:sldMasterIdLst>
  <p:notesMasterIdLst>
    <p:notesMasterId r:id="rId25"/>
  </p:notesMasterIdLst>
  <p:handoutMasterIdLst>
    <p:handoutMasterId r:id="rId26"/>
  </p:handoutMasterIdLst>
  <p:sldIdLst>
    <p:sldId id="332" r:id="rId2"/>
    <p:sldId id="336" r:id="rId3"/>
    <p:sldId id="334" r:id="rId4"/>
    <p:sldId id="288" r:id="rId5"/>
    <p:sldId id="340" r:id="rId6"/>
    <p:sldId id="341" r:id="rId7"/>
    <p:sldId id="289" r:id="rId8"/>
    <p:sldId id="342" r:id="rId9"/>
    <p:sldId id="354" r:id="rId10"/>
    <p:sldId id="343" r:id="rId11"/>
    <p:sldId id="344" r:id="rId12"/>
    <p:sldId id="290" r:id="rId13"/>
    <p:sldId id="346" r:id="rId14"/>
    <p:sldId id="345" r:id="rId15"/>
    <p:sldId id="353" r:id="rId16"/>
    <p:sldId id="291" r:id="rId17"/>
    <p:sldId id="352" r:id="rId18"/>
    <p:sldId id="294" r:id="rId19"/>
    <p:sldId id="321" r:id="rId20"/>
    <p:sldId id="350" r:id="rId21"/>
    <p:sldId id="327" r:id="rId22"/>
    <p:sldId id="266" r:id="rId23"/>
    <p:sldId id="355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Alka Kanaya" initials="AK" lastIdx="2" clrIdx="0"/>
  <p:cmAuthor id="1" name="Namratha R Kandula" initials="NRK" lastIdx="19" clrIdx="1">
    <p:extLst>
      <p:ext uri="{19B8F6BF-5375-455C-9EA6-DF929625EA0E}">
        <p15:presenceInfo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userId="S-1-5-21-2086500257-1188392490-3880406080-258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545454"/>
    <a:srgbClr val="535353"/>
    <a:srgbClr val="6F0109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3076" autoAdjust="0"/>
    <p:restoredTop sz="94680" autoAdjust="0"/>
  </p:normalViewPr>
  <p:slideViewPr>
    <p:cSldViewPr snapToGrid="0">
      <p:cViewPr varScale="1">
        <p:scale>
          <a:sx n="90" d="100"/>
          <a:sy n="90" d="100"/>
        </p:scale>
        <p:origin x="-112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commentAuthors" Target="commentAuthors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4" Type="http://schemas.microsoft.com/office/2011/relationships/chartColorStyle" Target="colors2.xml"/><Relationship Id="rId1" Type="http://schemas.openxmlformats.org/officeDocument/2006/relationships/package" Target="../embeddings/Microsoft_Excel_Sheet2.xlsx"/><Relationship Id="rId2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Relationship Id="rId2" Type="http://schemas.microsoft.com/office/2011/relationships/chartStyle" Target="style3.xml"/><Relationship Id="rId3" Type="http://schemas.microsoft.com/office/2011/relationships/chartColorStyle" Target="colors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FFC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Pt>
            <c:idx val="0"/>
            <c:spPr>
              <a:solidFill>
                <a:srgbClr val="92D050">
                  <a:alpha val="85000"/>
                </a:srgb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</c:dPt>
          <c:dPt>
            <c:idx val="2"/>
            <c:spPr>
              <a:solidFill>
                <a:srgbClr val="FF0000">
                  <a:alpha val="85000"/>
                </a:srgb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Futura Round Ligh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Sheet1!$A$1:$A$3</c:f>
              <c:strCache>
                <c:ptCount val="3"/>
                <c:pt idx="0">
                  <c:v>Normal Weight </c:v>
                </c:pt>
                <c:pt idx="1">
                  <c:v>Overweight </c:v>
                </c:pt>
                <c:pt idx="2">
                  <c:v>Obese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25.6</c:v>
                </c:pt>
                <c:pt idx="1">
                  <c:v>41.5</c:v>
                </c:pt>
                <c:pt idx="2">
                  <c:v>32.9</c:v>
                </c:pt>
              </c:numCache>
            </c:numRef>
          </c:val>
        </c:ser>
        <c:dLbls>
          <c:showVal val="1"/>
        </c:dLbls>
        <c:gapWidth val="65"/>
        <c:axId val="216958440"/>
        <c:axId val="216962120"/>
      </c:barChart>
      <c:catAx>
        <c:axId val="2169584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Futura Round Light"/>
                <a:ea typeface="+mn-ea"/>
                <a:cs typeface="+mn-cs"/>
              </a:defRPr>
            </a:pPr>
            <a:endParaRPr lang="en-US"/>
          </a:p>
        </c:txPr>
        <c:crossAx val="216962120"/>
        <c:crosses val="autoZero"/>
        <c:auto val="1"/>
        <c:lblAlgn val="ctr"/>
        <c:lblOffset val="100"/>
      </c:catAx>
      <c:valAx>
        <c:axId val="21696212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tickLblPos val="nextTo"/>
        <c:crossAx val="216958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autoTitleDeleted val="1"/>
    <c:plotArea>
      <c:layout>
        <c:manualLayout>
          <c:layoutTarget val="inner"/>
          <c:xMode val="edge"/>
          <c:yMode val="edge"/>
          <c:x val="0.104605139645062"/>
          <c:y val="0.0461796809403862"/>
          <c:w val="0.759817487750917"/>
          <c:h val="0.751660088458716"/>
        </c:manualLayout>
      </c:layout>
      <c:scatterChart>
        <c:scatterStyle val="lineMarker"/>
        <c:ser>
          <c:idx val="0"/>
          <c:order val="0"/>
          <c:tx>
            <c:strRef>
              <c:f>Sheet1!$A$123</c:f>
              <c:strCache>
                <c:ptCount val="1"/>
                <c:pt idx="0">
                  <c:v>White</c:v>
                </c:pt>
              </c:strCache>
            </c:strRef>
          </c:tx>
          <c:spPr>
            <a:ln w="57150" cap="rnd">
              <a:solidFill>
                <a:srgbClr val="7030A0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rgbClr val="7030A0"/>
              </a:solidFill>
              <a:ln w="57150">
                <a:solidFill>
                  <a:srgbClr val="7030A0"/>
                </a:solidFill>
              </a:ln>
              <a:effectLst/>
            </c:spPr>
          </c:marker>
          <c:errBars>
            <c:errDir val="y"/>
            <c:errBarType val="both"/>
            <c:errValType val="cust"/>
            <c:plus>
              <c:numLit>
                <c:formatCode>General</c:formatCode>
                <c:ptCount val="1"/>
                <c:pt idx="0">
                  <c:v>2.0</c:v>
                </c:pt>
              </c:numLit>
            </c:plus>
            <c:minus>
              <c:numLit>
                <c:formatCode>General</c:formatCode>
                <c:ptCount val="1"/>
                <c:pt idx="0">
                  <c:v>2.0</c:v>
                </c:pt>
              </c:numLit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errBars>
            <c:errDir val="x"/>
            <c:errBarType val="both"/>
            <c:errValType val="cust"/>
            <c:plus>
              <c:numLit>
                <c:formatCode>General</c:formatCode>
                <c:ptCount val="3"/>
                <c:pt idx="0">
                  <c:v>2.0</c:v>
                </c:pt>
                <c:pt idx="1">
                  <c:v>2.0</c:v>
                </c:pt>
                <c:pt idx="2">
                  <c:v>1.0</c:v>
                </c:pt>
              </c:numLit>
            </c:plus>
            <c:minus>
              <c:numLit>
                <c:formatCode>General</c:formatCode>
                <c:ptCount val="3"/>
                <c:pt idx="0">
                  <c:v>1.0</c:v>
                </c:pt>
                <c:pt idx="1">
                  <c:v>2.0</c:v>
                </c:pt>
                <c:pt idx="2">
                  <c:v>2.0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Sheet1!$B$122:$P$122</c:f>
              <c:numCache>
                <c:formatCode>0.0</c:formatCode>
                <c:ptCount val="15"/>
                <c:pt idx="0" formatCode="General">
                  <c:v>0.1</c:v>
                </c:pt>
                <c:pt idx="1">
                  <c:v>0.3</c:v>
                </c:pt>
                <c:pt idx="2" formatCode="General">
                  <c:v>0.5</c:v>
                </c:pt>
                <c:pt idx="3" formatCode="General">
                  <c:v>0.7</c:v>
                </c:pt>
                <c:pt idx="4" formatCode="General">
                  <c:v>0.9</c:v>
                </c:pt>
                <c:pt idx="5" formatCode="General">
                  <c:v>1.2</c:v>
                </c:pt>
                <c:pt idx="6" formatCode="General">
                  <c:v>1.4</c:v>
                </c:pt>
                <c:pt idx="7" formatCode="General">
                  <c:v>1.6</c:v>
                </c:pt>
                <c:pt idx="8" formatCode="General">
                  <c:v>1.8</c:v>
                </c:pt>
                <c:pt idx="9" formatCode="General">
                  <c:v>2.0</c:v>
                </c:pt>
                <c:pt idx="10" formatCode="General">
                  <c:v>2.4</c:v>
                </c:pt>
                <c:pt idx="11" formatCode="General">
                  <c:v>2.6</c:v>
                </c:pt>
                <c:pt idx="12" formatCode="General">
                  <c:v>2.8</c:v>
                </c:pt>
                <c:pt idx="13" formatCode="General">
                  <c:v>3.0</c:v>
                </c:pt>
                <c:pt idx="14" formatCode="General">
                  <c:v>3.2</c:v>
                </c:pt>
              </c:numCache>
            </c:numRef>
          </c:xVal>
          <c:yVal>
            <c:numRef>
              <c:f>Sheet1!$B$123:$P$123</c:f>
              <c:numCache>
                <c:formatCode>General</c:formatCode>
                <c:ptCount val="15"/>
                <c:pt idx="3">
                  <c:v>32.30000000000001</c:v>
                </c:pt>
                <c:pt idx="6">
                  <c:v>40.1</c:v>
                </c:pt>
                <c:pt idx="11">
                  <c:v>27.6</c:v>
                </c:pt>
              </c:numCache>
            </c:numRef>
          </c:yVal>
        </c:ser>
        <c:ser>
          <c:idx val="1"/>
          <c:order val="1"/>
          <c:tx>
            <c:strRef>
              <c:f>Sheet1!$A$124</c:f>
              <c:strCache>
                <c:ptCount val="1"/>
                <c:pt idx="0">
                  <c:v>Chinese </c:v>
                </c:pt>
              </c:strCache>
            </c:strRef>
          </c:tx>
          <c:spPr>
            <a:ln w="57150" cap="rnd">
              <a:noFill/>
              <a:round/>
            </a:ln>
            <a:effectLst/>
          </c:spPr>
          <c:marker>
            <c:symbol val="star"/>
            <c:size val="6"/>
            <c:spPr>
              <a:noFill/>
              <a:ln w="57150">
                <a:solidFill>
                  <a:srgbClr val="FFC000"/>
                </a:solidFill>
              </a:ln>
              <a:effectLst/>
            </c:spPr>
          </c:marker>
          <c:errBars>
            <c:errDir val="y"/>
            <c:errBarType val="both"/>
            <c:errValType val="fixedVal"/>
            <c:val val="3.0"/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xVal>
            <c:numRef>
              <c:f>Sheet1!$B$122:$P$122</c:f>
              <c:numCache>
                <c:formatCode>0.0</c:formatCode>
                <c:ptCount val="15"/>
                <c:pt idx="0" formatCode="General">
                  <c:v>0.1</c:v>
                </c:pt>
                <c:pt idx="1">
                  <c:v>0.3</c:v>
                </c:pt>
                <c:pt idx="2" formatCode="General">
                  <c:v>0.5</c:v>
                </c:pt>
                <c:pt idx="3" formatCode="General">
                  <c:v>0.7</c:v>
                </c:pt>
                <c:pt idx="4" formatCode="General">
                  <c:v>0.9</c:v>
                </c:pt>
                <c:pt idx="5" formatCode="General">
                  <c:v>1.2</c:v>
                </c:pt>
                <c:pt idx="6" formatCode="General">
                  <c:v>1.4</c:v>
                </c:pt>
                <c:pt idx="7" formatCode="General">
                  <c:v>1.6</c:v>
                </c:pt>
                <c:pt idx="8" formatCode="General">
                  <c:v>1.8</c:v>
                </c:pt>
                <c:pt idx="9" formatCode="General">
                  <c:v>2.0</c:v>
                </c:pt>
                <c:pt idx="10" formatCode="General">
                  <c:v>2.4</c:v>
                </c:pt>
                <c:pt idx="11" formatCode="General">
                  <c:v>2.6</c:v>
                </c:pt>
                <c:pt idx="12" formatCode="General">
                  <c:v>2.8</c:v>
                </c:pt>
                <c:pt idx="13" formatCode="General">
                  <c:v>3.0</c:v>
                </c:pt>
                <c:pt idx="14" formatCode="General">
                  <c:v>3.2</c:v>
                </c:pt>
              </c:numCache>
            </c:numRef>
          </c:xVal>
          <c:yVal>
            <c:numRef>
              <c:f>Sheet1!$B$124:$P$124</c:f>
              <c:numCache>
                <c:formatCode>General</c:formatCode>
                <c:ptCount val="15"/>
                <c:pt idx="4">
                  <c:v>40.2</c:v>
                </c:pt>
                <c:pt idx="9">
                  <c:v>46.6</c:v>
                </c:pt>
                <c:pt idx="10">
                  <c:v>13.2</c:v>
                </c:pt>
              </c:numCache>
            </c:numRef>
          </c:yVal>
        </c:ser>
        <c:ser>
          <c:idx val="2"/>
          <c:order val="2"/>
          <c:tx>
            <c:strRef>
              <c:f>Sheet1!$A$125</c:f>
              <c:strCache>
                <c:ptCount val="1"/>
                <c:pt idx="0">
                  <c:v>African American</c:v>
                </c:pt>
              </c:strCache>
            </c:strRef>
          </c:tx>
          <c:spPr>
            <a:ln w="571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0070C0"/>
              </a:solidFill>
              <a:ln w="57150">
                <a:solidFill>
                  <a:srgbClr val="0070C0"/>
                </a:solidFill>
              </a:ln>
              <a:effectLst/>
            </c:spPr>
          </c:marker>
          <c:errBars>
            <c:errDir val="y"/>
            <c:errBarType val="both"/>
            <c:errValType val="fixedVal"/>
            <c:val val="2.0"/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xVal>
            <c:numRef>
              <c:f>Sheet1!$B$122:$P$122</c:f>
              <c:numCache>
                <c:formatCode>0.0</c:formatCode>
                <c:ptCount val="15"/>
                <c:pt idx="0" formatCode="General">
                  <c:v>0.1</c:v>
                </c:pt>
                <c:pt idx="1">
                  <c:v>0.3</c:v>
                </c:pt>
                <c:pt idx="2" formatCode="General">
                  <c:v>0.5</c:v>
                </c:pt>
                <c:pt idx="3" formatCode="General">
                  <c:v>0.7</c:v>
                </c:pt>
                <c:pt idx="4" formatCode="General">
                  <c:v>0.9</c:v>
                </c:pt>
                <c:pt idx="5" formatCode="General">
                  <c:v>1.2</c:v>
                </c:pt>
                <c:pt idx="6" formatCode="General">
                  <c:v>1.4</c:v>
                </c:pt>
                <c:pt idx="7" formatCode="General">
                  <c:v>1.6</c:v>
                </c:pt>
                <c:pt idx="8" formatCode="General">
                  <c:v>1.8</c:v>
                </c:pt>
                <c:pt idx="9" formatCode="General">
                  <c:v>2.0</c:v>
                </c:pt>
                <c:pt idx="10" formatCode="General">
                  <c:v>2.4</c:v>
                </c:pt>
                <c:pt idx="11" formatCode="General">
                  <c:v>2.6</c:v>
                </c:pt>
                <c:pt idx="12" formatCode="General">
                  <c:v>2.8</c:v>
                </c:pt>
                <c:pt idx="13" formatCode="General">
                  <c:v>3.0</c:v>
                </c:pt>
                <c:pt idx="14" formatCode="General">
                  <c:v>3.2</c:v>
                </c:pt>
              </c:numCache>
            </c:numRef>
          </c:xVal>
          <c:yVal>
            <c:numRef>
              <c:f>Sheet1!$B$125:$P$125</c:f>
              <c:numCache>
                <c:formatCode>General</c:formatCode>
                <c:ptCount val="15"/>
                <c:pt idx="1">
                  <c:v>17.6</c:v>
                </c:pt>
                <c:pt idx="5">
                  <c:v>36.9</c:v>
                </c:pt>
                <c:pt idx="14">
                  <c:v>45.4</c:v>
                </c:pt>
              </c:numCache>
            </c:numRef>
          </c:yVal>
        </c:ser>
        <c:ser>
          <c:idx val="3"/>
          <c:order val="3"/>
          <c:tx>
            <c:strRef>
              <c:f>Sheet1!$A$126</c:f>
              <c:strCache>
                <c:ptCount val="1"/>
                <c:pt idx="0">
                  <c:v>Hispanic</c:v>
                </c:pt>
              </c:strCache>
            </c:strRef>
          </c:tx>
          <c:spPr>
            <a:ln w="57150" cap="rnd">
              <a:solidFill>
                <a:srgbClr val="00B050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rgbClr val="00B050"/>
              </a:solidFill>
              <a:ln w="57150">
                <a:solidFill>
                  <a:srgbClr val="00B050"/>
                </a:solidFill>
              </a:ln>
              <a:effectLst/>
            </c:spPr>
          </c:marker>
          <c:errBars>
            <c:errDir val="y"/>
            <c:errBarType val="both"/>
            <c:errValType val="fixedVal"/>
            <c:val val="2.5"/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xVal>
            <c:numRef>
              <c:f>Sheet1!$B$122:$P$122</c:f>
              <c:numCache>
                <c:formatCode>0.0</c:formatCode>
                <c:ptCount val="15"/>
                <c:pt idx="0" formatCode="General">
                  <c:v>0.1</c:v>
                </c:pt>
                <c:pt idx="1">
                  <c:v>0.3</c:v>
                </c:pt>
                <c:pt idx="2" formatCode="General">
                  <c:v>0.5</c:v>
                </c:pt>
                <c:pt idx="3" formatCode="General">
                  <c:v>0.7</c:v>
                </c:pt>
                <c:pt idx="4" formatCode="General">
                  <c:v>0.9</c:v>
                </c:pt>
                <c:pt idx="5" formatCode="General">
                  <c:v>1.2</c:v>
                </c:pt>
                <c:pt idx="6" formatCode="General">
                  <c:v>1.4</c:v>
                </c:pt>
                <c:pt idx="7" formatCode="General">
                  <c:v>1.6</c:v>
                </c:pt>
                <c:pt idx="8" formatCode="General">
                  <c:v>1.8</c:v>
                </c:pt>
                <c:pt idx="9" formatCode="General">
                  <c:v>2.0</c:v>
                </c:pt>
                <c:pt idx="10" formatCode="General">
                  <c:v>2.4</c:v>
                </c:pt>
                <c:pt idx="11" formatCode="General">
                  <c:v>2.6</c:v>
                </c:pt>
                <c:pt idx="12" formatCode="General">
                  <c:v>2.8</c:v>
                </c:pt>
                <c:pt idx="13" formatCode="General">
                  <c:v>3.0</c:v>
                </c:pt>
                <c:pt idx="14" formatCode="General">
                  <c:v>3.2</c:v>
                </c:pt>
              </c:numCache>
            </c:numRef>
          </c:xVal>
          <c:yVal>
            <c:numRef>
              <c:f>Sheet1!$B$126:$P$126</c:f>
              <c:numCache>
                <c:formatCode>General</c:formatCode>
                <c:ptCount val="15"/>
                <c:pt idx="0">
                  <c:v>16.8</c:v>
                </c:pt>
                <c:pt idx="7">
                  <c:v>44.6</c:v>
                </c:pt>
                <c:pt idx="13">
                  <c:v>38.6</c:v>
                </c:pt>
              </c:numCache>
            </c:numRef>
          </c:yVal>
        </c:ser>
        <c:ser>
          <c:idx val="4"/>
          <c:order val="4"/>
          <c:tx>
            <c:strRef>
              <c:f>Sheet1!$A$127</c:f>
              <c:strCache>
                <c:ptCount val="1"/>
                <c:pt idx="0">
                  <c:v>South Asian 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rgbClr val="FF0000"/>
              </a:solidFill>
              <a:ln w="57150">
                <a:solidFill>
                  <a:srgbClr val="FF0000"/>
                </a:solidFill>
              </a:ln>
              <a:effectLst/>
            </c:spPr>
          </c:marker>
          <c:errBars>
            <c:errDir val="y"/>
            <c:errBarType val="both"/>
            <c:errValType val="fixedVal"/>
            <c:val val="3.0"/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xVal>
            <c:numRef>
              <c:f>Sheet1!$B$122:$P$122</c:f>
              <c:numCache>
                <c:formatCode>0.0</c:formatCode>
                <c:ptCount val="15"/>
                <c:pt idx="0" formatCode="General">
                  <c:v>0.1</c:v>
                </c:pt>
                <c:pt idx="1">
                  <c:v>0.3</c:v>
                </c:pt>
                <c:pt idx="2" formatCode="General">
                  <c:v>0.5</c:v>
                </c:pt>
                <c:pt idx="3" formatCode="General">
                  <c:v>0.7</c:v>
                </c:pt>
                <c:pt idx="4" formatCode="General">
                  <c:v>0.9</c:v>
                </c:pt>
                <c:pt idx="5" formatCode="General">
                  <c:v>1.2</c:v>
                </c:pt>
                <c:pt idx="6" formatCode="General">
                  <c:v>1.4</c:v>
                </c:pt>
                <c:pt idx="7" formatCode="General">
                  <c:v>1.6</c:v>
                </c:pt>
                <c:pt idx="8" formatCode="General">
                  <c:v>1.8</c:v>
                </c:pt>
                <c:pt idx="9" formatCode="General">
                  <c:v>2.0</c:v>
                </c:pt>
                <c:pt idx="10" formatCode="General">
                  <c:v>2.4</c:v>
                </c:pt>
                <c:pt idx="11" formatCode="General">
                  <c:v>2.6</c:v>
                </c:pt>
                <c:pt idx="12" formatCode="General">
                  <c:v>2.8</c:v>
                </c:pt>
                <c:pt idx="13" formatCode="General">
                  <c:v>3.0</c:v>
                </c:pt>
                <c:pt idx="14" formatCode="General">
                  <c:v>3.2</c:v>
                </c:pt>
              </c:numCache>
            </c:numRef>
          </c:xVal>
          <c:yVal>
            <c:numRef>
              <c:f>Sheet1!$B$127:$P$127</c:f>
              <c:numCache>
                <c:formatCode>General</c:formatCode>
                <c:ptCount val="15"/>
                <c:pt idx="2">
                  <c:v>24.3</c:v>
                </c:pt>
                <c:pt idx="8">
                  <c:v>46.1</c:v>
                </c:pt>
                <c:pt idx="12">
                  <c:v>29.6</c:v>
                </c:pt>
              </c:numCache>
            </c:numRef>
          </c:yVal>
        </c:ser>
        <c:dLbls/>
        <c:axId val="217497832"/>
        <c:axId val="217506840"/>
      </c:scatterChart>
      <c:valAx>
        <c:axId val="217497832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bg1"/>
                    </a:solidFill>
                  </a:rPr>
                  <a:t>Overweight</a:t>
                </a:r>
                <a:r>
                  <a:rPr lang="en-US" baseline="0">
                    <a:solidFill>
                      <a:schemeClr val="bg1"/>
                    </a:solidFill>
                  </a:rPr>
                  <a:t> </a:t>
                </a:r>
                <a:endParaRPr lang="en-US">
                  <a:solidFill>
                    <a:schemeClr val="bg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75302850580468"/>
              <c:y val="0.809245279412889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crossAx val="217506840"/>
        <c:crosses val="autoZero"/>
        <c:crossBetween val="midCat"/>
        <c:majorUnit val="0.2"/>
      </c:valAx>
      <c:valAx>
        <c:axId val="217506840"/>
        <c:scaling>
          <c:orientation val="minMax"/>
          <c:max val="60.0"/>
        </c:scaling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Futura Round Light"/>
                    <a:ea typeface="+mn-ea"/>
                    <a:cs typeface="Arial" panose="020B0604020202020204" pitchFamily="34" charset="0"/>
                  </a:defRPr>
                </a:pPr>
                <a:r>
                  <a:rPr lang="en-US" sz="1600" b="0">
                    <a:solidFill>
                      <a:schemeClr val="tx1"/>
                    </a:solidFill>
                    <a:latin typeface="Futura Round Light"/>
                    <a:cs typeface="Arial" panose="020B0604020202020204" pitchFamily="34" charset="0"/>
                  </a:rPr>
                  <a:t>Prevalence</a:t>
                </a:r>
                <a:r>
                  <a:rPr lang="en-US" sz="1600" b="0" baseline="0">
                    <a:solidFill>
                      <a:schemeClr val="tx1"/>
                    </a:solidFill>
                    <a:latin typeface="Futura Round Light"/>
                    <a:cs typeface="Arial" panose="020B0604020202020204" pitchFamily="34" charset="0"/>
                  </a:rPr>
                  <a:t> (%)</a:t>
                </a:r>
                <a:endParaRPr lang="en-US" sz="1600" b="0">
                  <a:solidFill>
                    <a:schemeClr val="tx1"/>
                  </a:solidFill>
                  <a:latin typeface="Futura Round Light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0110170523229396"/>
              <c:y val="0.277064366464971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Futura Round Ligh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17497832"/>
        <c:crosses val="autoZero"/>
        <c:crossBetween val="midCat"/>
        <c:majorUnit val="10.0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Futura Round Light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Futura Round Light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0602980655744264"/>
          <c:y val="0.911207508956025"/>
          <c:w val="0.853862003055826"/>
          <c:h val="0.06452074255281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Futura Round Light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autoTitleDeleted val="1"/>
    <c:plotArea>
      <c:layout>
        <c:manualLayout>
          <c:layoutTarget val="inner"/>
          <c:xMode val="edge"/>
          <c:yMode val="edge"/>
          <c:x val="0.103567843679597"/>
          <c:y val="0.0736324172012558"/>
          <c:w val="0.709450983982803"/>
          <c:h val="0.728637349747271"/>
        </c:manualLayout>
      </c:layout>
      <c:lineChart>
        <c:grouping val="standard"/>
        <c:ser>
          <c:idx val="0"/>
          <c:order val="0"/>
          <c:tx>
            <c:strRef>
              <c:f>Sheet1!$B$82</c:f>
              <c:strCache>
                <c:ptCount val="1"/>
                <c:pt idx="0">
                  <c:v>Metabolically Abnormal </c:v>
                </c:pt>
              </c:strCache>
            </c:strRef>
          </c:tx>
          <c:spPr>
            <a:ln w="76200" cap="rnd">
              <a:noFill/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76200">
                <a:solidFill>
                  <a:srgbClr val="FF0000"/>
                </a:solidFill>
                <a:round/>
              </a:ln>
              <a:effectLst/>
            </c:spPr>
          </c:marker>
          <c:errBars>
            <c:errDir val="y"/>
            <c:errBarType val="both"/>
            <c:errValType val="cust"/>
            <c:plus>
              <c:numLit>
                <c:formatCode>General</c:formatCode>
                <c:ptCount val="17"/>
                <c:pt idx="0">
                  <c:v>3.0</c:v>
                </c:pt>
                <c:pt idx="1">
                  <c:v>5.0</c:v>
                </c:pt>
                <c:pt idx="2">
                  <c:v>5.0</c:v>
                </c:pt>
                <c:pt idx="3">
                  <c:v>6.0</c:v>
                </c:pt>
                <c:pt idx="4">
                  <c:v>7.0</c:v>
                </c:pt>
                <c:pt idx="5">
                  <c:v>0.0</c:v>
                </c:pt>
                <c:pt idx="6">
                  <c:v>3.0</c:v>
                </c:pt>
                <c:pt idx="7">
                  <c:v>5.0</c:v>
                </c:pt>
                <c:pt idx="8">
                  <c:v>4.0</c:v>
                </c:pt>
                <c:pt idx="9">
                  <c:v>4.0</c:v>
                </c:pt>
                <c:pt idx="10">
                  <c:v>5.0</c:v>
                </c:pt>
                <c:pt idx="11">
                  <c:v>0.0</c:v>
                </c:pt>
                <c:pt idx="12">
                  <c:v>4.0</c:v>
                </c:pt>
                <c:pt idx="13">
                  <c:v>7.0</c:v>
                </c:pt>
                <c:pt idx="14">
                  <c:v>3.0</c:v>
                </c:pt>
                <c:pt idx="15">
                  <c:v>4.0</c:v>
                </c:pt>
                <c:pt idx="16">
                  <c:v>7.0</c:v>
                </c:pt>
              </c:numLit>
            </c:plus>
            <c:minus>
              <c:numLit>
                <c:formatCode>General</c:formatCode>
                <c:ptCount val="17"/>
                <c:pt idx="0">
                  <c:v>3.0</c:v>
                </c:pt>
                <c:pt idx="1">
                  <c:v>5.0</c:v>
                </c:pt>
                <c:pt idx="2">
                  <c:v>5.0</c:v>
                </c:pt>
                <c:pt idx="3">
                  <c:v>6.0</c:v>
                </c:pt>
                <c:pt idx="4">
                  <c:v>7.0</c:v>
                </c:pt>
                <c:pt idx="5">
                  <c:v>0.0</c:v>
                </c:pt>
                <c:pt idx="6">
                  <c:v>6.0</c:v>
                </c:pt>
                <c:pt idx="7">
                  <c:v>5.0</c:v>
                </c:pt>
                <c:pt idx="8">
                  <c:v>4.0</c:v>
                </c:pt>
                <c:pt idx="9">
                  <c:v>3.0</c:v>
                </c:pt>
                <c:pt idx="10">
                  <c:v>5.0</c:v>
                </c:pt>
                <c:pt idx="11">
                  <c:v>0.0</c:v>
                </c:pt>
                <c:pt idx="12">
                  <c:v>3.0</c:v>
                </c:pt>
                <c:pt idx="13">
                  <c:v>9.0</c:v>
                </c:pt>
                <c:pt idx="14">
                  <c:v>4.0</c:v>
                </c:pt>
                <c:pt idx="15">
                  <c:v>4.0</c:v>
                </c:pt>
                <c:pt idx="16">
                  <c:v>7.0</c:v>
                </c:pt>
              </c:numLit>
            </c:minus>
            <c:spPr>
              <a:noFill/>
              <a:ln w="19050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Sheet1!$A$83:$A$87</c:f>
              <c:strCache>
                <c:ptCount val="5"/>
                <c:pt idx="0">
                  <c:v>White</c:v>
                </c:pt>
                <c:pt idx="1">
                  <c:v>Chinese </c:v>
                </c:pt>
                <c:pt idx="2">
                  <c:v>African American</c:v>
                </c:pt>
                <c:pt idx="3">
                  <c:v>Hispanic</c:v>
                </c:pt>
                <c:pt idx="4">
                  <c:v>South Asian </c:v>
                </c:pt>
              </c:strCache>
            </c:strRef>
          </c:cat>
          <c:val>
            <c:numRef>
              <c:f>Sheet1!$B$83:$B$87</c:f>
              <c:numCache>
                <c:formatCode>General</c:formatCode>
                <c:ptCount val="5"/>
                <c:pt idx="0">
                  <c:v>21.0</c:v>
                </c:pt>
                <c:pt idx="1">
                  <c:v>32.2</c:v>
                </c:pt>
                <c:pt idx="2">
                  <c:v>31.1</c:v>
                </c:pt>
                <c:pt idx="3">
                  <c:v>38.5</c:v>
                </c:pt>
                <c:pt idx="4">
                  <c:v>43.6</c:v>
                </c:pt>
              </c:numCache>
            </c:numRef>
          </c:val>
        </c:ser>
        <c:dLbls/>
        <c:marker val="1"/>
        <c:axId val="216240888"/>
        <c:axId val="216219480"/>
      </c:lineChart>
      <c:catAx>
        <c:axId val="216240888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120" normalizeH="0" baseline="0">
                <a:solidFill>
                  <a:sysClr val="windowText" lastClr="000000"/>
                </a:solidFill>
                <a:latin typeface="Futura Round Ligh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16219480"/>
        <c:crosses val="autoZero"/>
        <c:auto val="1"/>
        <c:lblAlgn val="ctr"/>
        <c:lblOffset val="100"/>
      </c:catAx>
      <c:valAx>
        <c:axId val="216219480"/>
        <c:scaling>
          <c:orientation val="minMax"/>
          <c:max val="100.0"/>
        </c:scaling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cap="none" baseline="0">
                    <a:solidFill>
                      <a:sysClr val="windowText" lastClr="000000"/>
                    </a:solidFill>
                    <a:latin typeface="Futura Round Light"/>
                    <a:ea typeface="+mn-ea"/>
                    <a:cs typeface="Arial" panose="020B0604020202020204" pitchFamily="34" charset="0"/>
                  </a:defRPr>
                </a:pPr>
                <a:r>
                  <a:rPr lang="en-US" sz="1600" b="1" cap="none" baseline="0">
                    <a:solidFill>
                      <a:sysClr val="windowText" lastClr="000000"/>
                    </a:solidFill>
                    <a:latin typeface="Futura Round Light"/>
                    <a:cs typeface="Arial" panose="020B0604020202020204" pitchFamily="34" charset="0"/>
                  </a:rPr>
                  <a:t>Prevalence (%)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Futura Round Ligh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16240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822475614452167"/>
          <c:y val="0.0272479564032698"/>
          <c:w val="0.163360063655788"/>
          <c:h val="0.607403434243744"/>
        </c:manualLayout>
      </c:layout>
      <c:spPr>
        <a:noFill/>
        <a:ln cmpd="sng">
          <a:solidFill>
            <a:schemeClr val="accent1">
              <a:shade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Futura Round Light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0.3471</cdr:x>
      <cdr:y>0.04501</cdr:y>
    </cdr:from>
    <cdr:to>
      <cdr:x>0.34731</cdr:x>
      <cdr:y>0.79597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1885812" y="136158"/>
          <a:ext cx="1141" cy="227175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0.60395</cdr:x>
      <cdr:y>0.04178</cdr:y>
    </cdr:from>
    <cdr:to>
      <cdr:x>0.60395</cdr:x>
      <cdr:y>0.79345</cdr:y>
    </cdr:to>
    <cdr:cxnSp macro="">
      <cdr:nvCxnSpPr>
        <cdr:cNvPr id="11" name="Straight Connector 10"/>
        <cdr:cNvCxnSpPr/>
      </cdr:nvCxnSpPr>
      <cdr:spPr>
        <a:xfrm xmlns:a="http://schemas.openxmlformats.org/drawingml/2006/main" flipV="1">
          <a:off x="3281276" y="126394"/>
          <a:ext cx="0" cy="227390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0.10519</cdr:x>
      <cdr:y>0.80349</cdr:y>
    </cdr:from>
    <cdr:to>
      <cdr:x>0.34222</cdr:x>
      <cdr:y>0.87154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571501" y="2430666"/>
          <a:ext cx="1287780" cy="2058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dirty="0">
              <a:solidFill>
                <a:sysClr val="windowText" lastClr="000000"/>
              </a:solidFill>
              <a:latin typeface="Futura Round Light"/>
              <a:cs typeface="Arial" panose="020B0604020202020204" pitchFamily="34" charset="0"/>
            </a:rPr>
            <a:t>Normal Weight</a:t>
          </a:r>
          <a:r>
            <a:rPr lang="en-US" sz="9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cdr:txBody>
    </cdr:sp>
  </cdr:relSizeAnchor>
  <cdr:relSizeAnchor xmlns:cdr="http://schemas.openxmlformats.org/drawingml/2006/chartDrawing">
    <cdr:from>
      <cdr:x>0.32959</cdr:x>
      <cdr:y>0.80353</cdr:y>
    </cdr:from>
    <cdr:to>
      <cdr:x>0.59046</cdr:x>
      <cdr:y>0.87909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1790700" y="2430780"/>
          <a:ext cx="1417321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dirty="0">
              <a:solidFill>
                <a:sysClr val="windowText" lastClr="000000"/>
              </a:solidFill>
              <a:latin typeface="Futura Round Light"/>
              <a:cs typeface="Arial" panose="020B0604020202020204" pitchFamily="34" charset="0"/>
            </a:rPr>
            <a:t>Overweight</a:t>
          </a:r>
          <a:r>
            <a:rPr lang="en-US" sz="1600" baseline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600" dirty="0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0.62249</cdr:x>
      <cdr:y>0.80825</cdr:y>
    </cdr:from>
    <cdr:to>
      <cdr:x>0.82328</cdr:x>
      <cdr:y>0.87657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3382021" y="2445068"/>
          <a:ext cx="1090919" cy="2066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aseline="0" dirty="0">
              <a:solidFill>
                <a:sysClr val="windowText" lastClr="000000"/>
              </a:solidFill>
              <a:latin typeface="Futura Round Light"/>
              <a:cs typeface="Arial" panose="020B0604020202020204" pitchFamily="34" charset="0"/>
            </a:rPr>
            <a:t>Obese</a:t>
          </a:r>
          <a:r>
            <a:rPr lang="en-US" sz="900" baseline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en-US" sz="900" dirty="0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477AA-106B-45FE-863E-62D39D7DA078}" type="datetimeFigureOut">
              <a:rPr lang="en-US" smtClean="0"/>
              <a:pPr/>
              <a:t>4/19/17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FC0DD-4B2E-4469-8D6C-7EC216514F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27070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45" cy="46574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0"/>
            <a:ext cx="3038145" cy="46574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E907302C-690C-4DE2-8430-4E4EF10AB6EE}" type="datetimeFigureOut">
              <a:rPr lang="en-US" smtClean="0"/>
              <a:pPr/>
              <a:t>4/19/17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474508"/>
            <a:ext cx="5607711" cy="3659842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58"/>
            <a:ext cx="3038145" cy="46574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58"/>
            <a:ext cx="3038145" cy="46574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B0E70F02-CD97-44A1-8B33-71F0C8EB43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72173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70F02-CD97-44A1-8B33-71F0C8EB43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16200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6130" indent="-27543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01738" indent="-220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42433" indent="-220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83128" indent="-220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23823" indent="-220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64518" indent="-220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05213" indent="-220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45908" indent="-220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2A54B8-8904-4EFE-B6C1-F632B41A09DC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10729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70F02-CD97-44A1-8B33-71F0C8EB43D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02260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158D-F253-455B-AE84-991ADAB1C4B9}" type="datetime1">
              <a:rPr lang="en-US" smtClean="0"/>
              <a:pPr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7096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7909-14BA-47CE-BAD7-3315E1517C63}" type="datetime1">
              <a:rPr lang="en-US" smtClean="0"/>
              <a:pPr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0477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6A2A-023D-488F-8472-F751D093C660}" type="datetime1">
              <a:rPr lang="en-US" smtClean="0"/>
              <a:pPr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9970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0981-3AF9-4371-9ED2-1D866AB79157}" type="datetime1">
              <a:rPr lang="en-US" smtClean="0"/>
              <a:pPr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54594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BA83-C8CE-48C8-A4A1-4B329B1A0D03}" type="datetime1">
              <a:rPr lang="en-US" smtClean="0"/>
              <a:pPr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9090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B4F0-6628-402C-953A-C1026AC13F93}" type="datetime1">
              <a:rPr lang="en-US" smtClean="0"/>
              <a:pPr/>
              <a:t>4/19/17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85240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0CB2A-582F-48D8-9D24-3580052C51A5}" type="datetime1">
              <a:rPr lang="en-US" smtClean="0"/>
              <a:pPr/>
              <a:t>4/19/17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0346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426C-1D00-45B6-B63C-CD82C3DBD200}" type="datetime1">
              <a:rPr lang="en-US" smtClean="0"/>
              <a:pPr/>
              <a:t>4/19/17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9569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C74B5-3E27-4478-9E6B-36CDF7D31BAF}" type="datetime1">
              <a:rPr lang="en-US" smtClean="0"/>
              <a:pPr/>
              <a:t>4/19/17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74996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0214-3E57-4A9C-A6B3-AC6C0D4D466A}" type="datetime1">
              <a:rPr lang="en-US" smtClean="0"/>
              <a:pPr/>
              <a:t>4/19/17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3813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9C47-4EBA-4D69-86C0-4F11A9A625C6}" type="datetime1">
              <a:rPr lang="en-US" smtClean="0"/>
              <a:pPr/>
              <a:t>4/19/17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3603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100000">
              <a:schemeClr val="bg2"/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7C558-8F25-4FC4-BD94-1E9141E0966D}" type="datetime1">
              <a:rPr lang="en-US" smtClean="0"/>
              <a:pPr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D52D7-7B9F-4359-911B-6F42F9F43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418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3" r:id="rId1"/>
    <p:sldLayoutId id="2147484164" r:id="rId2"/>
    <p:sldLayoutId id="2147484165" r:id="rId3"/>
    <p:sldLayoutId id="2147484166" r:id="rId4"/>
    <p:sldLayoutId id="2147484167" r:id="rId5"/>
    <p:sldLayoutId id="2147484168" r:id="rId6"/>
    <p:sldLayoutId id="2147484169" r:id="rId7"/>
    <p:sldLayoutId id="2147484170" r:id="rId8"/>
    <p:sldLayoutId id="2147484171" r:id="rId9"/>
    <p:sldLayoutId id="2147484172" r:id="rId10"/>
    <p:sldLayoutId id="214748417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2632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Futura Round Light"/>
              </a:rPr>
              <a:t>Cardio-metabolic Abnormalities Among Normal Weight Individuals from Five Race/Ethnic Groups in the </a:t>
            </a:r>
            <a:r>
              <a:rPr lang="en-US" sz="3600" dirty="0" smtClean="0">
                <a:latin typeface="Futura Round Light"/>
              </a:rPr>
              <a:t>U.S.: Cross-sectional </a:t>
            </a:r>
            <a:r>
              <a:rPr lang="en-US" sz="3600" dirty="0">
                <a:latin typeface="Futura Round Light"/>
              </a:rPr>
              <a:t>Analysis of Two Cohort Studies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>
              <a:latin typeface="Futura Round Bold"/>
              <a:cs typeface="Futura Round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558533"/>
            <a:ext cx="10515600" cy="2954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Futura Round Light"/>
                <a:cs typeface="Futura Round Light"/>
              </a:rPr>
              <a:t>Unjali </a:t>
            </a:r>
            <a:r>
              <a:rPr lang="en-US" sz="2400" dirty="0">
                <a:latin typeface="Futura Round Light"/>
                <a:cs typeface="Futura Round Light"/>
              </a:rPr>
              <a:t>Gujral, </a:t>
            </a:r>
            <a:r>
              <a:rPr lang="en-US" sz="2400" dirty="0" smtClean="0">
                <a:latin typeface="Futura Round Light"/>
                <a:cs typeface="Futura Round Light"/>
              </a:rPr>
              <a:t>MPH, PhD</a:t>
            </a:r>
            <a:endParaRPr lang="en-US" sz="2400" dirty="0">
              <a:latin typeface="Futura Round Light"/>
              <a:cs typeface="Futura Round Light"/>
            </a:endParaRPr>
          </a:p>
          <a:p>
            <a:pPr marL="0" indent="0">
              <a:buNone/>
            </a:pPr>
            <a:r>
              <a:rPr lang="en-US" sz="2400" dirty="0" smtClean="0">
                <a:latin typeface="Futura Round Light"/>
                <a:cs typeface="Futura Round Light"/>
              </a:rPr>
              <a:t>Postdoctoral Fellow</a:t>
            </a:r>
          </a:p>
          <a:p>
            <a:pPr marL="0" indent="0">
              <a:buNone/>
            </a:pPr>
            <a:r>
              <a:rPr lang="en-US" sz="2400" dirty="0" smtClean="0">
                <a:latin typeface="Futura Round Light"/>
                <a:cs typeface="Futura Round Light"/>
              </a:rPr>
              <a:t>Emory University</a:t>
            </a:r>
          </a:p>
          <a:p>
            <a:pPr marL="0" indent="0">
              <a:buNone/>
            </a:pPr>
            <a:r>
              <a:rPr lang="en-US" sz="2400" dirty="0" smtClean="0">
                <a:latin typeface="Futura Round Light"/>
                <a:cs typeface="Futura Round Light"/>
              </a:rPr>
              <a:t>Rollins School of Public Health</a:t>
            </a:r>
          </a:p>
          <a:p>
            <a:pPr marL="0" indent="0">
              <a:buNone/>
            </a:pPr>
            <a:r>
              <a:rPr lang="en-US" sz="2400" dirty="0" smtClean="0">
                <a:latin typeface="Futura Round Light"/>
                <a:cs typeface="Futura Round Light"/>
              </a:rPr>
              <a:t>Hubert Department of Global Health</a:t>
            </a:r>
            <a:endParaRPr lang="en-US" sz="2400" dirty="0">
              <a:latin typeface="Futura Round Light"/>
              <a:cs typeface="Futura Round Ligh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2232970"/>
            <a:ext cx="89361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Futura Round Light"/>
                <a:cs typeface="Futura Round Light"/>
              </a:rPr>
              <a:t>Data from the MESA and MASALA Studies</a:t>
            </a:r>
            <a:endParaRPr lang="en-US" sz="2200" dirty="0">
              <a:latin typeface="Futura Round Light"/>
              <a:cs typeface="Futura Round Light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914400" y="2805814"/>
            <a:ext cx="9613900" cy="0"/>
          </a:xfrm>
          <a:prstGeom prst="line">
            <a:avLst/>
          </a:prstGeom>
          <a:ln w="3175" cmpd="sng">
            <a:solidFill>
              <a:srgbClr val="54545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428060" y="2947772"/>
            <a:ext cx="3100240" cy="310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1642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185" y="1536569"/>
            <a:ext cx="10515600" cy="4640394"/>
          </a:xfrm>
        </p:spPr>
        <p:txBody>
          <a:bodyPr>
            <a:normAutofit/>
          </a:bodyPr>
          <a:lstStyle/>
          <a:p>
            <a:pPr marL="914400" indent="-457200"/>
            <a:r>
              <a:rPr lang="en-US" dirty="0" smtClean="0">
                <a:latin typeface="Futura Round Light"/>
                <a:cs typeface="Futura Round Light"/>
              </a:rPr>
              <a:t>Pooled data from MESA and MASALA cohorts </a:t>
            </a:r>
          </a:p>
          <a:p>
            <a:pPr marL="457200" indent="0">
              <a:buNone/>
            </a:pPr>
            <a:endParaRPr lang="en-US" dirty="0" smtClean="0">
              <a:latin typeface="Futura Round Light"/>
              <a:cs typeface="Futura Round Light"/>
            </a:endParaRPr>
          </a:p>
          <a:p>
            <a:pPr marL="914400" indent="-457200"/>
            <a:r>
              <a:rPr lang="en-US" dirty="0" smtClean="0">
                <a:latin typeface="Futura Round Light"/>
                <a:cs typeface="Futura Round Light"/>
              </a:rPr>
              <a:t>Prevalence of metabolic abnormality calculated by BMI strata</a:t>
            </a:r>
          </a:p>
          <a:p>
            <a:pPr marL="457200" indent="0">
              <a:buNone/>
            </a:pPr>
            <a:endParaRPr lang="en-US" dirty="0" smtClean="0">
              <a:latin typeface="Futura Round Light"/>
              <a:cs typeface="Futura Round Light"/>
            </a:endParaRPr>
          </a:p>
          <a:p>
            <a:pPr marL="914400" indent="-457200"/>
            <a:r>
              <a:rPr lang="en-US" dirty="0" smtClean="0">
                <a:latin typeface="Futura Round Light"/>
                <a:cs typeface="Futura Round Light"/>
              </a:rPr>
              <a:t>Prevalence ratios of MAN by race/ethnicity compared to Whites were estimated using Poisson models</a:t>
            </a:r>
          </a:p>
          <a:p>
            <a:pPr marL="457200" indent="0">
              <a:buNone/>
            </a:pPr>
            <a:endParaRPr lang="en-US" dirty="0" smtClean="0">
              <a:latin typeface="Futura Round Light"/>
              <a:cs typeface="Futura Round Light"/>
            </a:endParaRPr>
          </a:p>
          <a:p>
            <a:pPr marL="914400" indent="-457200"/>
            <a:r>
              <a:rPr lang="en-US" dirty="0" smtClean="0">
                <a:latin typeface="Futura Round Light"/>
                <a:cs typeface="Futura Round Light"/>
              </a:rPr>
              <a:t>Models were adjusted for demographic, behavioral, and ectopic fat measures</a:t>
            </a:r>
            <a:endParaRPr lang="en-US" dirty="0">
              <a:latin typeface="Futura Round Light"/>
              <a:cs typeface="Futura Round Ligh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334" y="379342"/>
            <a:ext cx="8596668" cy="8787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Futura Round Bold"/>
                <a:cs typeface="Futura Round Bold"/>
              </a:rPr>
              <a:t>STATISTICAL ANALYSIS</a:t>
            </a:r>
            <a:endParaRPr lang="en-US" sz="3600" b="1" dirty="0">
              <a:latin typeface="Futura Round Bold"/>
              <a:cs typeface="Futura Round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1193800"/>
            <a:ext cx="9613900" cy="0"/>
          </a:xfrm>
          <a:prstGeom prst="line">
            <a:avLst/>
          </a:prstGeom>
          <a:ln w="3175" cmpd="sng">
            <a:solidFill>
              <a:srgbClr val="5353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6975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185" y="1034811"/>
            <a:ext cx="11094615" cy="5162548"/>
          </a:xfrm>
        </p:spPr>
        <p:txBody>
          <a:bodyPr>
            <a:normAutofit/>
          </a:bodyPr>
          <a:lstStyle/>
          <a:p>
            <a:pPr marL="914400" indent="-457200"/>
            <a:r>
              <a:rPr lang="en-US" sz="2200" dirty="0" smtClean="0">
                <a:latin typeface="Futura Round Light"/>
                <a:cs typeface="Futura Round Light"/>
              </a:rPr>
              <a:t>Estimated values of BMI values </a:t>
            </a:r>
            <a:r>
              <a:rPr lang="en-US" sz="2200" dirty="0">
                <a:latin typeface="Futura Round Light"/>
                <a:cs typeface="Futura Round Light"/>
              </a:rPr>
              <a:t>for race/ethnic minority groups resulting in the same prevalence of MAN as in Whites with BMI of 25 </a:t>
            </a:r>
            <a:r>
              <a:rPr lang="en-US" sz="2200" dirty="0" smtClean="0">
                <a:latin typeface="Futura Round Light"/>
                <a:cs typeface="Futura Round Light"/>
              </a:rPr>
              <a:t>kg/m</a:t>
            </a:r>
            <a:r>
              <a:rPr lang="en-US" sz="2200" baseline="30000" dirty="0" smtClean="0">
                <a:latin typeface="Futura Round Light"/>
                <a:cs typeface="Futura Round Light"/>
              </a:rPr>
              <a:t>2</a:t>
            </a:r>
            <a:endParaRPr lang="en-US" sz="2200" dirty="0">
              <a:latin typeface="Futura Round Light"/>
              <a:cs typeface="Futura Round Light"/>
            </a:endParaRPr>
          </a:p>
          <a:p>
            <a:pPr marL="457200" indent="0">
              <a:buNone/>
            </a:pPr>
            <a:endParaRPr lang="en-US" sz="2200" dirty="0">
              <a:latin typeface="Futura Round Light"/>
              <a:cs typeface="Futura Round Light"/>
            </a:endParaRPr>
          </a:p>
          <a:p>
            <a:pPr marL="914400" indent="-457200"/>
            <a:r>
              <a:rPr lang="en-US" sz="2200" dirty="0" smtClean="0">
                <a:latin typeface="Futura Round Light"/>
                <a:cs typeface="Futura Round Light"/>
              </a:rPr>
              <a:t>Fit a proportional odds model for the number of cardio-metabolic abnormalities</a:t>
            </a:r>
          </a:p>
          <a:p>
            <a:pPr marL="457200" indent="0">
              <a:buNone/>
            </a:pPr>
            <a:endParaRPr lang="en-US" sz="2200" dirty="0" smtClean="0">
              <a:latin typeface="Futura Round Light"/>
              <a:cs typeface="Futura Round Light"/>
            </a:endParaRPr>
          </a:p>
          <a:p>
            <a:pPr marL="914400" indent="-457200"/>
            <a:r>
              <a:rPr lang="en-US" sz="2200" dirty="0" smtClean="0">
                <a:latin typeface="Futura Round Light"/>
                <a:cs typeface="Futura Round Light"/>
              </a:rPr>
              <a:t>Used group specific 4-knot cubic splines in BMI adjusting for sex and age</a:t>
            </a:r>
          </a:p>
          <a:p>
            <a:pPr marL="457200" indent="0">
              <a:buNone/>
            </a:pPr>
            <a:endParaRPr lang="en-US" sz="2200" dirty="0" smtClean="0">
              <a:latin typeface="Futura Round Light"/>
              <a:cs typeface="Futura Round Light"/>
            </a:endParaRPr>
          </a:p>
          <a:p>
            <a:pPr marL="457200" indent="0">
              <a:buNone/>
            </a:pPr>
            <a:endParaRPr lang="en-US" sz="2200" dirty="0">
              <a:latin typeface="Futura Round Light"/>
              <a:cs typeface="Futura Round Ligh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156058"/>
            <a:ext cx="8596668" cy="8787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Futura Round Bold"/>
                <a:cs typeface="Futura Round Bold"/>
              </a:rPr>
              <a:t>STATISTICAL ANALYSIS CONTINUED</a:t>
            </a:r>
            <a:endParaRPr lang="en-US" sz="3600" b="1" dirty="0">
              <a:latin typeface="Futura Round Bold"/>
              <a:cs typeface="Futura Round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917354"/>
            <a:ext cx="9613900" cy="0"/>
          </a:xfrm>
          <a:prstGeom prst="line">
            <a:avLst/>
          </a:prstGeom>
          <a:ln w="3175" cmpd="sng">
            <a:solidFill>
              <a:srgbClr val="5353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368903" y="3798598"/>
            <a:ext cx="4210493" cy="2922877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H="1">
            <a:off x="6868633" y="5560828"/>
            <a:ext cx="35072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5032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77334" y="379342"/>
            <a:ext cx="8596668" cy="8787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Futura Round Bold"/>
                <a:cs typeface="Futura Round Bold"/>
              </a:rPr>
              <a:t>RESULTS</a:t>
            </a:r>
            <a:endParaRPr lang="en-US" sz="3600" b="1" dirty="0">
              <a:latin typeface="Futura Round Bold"/>
              <a:cs typeface="Futura Round Bold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762000" y="1193800"/>
            <a:ext cx="9613900" cy="0"/>
          </a:xfrm>
          <a:prstGeom prst="line">
            <a:avLst/>
          </a:prstGeom>
          <a:ln w="3175" cmpd="sng">
            <a:solidFill>
              <a:srgbClr val="5353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68470548"/>
              </p:ext>
            </p:extLst>
          </p:nvPr>
        </p:nvGraphicFramePr>
        <p:xfrm>
          <a:off x="2366126" y="1928327"/>
          <a:ext cx="7400041" cy="3966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1357460"/>
            <a:ext cx="9613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Futura Round Light"/>
              </a:rPr>
              <a:t>Prevalence of BMI category in total MESA/MASALA Sample </a:t>
            </a:r>
            <a:endParaRPr lang="en-US" sz="2400" dirty="0">
              <a:latin typeface="Futura Round Ligh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26090" y="6075144"/>
            <a:ext cx="11880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Futura Round Light"/>
              </a:rPr>
              <a:t>Gujral UP, </a:t>
            </a:r>
            <a:r>
              <a:rPr lang="en-US" sz="1200" dirty="0" err="1" smtClean="0">
                <a:latin typeface="Futura Round Light"/>
              </a:rPr>
              <a:t>Vittinghoff</a:t>
            </a:r>
            <a:r>
              <a:rPr lang="en-US" sz="1200" dirty="0" smtClean="0">
                <a:latin typeface="Futura Round Light"/>
              </a:rPr>
              <a:t> E, </a:t>
            </a:r>
            <a:r>
              <a:rPr lang="en-US" sz="1200" dirty="0" err="1" smtClean="0">
                <a:latin typeface="Futura Round Light"/>
              </a:rPr>
              <a:t>Mongraw</a:t>
            </a:r>
            <a:r>
              <a:rPr lang="en-US" sz="1200" dirty="0" smtClean="0">
                <a:latin typeface="Futura Round Light"/>
              </a:rPr>
              <a:t>-Chaffin M, Vaidya D, </a:t>
            </a:r>
            <a:r>
              <a:rPr lang="en-US" sz="1200" dirty="0" err="1" smtClean="0">
                <a:latin typeface="Futura Round Light"/>
              </a:rPr>
              <a:t>Kandula</a:t>
            </a:r>
            <a:r>
              <a:rPr lang="en-US" sz="1200" dirty="0" smtClean="0">
                <a:latin typeface="Futura Round Light"/>
              </a:rPr>
              <a:t> NR, Allison M, </a:t>
            </a:r>
            <a:r>
              <a:rPr lang="en-US" sz="1200" dirty="0" err="1" smtClean="0">
                <a:latin typeface="Futura Round Light"/>
              </a:rPr>
              <a:t>Carr</a:t>
            </a:r>
            <a:r>
              <a:rPr lang="en-US" sz="1200" dirty="0" smtClean="0">
                <a:latin typeface="Futura Round Light"/>
              </a:rPr>
              <a:t> J, Liu K, Narayan KM</a:t>
            </a:r>
            <a:r>
              <a:rPr lang="en-US" sz="1200" dirty="0">
                <a:latin typeface="Futura Round Light"/>
              </a:rPr>
              <a:t>,</a:t>
            </a:r>
            <a:r>
              <a:rPr lang="en-US" sz="1200" dirty="0" smtClean="0">
                <a:latin typeface="Futura Round Light"/>
              </a:rPr>
              <a:t> </a:t>
            </a:r>
            <a:r>
              <a:rPr lang="en-US" sz="1200" dirty="0">
                <a:latin typeface="Futura Round Light"/>
              </a:rPr>
              <a:t>and </a:t>
            </a:r>
            <a:r>
              <a:rPr lang="en-US" sz="1200" dirty="0" err="1" smtClean="0">
                <a:latin typeface="Futura Round Light"/>
              </a:rPr>
              <a:t>Kanaya</a:t>
            </a:r>
            <a:r>
              <a:rPr lang="en-US" sz="1200" dirty="0" smtClean="0">
                <a:latin typeface="Futura Round Light"/>
              </a:rPr>
              <a:t> AM, </a:t>
            </a:r>
            <a:r>
              <a:rPr lang="en-US" sz="1200" dirty="0">
                <a:latin typeface="Futura Round Light"/>
              </a:rPr>
              <a:t>2017. </a:t>
            </a:r>
            <a:r>
              <a:rPr lang="en-US" sz="1200" dirty="0" err="1">
                <a:latin typeface="Futura Round Light"/>
              </a:rPr>
              <a:t>Cardiometabolic</a:t>
            </a:r>
            <a:r>
              <a:rPr lang="en-US" sz="1200" dirty="0">
                <a:latin typeface="Futura Round Light"/>
              </a:rPr>
              <a:t> Abnormalities Among Normal-Weight Persons From Five Racial/Ethnic Groups in the United </a:t>
            </a:r>
            <a:r>
              <a:rPr lang="en-US" sz="1200" dirty="0" err="1">
                <a:latin typeface="Futura Round Light"/>
              </a:rPr>
              <a:t>StatesA</a:t>
            </a:r>
            <a:r>
              <a:rPr lang="en-US" sz="1200" dirty="0">
                <a:latin typeface="Futura Round Light"/>
              </a:rPr>
              <a:t> Cross-sectional Analysis of Two Cohort </a:t>
            </a:r>
            <a:r>
              <a:rPr lang="en-US" sz="1200" dirty="0" err="1">
                <a:latin typeface="Futura Round Light"/>
              </a:rPr>
              <a:t>StudiesCardiometabolic</a:t>
            </a:r>
            <a:r>
              <a:rPr lang="en-US" sz="1200" dirty="0">
                <a:latin typeface="Futura Round Light"/>
              </a:rPr>
              <a:t> Abnormalities Among Normal-Weight Persons. </a:t>
            </a:r>
            <a:r>
              <a:rPr lang="en-US" sz="1200" i="1" dirty="0">
                <a:latin typeface="Futura Round Light"/>
              </a:rPr>
              <a:t>Annals of Internal Medicine</a:t>
            </a:r>
            <a:r>
              <a:rPr lang="en-US" sz="1200" dirty="0">
                <a:latin typeface="Futura Round 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0937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25494333"/>
              </p:ext>
            </p:extLst>
          </p:nvPr>
        </p:nvGraphicFramePr>
        <p:xfrm>
          <a:off x="1093510" y="1121791"/>
          <a:ext cx="9294500" cy="449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71500" y="10747375"/>
            <a:ext cx="5166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98425" y="1547812"/>
            <a:ext cx="4730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04304" y="589002"/>
            <a:ext cx="11182285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utura Round Light"/>
                <a:ea typeface="Calibri" panose="020F0502020204030204" pitchFamily="34" charset="0"/>
                <a:cs typeface="Times New Roman" panose="02020603050405020304" pitchFamily="18" charset="0"/>
              </a:rPr>
              <a:t>Prevalence of BMI Category by Race/Ethnicity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utura Round Ligh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Futura Round Light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39465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44037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228600" y="4860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26090" y="6075144"/>
            <a:ext cx="11880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Futura Round Light"/>
              </a:rPr>
              <a:t>Gujral UP, </a:t>
            </a:r>
            <a:r>
              <a:rPr lang="en-US" sz="1200" dirty="0" err="1" smtClean="0">
                <a:latin typeface="Futura Round Light"/>
              </a:rPr>
              <a:t>Vittinghoff</a:t>
            </a:r>
            <a:r>
              <a:rPr lang="en-US" sz="1200" dirty="0" smtClean="0">
                <a:latin typeface="Futura Round Light"/>
              </a:rPr>
              <a:t> E, </a:t>
            </a:r>
            <a:r>
              <a:rPr lang="en-US" sz="1200" dirty="0" err="1" smtClean="0">
                <a:latin typeface="Futura Round Light"/>
              </a:rPr>
              <a:t>Mongraw</a:t>
            </a:r>
            <a:r>
              <a:rPr lang="en-US" sz="1200" dirty="0" smtClean="0">
                <a:latin typeface="Futura Round Light"/>
              </a:rPr>
              <a:t>-Chaffin M, Vaidya D, </a:t>
            </a:r>
            <a:r>
              <a:rPr lang="en-US" sz="1200" dirty="0" err="1" smtClean="0">
                <a:latin typeface="Futura Round Light"/>
              </a:rPr>
              <a:t>Kandula</a:t>
            </a:r>
            <a:r>
              <a:rPr lang="en-US" sz="1200" dirty="0" smtClean="0">
                <a:latin typeface="Futura Round Light"/>
              </a:rPr>
              <a:t> NR, Allison M, </a:t>
            </a:r>
            <a:r>
              <a:rPr lang="en-US" sz="1200" dirty="0" err="1" smtClean="0">
                <a:latin typeface="Futura Round Light"/>
              </a:rPr>
              <a:t>Carr</a:t>
            </a:r>
            <a:r>
              <a:rPr lang="en-US" sz="1200" dirty="0" smtClean="0">
                <a:latin typeface="Futura Round Light"/>
              </a:rPr>
              <a:t> J, Liu K, Narayan KM</a:t>
            </a:r>
            <a:r>
              <a:rPr lang="en-US" sz="1200" dirty="0">
                <a:latin typeface="Futura Round Light"/>
              </a:rPr>
              <a:t>,</a:t>
            </a:r>
            <a:r>
              <a:rPr lang="en-US" sz="1200" dirty="0" smtClean="0">
                <a:latin typeface="Futura Round Light"/>
              </a:rPr>
              <a:t> </a:t>
            </a:r>
            <a:r>
              <a:rPr lang="en-US" sz="1200" dirty="0">
                <a:latin typeface="Futura Round Light"/>
              </a:rPr>
              <a:t>and </a:t>
            </a:r>
            <a:r>
              <a:rPr lang="en-US" sz="1200" dirty="0" err="1" smtClean="0">
                <a:latin typeface="Futura Round Light"/>
              </a:rPr>
              <a:t>Kanaya</a:t>
            </a:r>
            <a:r>
              <a:rPr lang="en-US" sz="1200" dirty="0" smtClean="0">
                <a:latin typeface="Futura Round Light"/>
              </a:rPr>
              <a:t> AM, </a:t>
            </a:r>
            <a:r>
              <a:rPr lang="en-US" sz="1200" dirty="0">
                <a:latin typeface="Futura Round Light"/>
              </a:rPr>
              <a:t>2017. </a:t>
            </a:r>
            <a:r>
              <a:rPr lang="en-US" sz="1200" dirty="0" err="1">
                <a:latin typeface="Futura Round Light"/>
              </a:rPr>
              <a:t>Cardiometabolic</a:t>
            </a:r>
            <a:r>
              <a:rPr lang="en-US" sz="1200" dirty="0">
                <a:latin typeface="Futura Round Light"/>
              </a:rPr>
              <a:t> Abnormalities Among Normal-Weight Persons From Five Racial/Ethnic Groups in the United </a:t>
            </a:r>
            <a:r>
              <a:rPr lang="en-US" sz="1200" dirty="0" err="1">
                <a:latin typeface="Futura Round Light"/>
              </a:rPr>
              <a:t>StatesA</a:t>
            </a:r>
            <a:r>
              <a:rPr lang="en-US" sz="1200" dirty="0">
                <a:latin typeface="Futura Round Light"/>
              </a:rPr>
              <a:t> Cross-sectional Analysis of Two Cohort </a:t>
            </a:r>
            <a:r>
              <a:rPr lang="en-US" sz="1200" dirty="0" err="1">
                <a:latin typeface="Futura Round Light"/>
              </a:rPr>
              <a:t>StudiesCardiometabolic</a:t>
            </a:r>
            <a:r>
              <a:rPr lang="en-US" sz="1200" dirty="0">
                <a:latin typeface="Futura Round Light"/>
              </a:rPr>
              <a:t> Abnormalities Among Normal-Weight Persons. </a:t>
            </a:r>
            <a:r>
              <a:rPr lang="en-US" sz="1200" i="1" dirty="0">
                <a:latin typeface="Futura Round Light"/>
              </a:rPr>
              <a:t>Annals of Internal Medicine</a:t>
            </a:r>
            <a:r>
              <a:rPr lang="en-US" sz="1200" dirty="0">
                <a:latin typeface="Futura Round 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0512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71500" y="10747375"/>
            <a:ext cx="5166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794244" y="629504"/>
            <a:ext cx="1118228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utura Round Light"/>
                <a:ea typeface="Calibri" panose="020F0502020204030204" pitchFamily="34" charset="0"/>
                <a:cs typeface="Times New Roman" panose="02020603050405020304" pitchFamily="18" charset="0"/>
              </a:rPr>
              <a:t>Prevalence of </a:t>
            </a:r>
            <a:r>
              <a:rPr lang="en-US" altLang="en-US" sz="2000" dirty="0" smtClean="0">
                <a:latin typeface="Futura Round Light"/>
                <a:ea typeface="Calibri" panose="020F0502020204030204" pitchFamily="34" charset="0"/>
                <a:cs typeface="Times New Roman" panose="02020603050405020304" pitchFamily="18" charset="0"/>
              </a:rPr>
              <a:t>Metabolic Abnormality in Normal Weight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utura Round Light"/>
                <a:ea typeface="Calibri" panose="020F0502020204030204" pitchFamily="34" charset="0"/>
                <a:cs typeface="Times New Roman" panose="02020603050405020304" pitchFamily="18" charset="0"/>
              </a:rPr>
              <a:t> by Race/Ethnicity*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Futura Round Ligh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39465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44037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228600" y="4860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37565051"/>
              </p:ext>
            </p:extLst>
          </p:nvPr>
        </p:nvGraphicFramePr>
        <p:xfrm>
          <a:off x="914401" y="1365166"/>
          <a:ext cx="8878186" cy="4355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Rectangle 15"/>
          <p:cNvSpPr/>
          <p:nvPr/>
        </p:nvSpPr>
        <p:spPr>
          <a:xfrm>
            <a:off x="136723" y="6033184"/>
            <a:ext cx="11880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Futura Round Light"/>
              </a:rPr>
              <a:t>Gujral UP, </a:t>
            </a:r>
            <a:r>
              <a:rPr lang="en-US" sz="1200" dirty="0" err="1" smtClean="0">
                <a:latin typeface="Futura Round Light"/>
              </a:rPr>
              <a:t>Vittinghoff</a:t>
            </a:r>
            <a:r>
              <a:rPr lang="en-US" sz="1200" dirty="0" smtClean="0">
                <a:latin typeface="Futura Round Light"/>
              </a:rPr>
              <a:t> E, </a:t>
            </a:r>
            <a:r>
              <a:rPr lang="en-US" sz="1200" dirty="0" err="1" smtClean="0">
                <a:latin typeface="Futura Round Light"/>
              </a:rPr>
              <a:t>Mongraw</a:t>
            </a:r>
            <a:r>
              <a:rPr lang="en-US" sz="1200" dirty="0" smtClean="0">
                <a:latin typeface="Futura Round Light"/>
              </a:rPr>
              <a:t>-Chaffin M, Vaidya D, </a:t>
            </a:r>
            <a:r>
              <a:rPr lang="en-US" sz="1200" dirty="0" err="1" smtClean="0">
                <a:latin typeface="Futura Round Light"/>
              </a:rPr>
              <a:t>Kandula</a:t>
            </a:r>
            <a:r>
              <a:rPr lang="en-US" sz="1200" dirty="0" smtClean="0">
                <a:latin typeface="Futura Round Light"/>
              </a:rPr>
              <a:t> NR, Allison M, </a:t>
            </a:r>
            <a:r>
              <a:rPr lang="en-US" sz="1200" dirty="0" err="1" smtClean="0">
                <a:latin typeface="Futura Round Light"/>
              </a:rPr>
              <a:t>Carr</a:t>
            </a:r>
            <a:r>
              <a:rPr lang="en-US" sz="1200" dirty="0" smtClean="0">
                <a:latin typeface="Futura Round Light"/>
              </a:rPr>
              <a:t> J, Liu K, Narayan KM</a:t>
            </a:r>
            <a:r>
              <a:rPr lang="en-US" sz="1200" dirty="0">
                <a:latin typeface="Futura Round Light"/>
              </a:rPr>
              <a:t>,</a:t>
            </a:r>
            <a:r>
              <a:rPr lang="en-US" sz="1200" dirty="0" smtClean="0">
                <a:latin typeface="Futura Round Light"/>
              </a:rPr>
              <a:t> </a:t>
            </a:r>
            <a:r>
              <a:rPr lang="en-US" sz="1200" dirty="0">
                <a:latin typeface="Futura Round Light"/>
              </a:rPr>
              <a:t>and </a:t>
            </a:r>
            <a:r>
              <a:rPr lang="en-US" sz="1200" dirty="0" err="1" smtClean="0">
                <a:latin typeface="Futura Round Light"/>
              </a:rPr>
              <a:t>Kanaya</a:t>
            </a:r>
            <a:r>
              <a:rPr lang="en-US" sz="1200" dirty="0" smtClean="0">
                <a:latin typeface="Futura Round Light"/>
              </a:rPr>
              <a:t> AM, </a:t>
            </a:r>
            <a:r>
              <a:rPr lang="en-US" sz="1200" dirty="0">
                <a:latin typeface="Futura Round Light"/>
              </a:rPr>
              <a:t>2017. </a:t>
            </a:r>
            <a:r>
              <a:rPr lang="en-US" sz="1200" dirty="0" err="1">
                <a:latin typeface="Futura Round Light"/>
              </a:rPr>
              <a:t>Cardiometabolic</a:t>
            </a:r>
            <a:r>
              <a:rPr lang="en-US" sz="1200" dirty="0">
                <a:latin typeface="Futura Round Light"/>
              </a:rPr>
              <a:t> Abnormalities Among Normal-Weight Persons From Five Racial/Ethnic Groups in the United </a:t>
            </a:r>
            <a:r>
              <a:rPr lang="en-US" sz="1200" dirty="0" err="1">
                <a:latin typeface="Futura Round Light"/>
              </a:rPr>
              <a:t>StatesA</a:t>
            </a:r>
            <a:r>
              <a:rPr lang="en-US" sz="1200" dirty="0">
                <a:latin typeface="Futura Round Light"/>
              </a:rPr>
              <a:t> Cross-sectional Analysis of Two Cohort </a:t>
            </a:r>
            <a:r>
              <a:rPr lang="en-US" sz="1200" dirty="0" err="1">
                <a:latin typeface="Futura Round Light"/>
              </a:rPr>
              <a:t>StudiesCardiometabolic</a:t>
            </a:r>
            <a:r>
              <a:rPr lang="en-US" sz="1200" dirty="0">
                <a:latin typeface="Futura Round Light"/>
              </a:rPr>
              <a:t> Abnormalities Among Normal-Weight Persons. </a:t>
            </a:r>
            <a:r>
              <a:rPr lang="en-US" sz="1200" i="1" dirty="0">
                <a:latin typeface="Futura Round Light"/>
              </a:rPr>
              <a:t>Annals of Internal Medicine</a:t>
            </a:r>
            <a:r>
              <a:rPr lang="en-US" sz="1200" dirty="0">
                <a:latin typeface="Futura Round 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5241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02018" y="55856"/>
            <a:ext cx="11151781" cy="1123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056" tIns="274551" rIns="457056" bIns="182505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7070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7070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7070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7070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7070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070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070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070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070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000" b="1" dirty="0" smtClean="0">
                <a:latin typeface="Futura Round Light"/>
                <a:ea typeface="Calibri" panose="020F0502020204030204" pitchFamily="34" charset="0"/>
                <a:cs typeface="Times New Roman" panose="02020603050405020304" pitchFamily="18" charset="0"/>
              </a:rPr>
              <a:t>Characteristics </a:t>
            </a:r>
            <a:r>
              <a:rPr lang="en-US" altLang="en-US" sz="2000" b="1" dirty="0">
                <a:latin typeface="Futura Round Light"/>
                <a:ea typeface="Calibri" panose="020F0502020204030204" pitchFamily="34" charset="0"/>
                <a:cs typeface="Times New Roman" panose="02020603050405020304" pitchFamily="18" charset="0"/>
              </a:rPr>
              <a:t>of normal weight/metabolically abnormal </a:t>
            </a:r>
            <a:r>
              <a:rPr lang="en-US" altLang="en-US" sz="2000" b="1" dirty="0" smtClean="0">
                <a:latin typeface="Futura Round Light"/>
                <a:ea typeface="Calibri" panose="020F0502020204030204" pitchFamily="34" charset="0"/>
                <a:cs typeface="Times New Roman" panose="02020603050405020304" pitchFamily="18" charset="0"/>
              </a:rPr>
              <a:t>(MAN) participants </a:t>
            </a:r>
            <a:r>
              <a:rPr lang="en-US" altLang="en-US" sz="2000" b="1" dirty="0">
                <a:latin typeface="Futura Round Light"/>
                <a:ea typeface="Calibri" panose="020F0502020204030204" pitchFamily="34" charset="0"/>
                <a:cs typeface="Times New Roman" panose="02020603050405020304" pitchFamily="18" charset="0"/>
              </a:rPr>
              <a:t>by </a:t>
            </a:r>
            <a:r>
              <a:rPr lang="en-US" altLang="en-US" sz="2000" b="1" dirty="0" smtClean="0">
                <a:latin typeface="Futura Round Light"/>
                <a:ea typeface="Calibri" panose="020F0502020204030204" pitchFamily="34" charset="0"/>
                <a:cs typeface="Times New Roman" panose="02020603050405020304" pitchFamily="18" charset="0"/>
              </a:rPr>
              <a:t>race/ethnicity†                           </a:t>
            </a:r>
            <a:r>
              <a:rPr lang="en-US" altLang="en-US" sz="2300" b="1" dirty="0" smtClean="0">
                <a:latin typeface="Futura Round Light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kumimoji="0" lang="en-US" altLang="en-US" sz="2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Futura Round Ligh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6606" y="5368875"/>
            <a:ext cx="1071988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tabLst>
                <a:tab pos="5707380" algn="l"/>
              </a:tabLst>
            </a:pPr>
            <a:r>
              <a:rPr lang="en-US" sz="1400" dirty="0">
                <a:latin typeface="Futura Round Light"/>
                <a:ea typeface="Calibri" panose="020F0502020204030204" pitchFamily="34" charset="0"/>
              </a:rPr>
              <a:t>Data are given as %, mean (standard </a:t>
            </a:r>
            <a:r>
              <a:rPr lang="en-US" sz="1400" dirty="0" smtClean="0">
                <a:latin typeface="Futura Round Light"/>
                <a:ea typeface="Calibri" panose="020F0502020204030204" pitchFamily="34" charset="0"/>
              </a:rPr>
              <a:t>deviation)                                                                                                                                                                                     *P </a:t>
            </a:r>
            <a:r>
              <a:rPr lang="en-US" sz="1400" dirty="0">
                <a:latin typeface="Futura Round Light"/>
                <a:ea typeface="Calibri" panose="020F0502020204030204" pitchFamily="34" charset="0"/>
              </a:rPr>
              <a:t>value vs. South </a:t>
            </a:r>
            <a:r>
              <a:rPr lang="en-US" sz="1400" dirty="0" smtClean="0">
                <a:latin typeface="Futura Round Light"/>
                <a:ea typeface="Calibri" panose="020F0502020204030204" pitchFamily="34" charset="0"/>
              </a:rPr>
              <a:t>Asian </a:t>
            </a:r>
            <a:r>
              <a:rPr lang="en-US" sz="1400" dirty="0" smtClean="0">
                <a:latin typeface="Futura Round Light"/>
                <a:ea typeface="Calibri" panose="020F0502020204030204" pitchFamily="34" charset="0"/>
                <a:cs typeface="Arial" panose="020B0604020202020204" pitchFamily="34" charset="0"/>
              </a:rPr>
              <a:t>≤ </a:t>
            </a:r>
            <a:r>
              <a:rPr lang="en-US" sz="1400" dirty="0" smtClean="0">
                <a:latin typeface="Futura Round Light"/>
                <a:ea typeface="Calibri" panose="020F0502020204030204" pitchFamily="34" charset="0"/>
              </a:rPr>
              <a:t>0.05.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1400" dirty="0">
              <a:latin typeface="Futura Round Ligh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52280313"/>
              </p:ext>
            </p:extLst>
          </p:nvPr>
        </p:nvGraphicFramePr>
        <p:xfrm>
          <a:off x="636606" y="1019178"/>
          <a:ext cx="10717193" cy="433604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535666"/>
                <a:gridCol w="1759732"/>
                <a:gridCol w="1605866"/>
                <a:gridCol w="1604197"/>
                <a:gridCol w="1605866"/>
                <a:gridCol w="1605866"/>
              </a:tblGrid>
              <a:tr h="12014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Characteristics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South Asian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 N=85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White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 N=178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Chinese American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 N=104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 smtClean="0">
                          <a:effectLst/>
                          <a:latin typeface="Futura Round Light"/>
                        </a:rPr>
                        <a:t>African</a:t>
                      </a:r>
                      <a:r>
                        <a:rPr lang="en-US" sz="2000" baseline="0" dirty="0" smtClean="0">
                          <a:effectLst/>
                          <a:latin typeface="Futura Round Light"/>
                        </a:rPr>
                        <a:t> American</a:t>
                      </a:r>
                      <a:endParaRPr lang="en-US" sz="2000" dirty="0">
                        <a:effectLst/>
                        <a:latin typeface="Futura Round Light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N=104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 smtClean="0">
                          <a:effectLst/>
                          <a:latin typeface="Futura Round Light"/>
                        </a:rPr>
                        <a:t>Hispanic </a:t>
                      </a:r>
                      <a:endParaRPr lang="en-US" sz="2000" dirty="0">
                        <a:effectLst/>
                        <a:latin typeface="Futura Round Light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N=97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166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Men (%)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72.9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39.3*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47.1*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53.4*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50.5*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166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>
                          <a:effectLst/>
                          <a:latin typeface="Futura Round Light"/>
                        </a:rPr>
                        <a:t>Age (years)</a:t>
                      </a:r>
                      <a:endParaRPr lang="en-US" sz="20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59.6 (8.9)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68.0 (9.6)*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66.8 (9.0)*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67.0 (9.6)*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64.6 (10.9)*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166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>
                          <a:effectLst/>
                          <a:latin typeface="Futura Round Light"/>
                        </a:rPr>
                        <a:t>Diabetes (%)</a:t>
                      </a:r>
                      <a:endParaRPr lang="en-US" sz="20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>
                          <a:effectLst/>
                          <a:latin typeface="Futura Round Light"/>
                        </a:rPr>
                        <a:t>38.8</a:t>
                      </a:r>
                      <a:endParaRPr lang="en-US" sz="20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7.9*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24.0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28.9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26.8*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6799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Hepatic fat attenuation (HU)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>
                          <a:effectLst/>
                          <a:latin typeface="Futura Round Light"/>
                        </a:rPr>
                        <a:t>55.9 (9.5)</a:t>
                      </a:r>
                      <a:endParaRPr lang="en-US" sz="20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64.0 (10.2)*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64.3 (10.7)*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63.4 (9.5)*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63.7 (12.1)*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166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>
                          <a:effectLst/>
                          <a:latin typeface="Futura Round Light"/>
                        </a:rPr>
                        <a:t>Never Smoker %</a:t>
                      </a:r>
                      <a:endParaRPr lang="en-US" sz="20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81.2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>
                          <a:effectLst/>
                          <a:latin typeface="Futura Round Light"/>
                        </a:rPr>
                        <a:t>46.6*</a:t>
                      </a:r>
                      <a:endParaRPr lang="en-US" sz="20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>
                          <a:effectLst/>
                          <a:latin typeface="Futura Round Light"/>
                        </a:rPr>
                        <a:t>73.1</a:t>
                      </a:r>
                      <a:endParaRPr lang="en-US" sz="20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>
                          <a:effectLst/>
                          <a:latin typeface="Futura Round Light"/>
                        </a:rPr>
                        <a:t>39.4*</a:t>
                      </a:r>
                      <a:endParaRPr lang="en-US" sz="20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65"/>
                        </a:spcBef>
                        <a:spcAft>
                          <a:spcPts val="265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66.0*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02018" y="6144958"/>
            <a:ext cx="11880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Futura Round Light"/>
              </a:rPr>
              <a:t>Gujral UP, </a:t>
            </a:r>
            <a:r>
              <a:rPr lang="en-US" sz="1200" dirty="0" err="1" smtClean="0">
                <a:latin typeface="Futura Round Light"/>
              </a:rPr>
              <a:t>Vittinghoff</a:t>
            </a:r>
            <a:r>
              <a:rPr lang="en-US" sz="1200" dirty="0" smtClean="0">
                <a:latin typeface="Futura Round Light"/>
              </a:rPr>
              <a:t> E, </a:t>
            </a:r>
            <a:r>
              <a:rPr lang="en-US" sz="1200" dirty="0" err="1" smtClean="0">
                <a:latin typeface="Futura Round Light"/>
              </a:rPr>
              <a:t>Mongraw</a:t>
            </a:r>
            <a:r>
              <a:rPr lang="en-US" sz="1200" dirty="0" smtClean="0">
                <a:latin typeface="Futura Round Light"/>
              </a:rPr>
              <a:t>-Chaffin M, Vaidya D, </a:t>
            </a:r>
            <a:r>
              <a:rPr lang="en-US" sz="1200" dirty="0" err="1" smtClean="0">
                <a:latin typeface="Futura Round Light"/>
              </a:rPr>
              <a:t>Kandula</a:t>
            </a:r>
            <a:r>
              <a:rPr lang="en-US" sz="1200" dirty="0" smtClean="0">
                <a:latin typeface="Futura Round Light"/>
              </a:rPr>
              <a:t> NR, Allison M, </a:t>
            </a:r>
            <a:r>
              <a:rPr lang="en-US" sz="1200" dirty="0" err="1" smtClean="0">
                <a:latin typeface="Futura Round Light"/>
              </a:rPr>
              <a:t>Carr</a:t>
            </a:r>
            <a:r>
              <a:rPr lang="en-US" sz="1200" dirty="0" smtClean="0">
                <a:latin typeface="Futura Round Light"/>
              </a:rPr>
              <a:t> J, Liu K, Narayan KM</a:t>
            </a:r>
            <a:r>
              <a:rPr lang="en-US" sz="1200" dirty="0">
                <a:latin typeface="Futura Round Light"/>
              </a:rPr>
              <a:t>,</a:t>
            </a:r>
            <a:r>
              <a:rPr lang="en-US" sz="1200" dirty="0" smtClean="0">
                <a:latin typeface="Futura Round Light"/>
              </a:rPr>
              <a:t> </a:t>
            </a:r>
            <a:r>
              <a:rPr lang="en-US" sz="1200" dirty="0">
                <a:latin typeface="Futura Round Light"/>
              </a:rPr>
              <a:t>and </a:t>
            </a:r>
            <a:r>
              <a:rPr lang="en-US" sz="1200" dirty="0" err="1" smtClean="0">
                <a:latin typeface="Futura Round Light"/>
              </a:rPr>
              <a:t>Kanaya</a:t>
            </a:r>
            <a:r>
              <a:rPr lang="en-US" sz="1200" dirty="0" smtClean="0">
                <a:latin typeface="Futura Round Light"/>
              </a:rPr>
              <a:t> AM, </a:t>
            </a:r>
            <a:r>
              <a:rPr lang="en-US" sz="1200" dirty="0">
                <a:latin typeface="Futura Round Light"/>
              </a:rPr>
              <a:t>2017. </a:t>
            </a:r>
            <a:r>
              <a:rPr lang="en-US" sz="1200" dirty="0" err="1">
                <a:latin typeface="Futura Round Light"/>
              </a:rPr>
              <a:t>Cardiometabolic</a:t>
            </a:r>
            <a:r>
              <a:rPr lang="en-US" sz="1200" dirty="0">
                <a:latin typeface="Futura Round Light"/>
              </a:rPr>
              <a:t> Abnormalities Among Normal-Weight Persons From Five Racial/Ethnic Groups in the United </a:t>
            </a:r>
            <a:r>
              <a:rPr lang="en-US" sz="1200" dirty="0" err="1">
                <a:latin typeface="Futura Round Light"/>
              </a:rPr>
              <a:t>StatesA</a:t>
            </a:r>
            <a:r>
              <a:rPr lang="en-US" sz="1200" dirty="0">
                <a:latin typeface="Futura Round Light"/>
              </a:rPr>
              <a:t> Cross-sectional Analysis of Two Cohort </a:t>
            </a:r>
            <a:r>
              <a:rPr lang="en-US" sz="1200" dirty="0" err="1">
                <a:latin typeface="Futura Round Light"/>
              </a:rPr>
              <a:t>StudiesCardiometabolic</a:t>
            </a:r>
            <a:r>
              <a:rPr lang="en-US" sz="1200" dirty="0">
                <a:latin typeface="Futura Round Light"/>
              </a:rPr>
              <a:t> Abnormalities Among Normal-Weight Persons. </a:t>
            </a:r>
            <a:r>
              <a:rPr lang="en-US" sz="1200" i="1" dirty="0">
                <a:latin typeface="Futura Round Light"/>
              </a:rPr>
              <a:t>Annals of Internal Medicine</a:t>
            </a:r>
            <a:r>
              <a:rPr lang="en-US" sz="1200" dirty="0">
                <a:latin typeface="Futura Round 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139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23957263"/>
              </p:ext>
            </p:extLst>
          </p:nvPr>
        </p:nvGraphicFramePr>
        <p:xfrm>
          <a:off x="810705" y="699487"/>
          <a:ext cx="10087668" cy="444667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3473977"/>
                <a:gridCol w="2326016"/>
                <a:gridCol w="4287675"/>
              </a:tblGrid>
              <a:tr h="6333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dirty="0" smtClean="0">
                          <a:effectLst/>
                          <a:latin typeface="Futura Round Light"/>
                        </a:rPr>
                        <a:t> </a:t>
                      </a:r>
                      <a:endParaRPr lang="en-US" sz="1800" b="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Futura Round Light"/>
                        </a:rPr>
                        <a:t>Prevalence Ratio (95% CI)</a:t>
                      </a:r>
                      <a:endParaRPr lang="en-US" sz="1800" b="1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33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800" b="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Futura Round Light"/>
                        </a:rPr>
                        <a:t>Unadjusted </a:t>
                      </a:r>
                      <a:endParaRPr lang="en-US" sz="1800" b="1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Futura Round Light"/>
                        </a:rPr>
                        <a:t>Multivariate Adjusted* </a:t>
                      </a:r>
                      <a:endParaRPr lang="en-US" sz="1800" b="1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 anchor="ctr"/>
                </a:tc>
              </a:tr>
              <a:tr h="5299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dirty="0" smtClean="0">
                          <a:effectLst/>
                          <a:latin typeface="Futura Round Light"/>
                        </a:rPr>
                        <a:t>Race/Ethnicity </a:t>
                      </a:r>
                      <a:endParaRPr lang="en-US" sz="1800" b="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800" b="0" dirty="0">
                        <a:effectLst/>
                        <a:latin typeface="Futura Round Light"/>
                      </a:endParaRPr>
                    </a:p>
                  </a:txBody>
                  <a:tcPr marL="58651" marR="58651" marT="8146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800" b="0" dirty="0">
                        <a:effectLst/>
                        <a:latin typeface="Futura Round Light"/>
                      </a:endParaRPr>
                    </a:p>
                  </a:txBody>
                  <a:tcPr marL="58651" marR="58651" marT="8146" marB="0"/>
                </a:tc>
              </a:tr>
              <a:tr h="5299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dirty="0" smtClean="0">
                          <a:effectLst/>
                          <a:latin typeface="Futura Round Light"/>
                        </a:rPr>
                        <a:t>White </a:t>
                      </a:r>
                      <a:endParaRPr lang="en-US" sz="1800" b="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dirty="0">
                          <a:effectLst/>
                          <a:latin typeface="Futura Round Light"/>
                        </a:rPr>
                        <a:t>1.00 (Reference)</a:t>
                      </a:r>
                      <a:endParaRPr lang="en-US" sz="1800" b="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>
                          <a:effectLst/>
                          <a:latin typeface="Futura Round Light"/>
                        </a:rPr>
                        <a:t>1.00 (Reference)</a:t>
                      </a:r>
                      <a:endParaRPr lang="en-US" sz="1800" b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/>
                </a:tc>
              </a:tr>
              <a:tr h="5299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dirty="0" smtClean="0">
                          <a:effectLst/>
                          <a:latin typeface="Futura Round Light"/>
                        </a:rPr>
                        <a:t>South Asian </a:t>
                      </a:r>
                      <a:endParaRPr lang="en-US" sz="1800" b="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dirty="0">
                          <a:effectLst/>
                          <a:latin typeface="Futura Round Light"/>
                        </a:rPr>
                        <a:t>2.07 (1.69, 2.55)</a:t>
                      </a:r>
                      <a:endParaRPr lang="en-US" sz="1800" b="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>
                          <a:effectLst/>
                          <a:latin typeface="Futura Round Light"/>
                        </a:rPr>
                        <a:t>2.53 (1.99, 3.22)</a:t>
                      </a:r>
                      <a:endParaRPr lang="en-US" sz="1800" b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/>
                </a:tc>
              </a:tr>
              <a:tr h="5299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smtClean="0">
                          <a:effectLst/>
                          <a:latin typeface="Futura Round Light"/>
                        </a:rPr>
                        <a:t>Chinese</a:t>
                      </a:r>
                      <a:endParaRPr lang="en-US" sz="1800" b="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dirty="0">
                          <a:effectLst/>
                          <a:latin typeface="Futura Round Light"/>
                        </a:rPr>
                        <a:t>1.53 (1.25, 1.88)</a:t>
                      </a:r>
                      <a:endParaRPr lang="en-US" sz="1800" b="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dirty="0">
                          <a:effectLst/>
                          <a:latin typeface="Futura Round Light"/>
                        </a:rPr>
                        <a:t>1.27 (1.02, 1.59)</a:t>
                      </a:r>
                      <a:endParaRPr lang="en-US" sz="1800" b="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/>
                </a:tc>
              </a:tr>
              <a:tr h="5299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smtClean="0">
                          <a:effectLst/>
                          <a:latin typeface="Futura Round Light"/>
                        </a:rPr>
                        <a:t>African American</a:t>
                      </a:r>
                      <a:endParaRPr lang="en-US" sz="1800" b="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dirty="0">
                          <a:effectLst/>
                          <a:latin typeface="Futura Round Light"/>
                        </a:rPr>
                        <a:t>1.48 (1.20, 1.82)</a:t>
                      </a:r>
                      <a:endParaRPr lang="en-US" sz="1800" b="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dirty="0">
                          <a:effectLst/>
                          <a:latin typeface="Futura Round Light"/>
                        </a:rPr>
                        <a:t>1.66 (1.35, 2.04)</a:t>
                      </a:r>
                      <a:endParaRPr lang="en-US" sz="1800" b="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/>
                </a:tc>
              </a:tr>
              <a:tr h="5299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smtClean="0">
                          <a:effectLst/>
                          <a:latin typeface="Futura Round Light"/>
                        </a:rPr>
                        <a:t>Hispanic</a:t>
                      </a:r>
                      <a:endParaRPr lang="en-US" sz="1800" b="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dirty="0">
                          <a:effectLst/>
                          <a:latin typeface="Futura Round Light"/>
                        </a:rPr>
                        <a:t>1.83 (1.49, 2.24)</a:t>
                      </a:r>
                      <a:endParaRPr lang="en-US" sz="1800" b="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dirty="0">
                          <a:effectLst/>
                          <a:latin typeface="Futura Round Light"/>
                        </a:rPr>
                        <a:t>1.56 (1.26, 1.92)</a:t>
                      </a:r>
                      <a:endParaRPr lang="en-US" sz="1800" b="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58651" marR="58651" marT="8146" marB="0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-285884" y="196165"/>
            <a:ext cx="1163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Futura Round Light"/>
              </a:rPr>
              <a:t>Prevalence </a:t>
            </a:r>
            <a:r>
              <a:rPr lang="en-US" dirty="0">
                <a:latin typeface="Futura Round Light"/>
              </a:rPr>
              <a:t>Ratios of the Metabolically Abnormal Phenotype Among Normal Weight Individuals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10705" y="5226655"/>
            <a:ext cx="102927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Futura Round Light"/>
              </a:rPr>
              <a:t>*Model is adjusted for age, sex education, alcohol use, smoking status, physical activity, daily caloric intake, hepatic fat attenuation, and pericardial fat volume.  </a:t>
            </a:r>
            <a:endParaRPr lang="en-US" sz="2000" dirty="0">
              <a:latin typeface="Futura Round Ligh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0518" y="6075144"/>
            <a:ext cx="11880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Futura Round Light"/>
              </a:rPr>
              <a:t>Gujral UP, </a:t>
            </a:r>
            <a:r>
              <a:rPr lang="en-US" sz="1200" dirty="0" err="1" smtClean="0">
                <a:latin typeface="Futura Round Light"/>
              </a:rPr>
              <a:t>Vittinghoff</a:t>
            </a:r>
            <a:r>
              <a:rPr lang="en-US" sz="1200" dirty="0" smtClean="0">
                <a:latin typeface="Futura Round Light"/>
              </a:rPr>
              <a:t> E, </a:t>
            </a:r>
            <a:r>
              <a:rPr lang="en-US" sz="1200" dirty="0" err="1" smtClean="0">
                <a:latin typeface="Futura Round Light"/>
              </a:rPr>
              <a:t>Mongraw</a:t>
            </a:r>
            <a:r>
              <a:rPr lang="en-US" sz="1200" dirty="0" smtClean="0">
                <a:latin typeface="Futura Round Light"/>
              </a:rPr>
              <a:t>-Chaffin M, Vaidya D, </a:t>
            </a:r>
            <a:r>
              <a:rPr lang="en-US" sz="1200" dirty="0" err="1" smtClean="0">
                <a:latin typeface="Futura Round Light"/>
              </a:rPr>
              <a:t>Kandula</a:t>
            </a:r>
            <a:r>
              <a:rPr lang="en-US" sz="1200" dirty="0" smtClean="0">
                <a:latin typeface="Futura Round Light"/>
              </a:rPr>
              <a:t> NR, Allison M, </a:t>
            </a:r>
            <a:r>
              <a:rPr lang="en-US" sz="1200" dirty="0" err="1" smtClean="0">
                <a:latin typeface="Futura Round Light"/>
              </a:rPr>
              <a:t>Carr</a:t>
            </a:r>
            <a:r>
              <a:rPr lang="en-US" sz="1200" dirty="0" smtClean="0">
                <a:latin typeface="Futura Round Light"/>
              </a:rPr>
              <a:t> J, Liu K, Narayan KM</a:t>
            </a:r>
            <a:r>
              <a:rPr lang="en-US" sz="1200" dirty="0">
                <a:latin typeface="Futura Round Light"/>
              </a:rPr>
              <a:t>,</a:t>
            </a:r>
            <a:r>
              <a:rPr lang="en-US" sz="1200" dirty="0" smtClean="0">
                <a:latin typeface="Futura Round Light"/>
              </a:rPr>
              <a:t> </a:t>
            </a:r>
            <a:r>
              <a:rPr lang="en-US" sz="1200" dirty="0">
                <a:latin typeface="Futura Round Light"/>
              </a:rPr>
              <a:t>and </a:t>
            </a:r>
            <a:r>
              <a:rPr lang="en-US" sz="1200" dirty="0" err="1" smtClean="0">
                <a:latin typeface="Futura Round Light"/>
              </a:rPr>
              <a:t>Kanaya</a:t>
            </a:r>
            <a:r>
              <a:rPr lang="en-US" sz="1200" dirty="0" smtClean="0">
                <a:latin typeface="Futura Round Light"/>
              </a:rPr>
              <a:t> AM, </a:t>
            </a:r>
            <a:r>
              <a:rPr lang="en-US" sz="1200" dirty="0">
                <a:latin typeface="Futura Round Light"/>
              </a:rPr>
              <a:t>2017. </a:t>
            </a:r>
            <a:r>
              <a:rPr lang="en-US" sz="1200" dirty="0" err="1">
                <a:latin typeface="Futura Round Light"/>
              </a:rPr>
              <a:t>Cardiometabolic</a:t>
            </a:r>
            <a:r>
              <a:rPr lang="en-US" sz="1200" dirty="0">
                <a:latin typeface="Futura Round Light"/>
              </a:rPr>
              <a:t> Abnormalities Among Normal-Weight Persons From Five Racial/Ethnic Groups in the United </a:t>
            </a:r>
            <a:r>
              <a:rPr lang="en-US" sz="1200" dirty="0" err="1">
                <a:latin typeface="Futura Round Light"/>
              </a:rPr>
              <a:t>StatesA</a:t>
            </a:r>
            <a:r>
              <a:rPr lang="en-US" sz="1200" dirty="0">
                <a:latin typeface="Futura Round Light"/>
              </a:rPr>
              <a:t> Cross-sectional Analysis of Two Cohort </a:t>
            </a:r>
            <a:r>
              <a:rPr lang="en-US" sz="1200" dirty="0" err="1">
                <a:latin typeface="Futura Round Light"/>
              </a:rPr>
              <a:t>StudiesCardiometabolic</a:t>
            </a:r>
            <a:r>
              <a:rPr lang="en-US" sz="1200" dirty="0">
                <a:latin typeface="Futura Round Light"/>
              </a:rPr>
              <a:t> Abnormalities Among Normal-Weight Persons. </a:t>
            </a:r>
            <a:r>
              <a:rPr lang="en-US" sz="1200" i="1" dirty="0">
                <a:latin typeface="Futura Round Light"/>
              </a:rPr>
              <a:t>Annals of Internal Medicine</a:t>
            </a:r>
            <a:r>
              <a:rPr lang="en-US" sz="1200" dirty="0">
                <a:latin typeface="Futura Round 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4435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z="1400" b="1" smtClean="0"/>
              <a:pPr/>
              <a:t>17</a:t>
            </a:fld>
            <a:endParaRPr lang="en-US" sz="1400" b="1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404594" y="894600"/>
            <a:ext cx="8399282" cy="583068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" y="142900"/>
            <a:ext cx="12322629" cy="985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latin typeface="Futura Round Light"/>
                <a:ea typeface="Calibri" panose="020F0502020204030204" pitchFamily="34" charset="0"/>
              </a:rPr>
              <a:t>Race/ethnic-specific </a:t>
            </a:r>
            <a:r>
              <a:rPr lang="en-US" sz="2400" b="1" dirty="0">
                <a:latin typeface="Futura Round Light"/>
                <a:ea typeface="Calibri" panose="020F0502020204030204" pitchFamily="34" charset="0"/>
              </a:rPr>
              <a:t>BMI values associated with prevalence of MAN </a:t>
            </a:r>
            <a:endParaRPr lang="en-US" sz="2400" b="1" dirty="0" smtClean="0">
              <a:latin typeface="Futura Round Light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latin typeface="Futura Round Light"/>
                <a:ea typeface="Calibri" panose="020F0502020204030204" pitchFamily="34" charset="0"/>
              </a:rPr>
              <a:t>compared </a:t>
            </a:r>
            <a:r>
              <a:rPr lang="en-US" sz="2400" b="1" dirty="0">
                <a:latin typeface="Futura Round Light"/>
                <a:ea typeface="Calibri" panose="020F0502020204030204" pitchFamily="34" charset="0"/>
              </a:rPr>
              <a:t>to Whites at BMI 25 </a:t>
            </a:r>
            <a:r>
              <a:rPr lang="en-US" sz="2400" b="1" dirty="0" smtClean="0">
                <a:latin typeface="Futura Round Light"/>
                <a:ea typeface="Calibri" panose="020F0502020204030204" pitchFamily="34" charset="0"/>
              </a:rPr>
              <a:t>kg/m</a:t>
            </a:r>
            <a:r>
              <a:rPr lang="en-US" sz="2400" b="1" baseline="30000" dirty="0" smtClean="0">
                <a:latin typeface="Futura Round Light"/>
                <a:ea typeface="Calibri" panose="020F0502020204030204" pitchFamily="34" charset="0"/>
              </a:rPr>
              <a:t>2</a:t>
            </a:r>
            <a:endParaRPr lang="en-US" sz="2400" b="1" baseline="30000" dirty="0">
              <a:latin typeface="Futura Round Light"/>
              <a:ea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30777" y="1229437"/>
            <a:ext cx="13543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Futura Round Light"/>
              </a:rPr>
              <a:t>South Asian</a:t>
            </a:r>
            <a:endParaRPr lang="en-US" sz="1400" b="1" dirty="0">
              <a:latin typeface="Futura Round Ligh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30777" y="1508588"/>
            <a:ext cx="122548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Futura Round Light"/>
              </a:rPr>
              <a:t>Chinese </a:t>
            </a:r>
            <a:endParaRPr lang="en-US" sz="1400" b="1" dirty="0">
              <a:latin typeface="Futura Round Ligh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30777" y="1803331"/>
            <a:ext cx="122548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Futura Round Light"/>
              </a:rPr>
              <a:t>Hispanic </a:t>
            </a:r>
            <a:endParaRPr lang="en-US" sz="1400" b="1" dirty="0">
              <a:latin typeface="Futura Round Ligh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30777" y="2080127"/>
            <a:ext cx="1570045" cy="307777"/>
          </a:xfrm>
          <a:prstGeom prst="rect">
            <a:avLst/>
          </a:prstGeom>
          <a:solidFill>
            <a:schemeClr val="bg1"/>
          </a:solidFill>
        </p:spPr>
        <p:txBody>
          <a:bodyPr wrap="none" rIns="0" rtlCol="0">
            <a:spAutoFit/>
          </a:bodyPr>
          <a:lstStyle/>
          <a:p>
            <a:r>
              <a:rPr lang="en-US" sz="1400" b="1" dirty="0" smtClean="0">
                <a:latin typeface="Futura Round Light"/>
              </a:rPr>
              <a:t>African American</a:t>
            </a:r>
            <a:endParaRPr lang="en-US" sz="1400" b="1" dirty="0">
              <a:latin typeface="Futura Round Ligh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30777" y="2387904"/>
            <a:ext cx="920712" cy="263762"/>
          </a:xfrm>
          <a:prstGeom prst="rect">
            <a:avLst/>
          </a:prstGeom>
          <a:solidFill>
            <a:schemeClr val="bg1"/>
          </a:solidFill>
        </p:spPr>
        <p:txBody>
          <a:bodyPr wrap="square" rIns="0" bIns="0" rtlCol="0">
            <a:spAutoFit/>
          </a:bodyPr>
          <a:lstStyle/>
          <a:p>
            <a:r>
              <a:rPr lang="en-US" sz="1400" b="1" dirty="0" smtClean="0">
                <a:latin typeface="Futura Round Light"/>
              </a:rPr>
              <a:t>White </a:t>
            </a:r>
            <a:endParaRPr lang="en-US" sz="1400" b="1" dirty="0">
              <a:latin typeface="Futura Round Ligh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40896" y="6244441"/>
            <a:ext cx="1687397" cy="446276"/>
          </a:xfrm>
          <a:prstGeom prst="rect">
            <a:avLst/>
          </a:prstGeom>
          <a:solidFill>
            <a:schemeClr val="bg1"/>
          </a:solidFill>
        </p:spPr>
        <p:txBody>
          <a:bodyPr wrap="square" tIns="91440" rtlCol="0">
            <a:spAutoFit/>
          </a:bodyPr>
          <a:lstStyle/>
          <a:p>
            <a:r>
              <a:rPr lang="en-US" sz="2000" b="1" dirty="0" smtClean="0">
                <a:latin typeface="Futura Round Light"/>
              </a:rPr>
              <a:t>BMI</a:t>
            </a:r>
            <a:r>
              <a:rPr lang="en-US" sz="1600" b="1" dirty="0" smtClean="0">
                <a:latin typeface="Futura Round Light"/>
              </a:rPr>
              <a:t> (kg/m</a:t>
            </a:r>
            <a:r>
              <a:rPr lang="en-US" sz="1600" b="1" baseline="30000" dirty="0" smtClean="0">
                <a:latin typeface="Futura Round Light"/>
              </a:rPr>
              <a:t>2</a:t>
            </a:r>
            <a:r>
              <a:rPr lang="en-US" sz="1600" b="1" dirty="0" smtClean="0">
                <a:latin typeface="Futura Round Light"/>
              </a:rPr>
              <a:t>)</a:t>
            </a:r>
            <a:endParaRPr lang="en-US" sz="1600" b="1" dirty="0">
              <a:latin typeface="Futura Round 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61146" y="5943194"/>
            <a:ext cx="49911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Futura Round Light"/>
              </a:rPr>
              <a:t>25</a:t>
            </a:r>
            <a:endParaRPr lang="en-US" sz="1600" b="1" dirty="0">
              <a:latin typeface="Futura Round Ligh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43150" y="5946637"/>
            <a:ext cx="49911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Futura Round Light"/>
              </a:rPr>
              <a:t>15</a:t>
            </a:r>
            <a:endParaRPr lang="en-US" sz="1600" b="1" dirty="0">
              <a:latin typeface="Futura Round Ligh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06439" y="5942827"/>
            <a:ext cx="460693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sz="2000" b="1" dirty="0"/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2461260" y="4431030"/>
            <a:ext cx="694944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9410701" y="4431030"/>
            <a:ext cx="0" cy="15079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999095" y="4431030"/>
            <a:ext cx="0" cy="15079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75170" y="4431030"/>
            <a:ext cx="0" cy="15079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593205" y="4431030"/>
            <a:ext cx="1905" cy="15079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718810" y="4431030"/>
            <a:ext cx="0" cy="15079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391150" y="5953506"/>
            <a:ext cx="655320" cy="292388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bIns="0" rtlCol="0">
            <a:spAutoFit/>
          </a:bodyPr>
          <a:lstStyle/>
          <a:p>
            <a:pPr algn="ctr"/>
            <a:r>
              <a:rPr lang="en-US" sz="1600" b="1" dirty="0" smtClean="0">
                <a:latin typeface="Futura Round Light"/>
              </a:rPr>
              <a:t>19.6</a:t>
            </a:r>
            <a:endParaRPr lang="en-US" sz="1600" b="1" dirty="0">
              <a:latin typeface="Futura Round Ligh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215178" y="5961126"/>
            <a:ext cx="704485" cy="292388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bIns="0" rtlCol="0">
            <a:spAutoFit/>
          </a:bodyPr>
          <a:lstStyle/>
          <a:p>
            <a:pPr algn="ctr"/>
            <a:r>
              <a:rPr lang="en-US" sz="1600" b="1" dirty="0" smtClean="0">
                <a:latin typeface="Futura Round Light"/>
              </a:rPr>
              <a:t>20.9</a:t>
            </a:r>
            <a:endParaRPr lang="en-US" sz="1600" b="1" dirty="0">
              <a:latin typeface="Futura Round Ligh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58114" y="5953484"/>
            <a:ext cx="704485" cy="292388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bIns="0" rtlCol="0">
            <a:spAutoFit/>
          </a:bodyPr>
          <a:lstStyle/>
          <a:p>
            <a:pPr algn="ctr"/>
            <a:r>
              <a:rPr lang="en-US" sz="1600" b="1" dirty="0" smtClean="0">
                <a:latin typeface="Futura Round Light"/>
              </a:rPr>
              <a:t>21.5</a:t>
            </a:r>
            <a:endParaRPr lang="en-US" sz="1600" b="1" dirty="0">
              <a:latin typeface="Futura Round Ligh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683261" y="5953506"/>
            <a:ext cx="704485" cy="292388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bIns="0" rtlCol="0">
            <a:spAutoFit/>
          </a:bodyPr>
          <a:lstStyle/>
          <a:p>
            <a:pPr algn="ctr"/>
            <a:r>
              <a:rPr lang="en-US" sz="1600" b="1" dirty="0" smtClean="0">
                <a:latin typeface="Futura Round Light"/>
              </a:rPr>
              <a:t>22.9</a:t>
            </a:r>
            <a:endParaRPr lang="en-US" sz="1600" b="1" dirty="0">
              <a:latin typeface="Futura Round Ligh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459050" y="2705100"/>
            <a:ext cx="461665" cy="1725930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en-US" b="1" dirty="0" smtClean="0">
                <a:latin typeface="Futura Round Light"/>
              </a:rPr>
              <a:t>Prevalence</a:t>
            </a:r>
            <a:r>
              <a:rPr lang="en-US" dirty="0" smtClean="0">
                <a:latin typeface="Futura Round Light"/>
              </a:rPr>
              <a:t> </a:t>
            </a:r>
            <a:r>
              <a:rPr lang="en-US" b="1" dirty="0" smtClean="0">
                <a:latin typeface="Futura Round Light"/>
              </a:rPr>
              <a:t>(%)</a:t>
            </a:r>
            <a:endParaRPr lang="en-US" b="1" dirty="0">
              <a:latin typeface="Futura Round Ligh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54531" y="1044771"/>
            <a:ext cx="388619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en-US" sz="1400" dirty="0" smtClean="0">
                <a:latin typeface="Futura Round Light"/>
              </a:rPr>
              <a:t>100</a:t>
            </a:r>
            <a:endParaRPr lang="en-US" sz="1400" dirty="0">
              <a:latin typeface="Futura Round Ligh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015439" y="1521064"/>
            <a:ext cx="323850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en-US" sz="1400" dirty="0">
                <a:latin typeface="Futura Round Light"/>
              </a:rPr>
              <a:t>9</a:t>
            </a:r>
            <a:r>
              <a:rPr lang="en-US" sz="1400" dirty="0" smtClean="0">
                <a:latin typeface="Futura Round Light"/>
              </a:rPr>
              <a:t>0</a:t>
            </a:r>
            <a:endParaRPr lang="en-US" sz="1400" dirty="0">
              <a:latin typeface="Futura Round Ligh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15439" y="1979523"/>
            <a:ext cx="323850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en-US" sz="1400" dirty="0" smtClean="0">
                <a:latin typeface="Futura Round Light"/>
              </a:rPr>
              <a:t>80</a:t>
            </a:r>
            <a:endParaRPr lang="en-US" sz="1400" dirty="0">
              <a:latin typeface="Futura Round Ligh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015439" y="2409383"/>
            <a:ext cx="323850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en-US" sz="1400" dirty="0">
                <a:latin typeface="Futura Round Light"/>
              </a:rPr>
              <a:t>7</a:t>
            </a:r>
            <a:r>
              <a:rPr lang="en-US" sz="1400" dirty="0" smtClean="0">
                <a:latin typeface="Futura Round Light"/>
              </a:rPr>
              <a:t>0</a:t>
            </a:r>
            <a:endParaRPr lang="en-US" sz="1400" dirty="0">
              <a:latin typeface="Futura Round Ligh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15439" y="2892462"/>
            <a:ext cx="323850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en-US" sz="1400" dirty="0">
                <a:latin typeface="Futura Round Light"/>
              </a:rPr>
              <a:t>6</a:t>
            </a:r>
            <a:r>
              <a:rPr lang="en-US" sz="1400" dirty="0" smtClean="0">
                <a:latin typeface="Futura Round Light"/>
              </a:rPr>
              <a:t>0</a:t>
            </a:r>
            <a:endParaRPr lang="en-US" sz="1400" dirty="0">
              <a:latin typeface="Futura Round Ligh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015439" y="3334393"/>
            <a:ext cx="323850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en-US" sz="1400" dirty="0">
                <a:latin typeface="Futura Round Light"/>
              </a:rPr>
              <a:t>5</a:t>
            </a:r>
            <a:r>
              <a:rPr lang="en-US" sz="1400" dirty="0" smtClean="0">
                <a:latin typeface="Futura Round Light"/>
              </a:rPr>
              <a:t>0</a:t>
            </a:r>
            <a:endParaRPr lang="en-US" sz="1400" dirty="0">
              <a:latin typeface="Futura Round Ligh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015439" y="3809943"/>
            <a:ext cx="323850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en-US" sz="1400" dirty="0" smtClean="0">
                <a:latin typeface="Futura Round Light"/>
              </a:rPr>
              <a:t>40</a:t>
            </a:r>
            <a:endParaRPr lang="en-US" sz="1400" dirty="0">
              <a:latin typeface="Futura Round Ligh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015439" y="4248851"/>
            <a:ext cx="323850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en-US" sz="1400" dirty="0">
                <a:latin typeface="Futura Round Light"/>
              </a:rPr>
              <a:t>3</a:t>
            </a:r>
            <a:r>
              <a:rPr lang="en-US" sz="1400" dirty="0" smtClean="0">
                <a:latin typeface="Futura Round Light"/>
              </a:rPr>
              <a:t>0</a:t>
            </a:r>
            <a:endParaRPr lang="en-US" sz="1400" dirty="0">
              <a:latin typeface="Futura Round Ligh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015439" y="4695329"/>
            <a:ext cx="323850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en-US" sz="1400" dirty="0" smtClean="0">
                <a:latin typeface="Futura Round Light"/>
              </a:rPr>
              <a:t>20</a:t>
            </a:r>
            <a:endParaRPr lang="en-US" sz="1400" dirty="0">
              <a:latin typeface="Futura Round Ligh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015439" y="5183402"/>
            <a:ext cx="323850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en-US" sz="1400" dirty="0" smtClean="0">
                <a:latin typeface="Futura Round Light"/>
              </a:rPr>
              <a:t>10</a:t>
            </a:r>
            <a:endParaRPr lang="en-US" sz="1400" dirty="0">
              <a:latin typeface="Futura Round Ligh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015439" y="5660919"/>
            <a:ext cx="323850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en-US" sz="1400" dirty="0">
                <a:latin typeface="Futura Round Light"/>
              </a:rPr>
              <a:t> </a:t>
            </a:r>
            <a:r>
              <a:rPr lang="en-US" sz="1400" dirty="0" smtClean="0">
                <a:latin typeface="Futura Round Light"/>
              </a:rPr>
              <a:t> 0</a:t>
            </a:r>
            <a:endParaRPr lang="en-US" sz="1400" dirty="0">
              <a:latin typeface="Futura Round Light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8058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0915"/>
            <a:ext cx="11422743" cy="4693396"/>
          </a:xfrm>
        </p:spPr>
        <p:txBody>
          <a:bodyPr>
            <a:normAutofit/>
          </a:bodyPr>
          <a:lstStyle/>
          <a:p>
            <a:pPr marL="1371600" indent="-457200"/>
            <a:r>
              <a:rPr lang="en-US" dirty="0" smtClean="0">
                <a:latin typeface="Futura Round Light"/>
                <a:cs typeface="Futura Round Light"/>
              </a:rPr>
              <a:t>Cross-sectional study that included participants from multiple race/ethnic groups in the United States </a:t>
            </a:r>
          </a:p>
          <a:p>
            <a:pPr marL="914400" indent="0">
              <a:buNone/>
            </a:pPr>
            <a:endParaRPr lang="en-US" dirty="0" smtClean="0">
              <a:latin typeface="Futura Round Light"/>
              <a:cs typeface="Futura Round Light"/>
            </a:endParaRPr>
          </a:p>
          <a:p>
            <a:pPr marL="1371600" indent="-457200"/>
            <a:r>
              <a:rPr lang="en-US" dirty="0" smtClean="0">
                <a:latin typeface="Futura Round Light"/>
                <a:cs typeface="Futura Round Light"/>
              </a:rPr>
              <a:t>Nearly one-third of individuals overall had the MAN phenotype</a:t>
            </a:r>
          </a:p>
          <a:p>
            <a:pPr marL="1371600" indent="-457200"/>
            <a:endParaRPr lang="en-US" dirty="0" smtClean="0">
              <a:latin typeface="Futura Round Light"/>
              <a:cs typeface="Futura Round Light"/>
            </a:endParaRPr>
          </a:p>
          <a:p>
            <a:pPr marL="1371600" indent="-457200"/>
            <a:r>
              <a:rPr lang="en-US" dirty="0" smtClean="0">
                <a:latin typeface="Futura Round Light"/>
                <a:cs typeface="Futura Round Light"/>
              </a:rPr>
              <a:t>Approximately 40% of South Asian and Hispanic participants had MAN.</a:t>
            </a:r>
            <a:endParaRPr lang="en-US" dirty="0" smtClean="0">
              <a:solidFill>
                <a:srgbClr val="FF0000"/>
              </a:solidFill>
              <a:latin typeface="Futura Round Light"/>
              <a:cs typeface="Futura Round Light"/>
            </a:endParaRPr>
          </a:p>
          <a:p>
            <a:pPr marL="1371600" indent="-457200"/>
            <a:endParaRPr lang="en-US" dirty="0">
              <a:latin typeface="Futura Round Light"/>
              <a:cs typeface="Futura Round Light"/>
            </a:endParaRPr>
          </a:p>
          <a:p>
            <a:pPr marL="1371600" indent="-457200"/>
            <a:r>
              <a:rPr lang="en-US" dirty="0" smtClean="0">
                <a:latin typeface="Futura Round Light"/>
                <a:cs typeface="Futura Round Light"/>
              </a:rPr>
              <a:t>Adjustment for demographic, behavior and ectopic fat measures did not explain these differences</a:t>
            </a:r>
            <a:endParaRPr lang="en-US" dirty="0">
              <a:latin typeface="Futura Round Light"/>
              <a:cs typeface="Futura Round Ligh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334" y="379342"/>
            <a:ext cx="8596668" cy="8787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Futura Round Bold"/>
                <a:cs typeface="Futura Round Bold"/>
              </a:rPr>
              <a:t>DISCUSSION</a:t>
            </a:r>
            <a:endParaRPr lang="en-US" sz="3600" b="1" dirty="0">
              <a:latin typeface="Futura Round Bold"/>
              <a:cs typeface="Futura Round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1193800"/>
            <a:ext cx="9613900" cy="0"/>
          </a:xfrm>
          <a:prstGeom prst="line">
            <a:avLst/>
          </a:prstGeom>
          <a:ln w="3175" cmpd="sng">
            <a:solidFill>
              <a:srgbClr val="5353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852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199" y="1825625"/>
            <a:ext cx="11016343" cy="4351338"/>
          </a:xfrm>
        </p:spPr>
        <p:txBody>
          <a:bodyPr/>
          <a:lstStyle/>
          <a:p>
            <a:r>
              <a:rPr lang="en-US" dirty="0" smtClean="0">
                <a:latin typeface="Futura Round Light"/>
                <a:cs typeface="Futura Round Light"/>
              </a:rPr>
              <a:t>Differences in timing of data collection between studies (10 years)</a:t>
            </a:r>
          </a:p>
          <a:p>
            <a:pPr marL="0" indent="0">
              <a:buNone/>
            </a:pPr>
            <a:endParaRPr lang="en-US" dirty="0" smtClean="0">
              <a:latin typeface="Futura Round Light"/>
              <a:cs typeface="Futura Round Light"/>
            </a:endParaRPr>
          </a:p>
          <a:p>
            <a:r>
              <a:rPr lang="en-US" dirty="0" smtClean="0">
                <a:latin typeface="Futura Round Light"/>
                <a:cs typeface="Futura Round Light"/>
              </a:rPr>
              <a:t>Differential use of food frequency questionnaires between studies </a:t>
            </a:r>
          </a:p>
          <a:p>
            <a:endParaRPr lang="en-US" dirty="0">
              <a:latin typeface="Futura Round Light"/>
              <a:cs typeface="Futura Round Light"/>
            </a:endParaRPr>
          </a:p>
          <a:p>
            <a:r>
              <a:rPr lang="en-US" dirty="0" smtClean="0">
                <a:latin typeface="Futura Round Light"/>
                <a:cs typeface="Futura Round Light"/>
              </a:rPr>
              <a:t>Generalizability of results to younger individuals or South Asians and East Asians born in the United States </a:t>
            </a:r>
            <a:endParaRPr lang="en-US" baseline="-25000" dirty="0">
              <a:latin typeface="Futura Round Light"/>
              <a:cs typeface="Futura Round Light"/>
            </a:endParaRPr>
          </a:p>
          <a:p>
            <a:endParaRPr lang="en-US" baseline="-25000" dirty="0" smtClean="0"/>
          </a:p>
          <a:p>
            <a:endParaRPr lang="en-US" baseline="-25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334" y="379342"/>
            <a:ext cx="8596668" cy="8787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Futura Round Bold"/>
                <a:cs typeface="Futura Round Bold"/>
              </a:rPr>
              <a:t>LIMITATIONS</a:t>
            </a:r>
            <a:endParaRPr lang="en-US" sz="3600" b="1" dirty="0">
              <a:latin typeface="Futura Round Bold"/>
              <a:cs typeface="Futura Round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1193800"/>
            <a:ext cx="9613900" cy="0"/>
          </a:xfrm>
          <a:prstGeom prst="line">
            <a:avLst/>
          </a:prstGeom>
          <a:ln w="3175" cmpd="sng">
            <a:solidFill>
              <a:srgbClr val="5353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6120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29559" y="243798"/>
            <a:ext cx="9723200" cy="87875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Futura Round Bold"/>
                <a:cs typeface="Futura Round Bold"/>
              </a:rPr>
              <a:t>INTRODUCTION</a:t>
            </a:r>
            <a:endParaRPr lang="en-US" b="1" dirty="0">
              <a:latin typeface="Futura Round Bold"/>
              <a:cs typeface="Futura Round Bol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29558" y="1237312"/>
            <a:ext cx="1068056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utura Round Light"/>
                <a:cs typeface="Futura Round Light"/>
              </a:rPr>
              <a:t>Overweight and obesity are well known cardio-metabolic risk factors</a:t>
            </a:r>
          </a:p>
          <a:p>
            <a:endParaRPr lang="en-US" sz="2800" dirty="0">
              <a:latin typeface="Futura Round Light"/>
              <a:cs typeface="Futura Round Ligh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utura Round Light"/>
                <a:cs typeface="Futura Round Light"/>
              </a:rPr>
              <a:t>There has been some exploration of the prevalence of cardio-metabolic risk and correlates in normal weight individuals </a:t>
            </a:r>
          </a:p>
          <a:p>
            <a:endParaRPr lang="en-US" sz="2800" dirty="0">
              <a:latin typeface="Futura Round Light"/>
              <a:cs typeface="Futura Round Ligh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utura Round Light"/>
                <a:cs typeface="Futura Round Light"/>
              </a:rPr>
              <a:t>There have been no direct comparisons by race/ethnicity including East and South Asian populations</a:t>
            </a:r>
          </a:p>
          <a:p>
            <a:endParaRPr lang="en-US" sz="2800" dirty="0">
              <a:latin typeface="Futura Round Light"/>
              <a:cs typeface="Futura Round Ligh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4782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199" y="1258095"/>
            <a:ext cx="10595429" cy="491886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Futura Round Light"/>
                <a:cs typeface="Futura Round Light"/>
              </a:rPr>
              <a:t>High prevalence of cardio-metabolic abnormality in normal weight individuals</a:t>
            </a:r>
          </a:p>
          <a:p>
            <a:pPr marL="0" indent="0">
              <a:buNone/>
            </a:pPr>
            <a:endParaRPr lang="en-US" dirty="0">
              <a:latin typeface="Futura Round Light"/>
              <a:cs typeface="Futura Round Light"/>
            </a:endParaRPr>
          </a:p>
          <a:p>
            <a:r>
              <a:rPr lang="en-US" dirty="0" smtClean="0">
                <a:latin typeface="Futura Round Light"/>
                <a:cs typeface="Futura Round Light"/>
              </a:rPr>
              <a:t>Individuals from race/ethnic minority populations have highest prevalence of MAN </a:t>
            </a:r>
          </a:p>
          <a:p>
            <a:endParaRPr lang="en-US" dirty="0">
              <a:latin typeface="Futura Round Light"/>
              <a:cs typeface="Futura Round Light"/>
            </a:endParaRPr>
          </a:p>
          <a:p>
            <a:r>
              <a:rPr lang="en-US" dirty="0" smtClean="0">
                <a:latin typeface="Futura Round Light"/>
                <a:cs typeface="Futura Round Light"/>
              </a:rPr>
              <a:t>Differences not explained by differences in demographic, behavioral or ectopic fat measures</a:t>
            </a:r>
          </a:p>
          <a:p>
            <a:endParaRPr lang="en-US" dirty="0">
              <a:latin typeface="Futura Round Light"/>
              <a:cs typeface="Futura Round Light"/>
            </a:endParaRPr>
          </a:p>
          <a:p>
            <a:r>
              <a:rPr lang="en-US" dirty="0" smtClean="0">
                <a:latin typeface="Futura Round Light"/>
                <a:cs typeface="Futura Round Light"/>
              </a:rPr>
              <a:t>Using body mass index as the main criteria for screening (per USPSTF) may miss a large proportion of at-risk individuals and could increase gaps in the detection and diagnosis of </a:t>
            </a:r>
            <a:r>
              <a:rPr lang="en-US" dirty="0" err="1" smtClean="0">
                <a:latin typeface="Futura Round Light"/>
                <a:cs typeface="Futura Round Light"/>
              </a:rPr>
              <a:t>cardiometabolic</a:t>
            </a:r>
            <a:r>
              <a:rPr lang="en-US" dirty="0" smtClean="0">
                <a:latin typeface="Futura Round Light"/>
                <a:cs typeface="Futura Round Light"/>
              </a:rPr>
              <a:t> risk among race/ethnic minority populations</a:t>
            </a:r>
          </a:p>
          <a:p>
            <a:endParaRPr lang="en-US" dirty="0">
              <a:latin typeface="Futura Round Light"/>
              <a:cs typeface="Futura Round Light"/>
            </a:endParaRPr>
          </a:p>
          <a:p>
            <a:r>
              <a:rPr lang="en-US" dirty="0" smtClean="0">
                <a:latin typeface="Futura Round Light"/>
                <a:cs typeface="Futura Round Light"/>
              </a:rPr>
              <a:t>Future research is needed to determine prospective associations between MAN and incident CVD</a:t>
            </a:r>
          </a:p>
          <a:p>
            <a:endParaRPr lang="en-US" dirty="0">
              <a:latin typeface="Futura Round Light"/>
              <a:cs typeface="Futura Round Light"/>
            </a:endParaRPr>
          </a:p>
          <a:p>
            <a:pPr marL="0" indent="0">
              <a:buNone/>
            </a:pPr>
            <a:endParaRPr lang="en-US" dirty="0">
              <a:latin typeface="Futura Round Light"/>
              <a:cs typeface="Futura Round Light"/>
            </a:endParaRPr>
          </a:p>
          <a:p>
            <a:endParaRPr lang="en-US" baseline="-25000" dirty="0" smtClean="0"/>
          </a:p>
          <a:p>
            <a:endParaRPr lang="en-US" baseline="-25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334" y="379342"/>
            <a:ext cx="8596668" cy="8787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Futura Round Bold"/>
                <a:cs typeface="Futura Round Bold"/>
              </a:rPr>
              <a:t>CONCLUSIONS</a:t>
            </a:r>
            <a:endParaRPr lang="en-US" sz="3600" b="1" dirty="0">
              <a:latin typeface="Futura Round Bold"/>
              <a:cs typeface="Futura Round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1193800"/>
            <a:ext cx="9613900" cy="0"/>
          </a:xfrm>
          <a:prstGeom prst="line">
            <a:avLst/>
          </a:prstGeom>
          <a:ln w="3175" cmpd="sng">
            <a:solidFill>
              <a:srgbClr val="5353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6011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13657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Futura Round Light"/>
                <a:cs typeface="Futura Round Light"/>
              </a:rPr>
              <a:t>Dr. </a:t>
            </a:r>
            <a:r>
              <a:rPr lang="en-US" dirty="0" err="1" smtClean="0">
                <a:latin typeface="Futura Round Light"/>
                <a:cs typeface="Futura Round Light"/>
              </a:rPr>
              <a:t>Alka</a:t>
            </a:r>
            <a:r>
              <a:rPr lang="en-US" dirty="0" smtClean="0">
                <a:latin typeface="Futura Round Light"/>
                <a:cs typeface="Futura Round Light"/>
              </a:rPr>
              <a:t> </a:t>
            </a:r>
            <a:r>
              <a:rPr lang="en-US" dirty="0" err="1" smtClean="0">
                <a:latin typeface="Futura Round Light"/>
                <a:cs typeface="Futura Round Light"/>
              </a:rPr>
              <a:t>Kanaya</a:t>
            </a:r>
            <a:endParaRPr lang="en-US" dirty="0" smtClean="0">
              <a:latin typeface="Futura Round Light"/>
              <a:cs typeface="Futura Round Light"/>
            </a:endParaRPr>
          </a:p>
          <a:p>
            <a:pPr marL="0" indent="0">
              <a:buNone/>
            </a:pPr>
            <a:r>
              <a:rPr lang="en-US" dirty="0" smtClean="0">
                <a:latin typeface="Futura Round Light"/>
                <a:cs typeface="Futura Round Light"/>
              </a:rPr>
              <a:t>Dr. Venkat Narayan</a:t>
            </a:r>
          </a:p>
          <a:p>
            <a:pPr marL="0" indent="0">
              <a:buNone/>
            </a:pPr>
            <a:r>
              <a:rPr lang="en-US" dirty="0" smtClean="0">
                <a:latin typeface="Futura Round Light"/>
                <a:cs typeface="Futura Round Light"/>
              </a:rPr>
              <a:t>Dr. Eric </a:t>
            </a:r>
            <a:r>
              <a:rPr lang="en-US" dirty="0" err="1" smtClean="0">
                <a:latin typeface="Futura Round Light"/>
                <a:cs typeface="Futura Round Light"/>
              </a:rPr>
              <a:t>Vittinghoff</a:t>
            </a:r>
            <a:endParaRPr lang="en-US" dirty="0" smtClean="0">
              <a:latin typeface="Futura Round Light"/>
              <a:cs typeface="Futura Round Light"/>
            </a:endParaRPr>
          </a:p>
          <a:p>
            <a:pPr marL="0" indent="0">
              <a:buNone/>
            </a:pPr>
            <a:r>
              <a:rPr lang="en-US" dirty="0" smtClean="0">
                <a:latin typeface="Futura Round Light"/>
                <a:cs typeface="Futura Round Light"/>
              </a:rPr>
              <a:t>Dr. </a:t>
            </a:r>
            <a:r>
              <a:rPr lang="en-US" dirty="0" err="1" smtClean="0">
                <a:latin typeface="Futura Round Light"/>
                <a:cs typeface="Futura Round Light"/>
              </a:rPr>
              <a:t>Morganna</a:t>
            </a:r>
            <a:r>
              <a:rPr lang="en-US" dirty="0" smtClean="0">
                <a:latin typeface="Futura Round Light"/>
                <a:cs typeface="Futura Round Light"/>
              </a:rPr>
              <a:t> </a:t>
            </a:r>
            <a:r>
              <a:rPr lang="en-US" dirty="0" err="1" smtClean="0">
                <a:latin typeface="Futura Round Light"/>
                <a:cs typeface="Futura Round Light"/>
              </a:rPr>
              <a:t>Mongraw</a:t>
            </a:r>
            <a:r>
              <a:rPr lang="en-US" dirty="0" smtClean="0">
                <a:latin typeface="Futura Round Light"/>
                <a:cs typeface="Futura Round Light"/>
              </a:rPr>
              <a:t>-Chaffin</a:t>
            </a:r>
          </a:p>
          <a:p>
            <a:pPr marL="0" indent="0">
              <a:buNone/>
            </a:pPr>
            <a:r>
              <a:rPr lang="en-US" dirty="0" smtClean="0">
                <a:latin typeface="Futura Round Light"/>
                <a:cs typeface="Futura Round Light"/>
              </a:rPr>
              <a:t>Dr. </a:t>
            </a:r>
            <a:r>
              <a:rPr lang="en-US" dirty="0" err="1" smtClean="0">
                <a:latin typeface="Futura Round Light"/>
                <a:cs typeface="Futura Round Light"/>
              </a:rPr>
              <a:t>Dhananjay</a:t>
            </a:r>
            <a:r>
              <a:rPr lang="en-US" dirty="0" smtClean="0">
                <a:latin typeface="Futura Round Light"/>
                <a:cs typeface="Futura Round Light"/>
              </a:rPr>
              <a:t> Vaidya</a:t>
            </a:r>
          </a:p>
          <a:p>
            <a:pPr marL="0" indent="0">
              <a:buNone/>
            </a:pPr>
            <a:r>
              <a:rPr lang="en-US" dirty="0" smtClean="0">
                <a:latin typeface="Futura Round Light"/>
                <a:cs typeface="Futura Round Light"/>
              </a:rPr>
              <a:t>Dr. </a:t>
            </a:r>
            <a:r>
              <a:rPr lang="en-US" dirty="0" err="1" smtClean="0">
                <a:latin typeface="Futura Round Light"/>
                <a:cs typeface="Futura Round Light"/>
              </a:rPr>
              <a:t>Namratha</a:t>
            </a:r>
            <a:r>
              <a:rPr lang="en-US" dirty="0" smtClean="0">
                <a:latin typeface="Futura Round Light"/>
                <a:cs typeface="Futura Round Light"/>
              </a:rPr>
              <a:t> </a:t>
            </a:r>
            <a:r>
              <a:rPr lang="en-US" dirty="0" err="1" smtClean="0">
                <a:latin typeface="Futura Round Light"/>
                <a:cs typeface="Futura Round Light"/>
              </a:rPr>
              <a:t>Kandula</a:t>
            </a:r>
            <a:endParaRPr lang="en-US" dirty="0" smtClean="0">
              <a:latin typeface="Futura Round Light"/>
              <a:cs typeface="Futura Round Light"/>
            </a:endParaRPr>
          </a:p>
          <a:p>
            <a:pPr marL="0" indent="0">
              <a:buNone/>
            </a:pPr>
            <a:r>
              <a:rPr lang="en-US" dirty="0" smtClean="0">
                <a:latin typeface="Futura Round Light"/>
                <a:cs typeface="Futura Round Light"/>
              </a:rPr>
              <a:t>Dr. Matthew Allison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76999" y="1825625"/>
            <a:ext cx="48242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Futura Round Light"/>
                <a:cs typeface="Futura Round Light"/>
              </a:rPr>
              <a:t>Dr. Jeffrey </a:t>
            </a:r>
            <a:r>
              <a:rPr lang="en-US" dirty="0" err="1" smtClean="0">
                <a:latin typeface="Futura Round Light"/>
                <a:cs typeface="Futura Round Light"/>
              </a:rPr>
              <a:t>Carr</a:t>
            </a:r>
            <a:endParaRPr lang="en-US" dirty="0" smtClean="0">
              <a:latin typeface="Futura Round Light"/>
              <a:cs typeface="Futura Round Ligh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Futura Round Light"/>
                <a:cs typeface="Futura Round Light"/>
              </a:rPr>
              <a:t>Dr. Kiang Liu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Futura Round Light"/>
                <a:cs typeface="Futura Round Light"/>
              </a:rPr>
              <a:t>MESA and MASALA </a:t>
            </a:r>
            <a:r>
              <a:rPr lang="en-US" dirty="0">
                <a:latin typeface="Futura Round Light"/>
                <a:cs typeface="Futura Round Light"/>
              </a:rPr>
              <a:t>S</a:t>
            </a:r>
            <a:r>
              <a:rPr lang="en-US" dirty="0" smtClean="0">
                <a:latin typeface="Futura Round Light"/>
                <a:cs typeface="Futura Round Light"/>
              </a:rPr>
              <a:t>tudy teams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Futura Round Light"/>
                <a:cs typeface="Futura Round Light"/>
              </a:rPr>
              <a:t>Participants from MESA and MASALA Studies</a:t>
            </a:r>
            <a:endParaRPr lang="en-US" dirty="0">
              <a:latin typeface="Futura Round Light"/>
              <a:cs typeface="Futura Round Ligh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77334" y="379342"/>
            <a:ext cx="8596668" cy="8787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Futura Round Bold"/>
                <a:cs typeface="Futura Round Bold"/>
              </a:rPr>
              <a:t>ACKNOWLEDGEMENTS</a:t>
            </a:r>
            <a:endParaRPr lang="en-US" sz="3600" b="1" dirty="0">
              <a:latin typeface="Futura Round Bold"/>
              <a:cs typeface="Futura Round Bold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193800"/>
            <a:ext cx="9613900" cy="0"/>
          </a:xfrm>
          <a:prstGeom prst="line">
            <a:avLst/>
          </a:prstGeom>
          <a:ln w="3175" cmpd="sng">
            <a:solidFill>
              <a:srgbClr val="5353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1220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2279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 smtClean="0">
                <a:latin typeface="Futura Round Bold"/>
                <a:cs typeface="Futura Round Bold"/>
              </a:rPr>
              <a:t>THANK YOU!</a:t>
            </a:r>
            <a:br>
              <a:rPr lang="en-US" sz="6600" dirty="0" smtClean="0">
                <a:latin typeface="Futura Round Bold"/>
                <a:cs typeface="Futura Round Bold"/>
              </a:rPr>
            </a:br>
            <a:r>
              <a:rPr lang="en-US" sz="6600" dirty="0" smtClean="0">
                <a:latin typeface="Futura Round Bold"/>
                <a:cs typeface="Futura Round Bold"/>
              </a:rPr>
              <a:t/>
            </a:r>
            <a:br>
              <a:rPr lang="en-US" sz="6600" dirty="0" smtClean="0">
                <a:latin typeface="Futura Round Bold"/>
                <a:cs typeface="Futura Round Bold"/>
              </a:rPr>
            </a:br>
            <a:r>
              <a:rPr lang="en-US" dirty="0" smtClean="0">
                <a:latin typeface="Futura Round Bold"/>
                <a:cs typeface="Futura Round Bold"/>
              </a:rPr>
              <a:t>Future Directions?</a:t>
            </a:r>
            <a:r>
              <a:rPr lang="en-US" sz="6600" dirty="0" smtClean="0">
                <a:latin typeface="Futura Round Bold"/>
                <a:cs typeface="Futura Round Bold"/>
              </a:rPr>
              <a:t/>
            </a:r>
            <a:br>
              <a:rPr lang="en-US" sz="6600" dirty="0" smtClean="0">
                <a:latin typeface="Futura Round Bold"/>
                <a:cs typeface="Futura Round Bold"/>
              </a:rPr>
            </a:br>
            <a:r>
              <a:rPr lang="en-US" dirty="0" smtClean="0">
                <a:latin typeface="Futura Round Light"/>
                <a:cs typeface="Futura Round Light"/>
              </a:rPr>
              <a:t>Questions</a:t>
            </a:r>
            <a:r>
              <a:rPr lang="en-US" dirty="0">
                <a:latin typeface="Futura Round Light"/>
                <a:cs typeface="Futura Round Light"/>
              </a:rPr>
              <a:t>?</a:t>
            </a:r>
            <a:r>
              <a:rPr lang="en-US" sz="6600" dirty="0">
                <a:latin typeface="Futura Round Light"/>
                <a:cs typeface="Futura Round Light"/>
              </a:rPr>
              <a:t/>
            </a:r>
            <a:br>
              <a:rPr lang="en-US" sz="6600" dirty="0">
                <a:latin typeface="Futura Round Light"/>
                <a:cs typeface="Futura Round Light"/>
              </a:rPr>
            </a:br>
            <a:endParaRPr lang="en-US" sz="6600" dirty="0">
              <a:latin typeface="Futura Round Bold"/>
              <a:cs typeface="Futura Round Bold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8413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2279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>
                <a:latin typeface="Futura Round Light"/>
                <a:cs typeface="Futura Round Light"/>
              </a:rPr>
              <a:t/>
            </a:r>
            <a:br>
              <a:rPr lang="en-US" sz="6600" dirty="0">
                <a:latin typeface="Futura Round Light"/>
                <a:cs typeface="Futura Round Light"/>
              </a:rPr>
            </a:br>
            <a:endParaRPr lang="en-US" sz="6600" dirty="0">
              <a:latin typeface="Futura Round Bold"/>
              <a:cs typeface="Futura Round Bold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54731399"/>
              </p:ext>
            </p:extLst>
          </p:nvPr>
        </p:nvGraphicFramePr>
        <p:xfrm>
          <a:off x="648588" y="1467294"/>
          <a:ext cx="10419905" cy="49267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3269"/>
                <a:gridCol w="1583569"/>
                <a:gridCol w="1488419"/>
                <a:gridCol w="1488419"/>
                <a:gridCol w="1488419"/>
                <a:gridCol w="1488419"/>
                <a:gridCol w="1489391"/>
              </a:tblGrid>
              <a:tr h="15611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Futura Round Light"/>
                        </a:rPr>
                        <a:t>Cardio-metabolic Risk Factor Combinations </a:t>
                      </a:r>
                      <a:endParaRPr lang="en-US" sz="18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Futura Round Light"/>
                        </a:rPr>
                        <a:t>Elevated Triglycerides/High Blood Pressure              N (%)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Futura Round Light"/>
                        </a:rPr>
                        <a:t> </a:t>
                      </a:r>
                      <a:endParaRPr lang="en-US" sz="18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Futura Round Light"/>
                        </a:rPr>
                        <a:t>Elevated Triglycerides/Elevated Glucose                       N (%)</a:t>
                      </a:r>
                      <a:endParaRPr lang="en-US" sz="18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Elevated Triglycerides/Low HDL                            N (%)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High Blood Pressure/Elevated Glucose                       N (%)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High Blood Pressure/Low HDL                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N (%)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Elevated Glucose/Low HDL                            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N (%)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626061">
                <a:tc>
                  <a:txBody>
                    <a:bodyPr/>
                    <a:lstStyle/>
                    <a:p>
                      <a:pPr marL="21717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White 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104 (9.25)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Futura Round Light"/>
                        </a:rPr>
                        <a:t>11 (0.98)</a:t>
                      </a:r>
                      <a:endParaRPr lang="en-US" sz="18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Futura Round Light"/>
                        </a:rPr>
                        <a:t>172 (15.3)</a:t>
                      </a:r>
                      <a:endParaRPr lang="en-US" sz="18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106 (9.43)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449 (39.95)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282 (25.09)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5809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Chinese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23 (5.68)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13 (3.21)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Futura Round Light"/>
                        </a:rPr>
                        <a:t>51 (12.59)</a:t>
                      </a:r>
                      <a:endParaRPr lang="en-US" sz="18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Futura Round Light"/>
                        </a:rPr>
                        <a:t>58 (11.85)</a:t>
                      </a:r>
                      <a:endParaRPr lang="en-US" sz="18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119 (29.38)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151 (37.28)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6234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African American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38 (4.00)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7 (0.74)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24 (2.53)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Futura Round Light"/>
                        </a:rPr>
                        <a:t>211 (22.23)</a:t>
                      </a:r>
                      <a:endParaRPr lang="en-US" sz="18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Futura Round Light"/>
                        </a:rPr>
                        <a:t>324 (34.14)</a:t>
                      </a:r>
                      <a:endParaRPr lang="en-US" sz="18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345 (36.35)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6499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Hispanic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57 (6.58)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19 (2.19)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137 (15.82)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112 (12.93)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Futura Round Light"/>
                        </a:rPr>
                        <a:t>213 (24.60)</a:t>
                      </a:r>
                      <a:endParaRPr lang="en-US" sz="18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Futura Round Light"/>
                        </a:rPr>
                        <a:t>328 (37.88)</a:t>
                      </a:r>
                      <a:endParaRPr lang="en-US" sz="18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5836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South Asian 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17 (3.79)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9 (2.01)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42 (9.38)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65 (14.51)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Futura Round Light"/>
                        </a:rPr>
                        <a:t>97 (21.65)</a:t>
                      </a:r>
                      <a:endParaRPr lang="en-US" sz="18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Futura Round Light"/>
                        </a:rPr>
                        <a:t>218 (48.66)</a:t>
                      </a:r>
                      <a:endParaRPr lang="en-US" sz="18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48587" y="354577"/>
            <a:ext cx="10419905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6686550" algn="l"/>
              </a:tabLs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Supplemental Table 2.  Prevalence of Risk Factor Combinations Among Individuals with Two or More Cardio-Metabolic Risk Factors by Race/Ethnicity 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5109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9879" y="381586"/>
            <a:ext cx="5101166" cy="87875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Futura Round Bold"/>
                <a:cs typeface="Futura Round Bold"/>
              </a:rPr>
              <a:t>METHODS</a:t>
            </a:r>
            <a:endParaRPr lang="en-US" sz="3600" b="1" dirty="0">
              <a:latin typeface="Futura Round Bold"/>
              <a:cs typeface="Futura Round Bold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99879" y="1523920"/>
            <a:ext cx="5029200" cy="0"/>
          </a:xfrm>
          <a:prstGeom prst="line">
            <a:avLst/>
          </a:prstGeom>
          <a:ln w="3175" cmpd="sng">
            <a:solidFill>
              <a:srgbClr val="5353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99879" y="1603351"/>
            <a:ext cx="510116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Futura Round Light"/>
                <a:cs typeface="Futura Round Light"/>
              </a:rPr>
              <a:t>Cross-sectional analysis of pooled data from the Multi-Ethnic Study of Atherosclerosis </a:t>
            </a:r>
            <a:r>
              <a:rPr lang="en-US" sz="3200" b="1" dirty="0">
                <a:latin typeface="Futura Round Light"/>
                <a:cs typeface="Futura Round Light"/>
              </a:rPr>
              <a:t>(MESA) </a:t>
            </a:r>
            <a:r>
              <a:rPr lang="en-US" sz="3200" dirty="0">
                <a:latin typeface="Futura Round Light"/>
                <a:cs typeface="Futura Round Light"/>
              </a:rPr>
              <a:t>and the Mediators of Atherosclerosis in South Asians Living in America </a:t>
            </a:r>
            <a:r>
              <a:rPr lang="en-US" sz="3200" b="1" dirty="0">
                <a:latin typeface="Futura Round Light"/>
                <a:cs typeface="Futura Round Light"/>
              </a:rPr>
              <a:t>(MASALA)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158946" y="865243"/>
            <a:ext cx="4011228" cy="25001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258639" y="3506629"/>
            <a:ext cx="3911535" cy="270846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224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099" y="1408922"/>
            <a:ext cx="4486363" cy="5215813"/>
          </a:xfrm>
        </p:spPr>
        <p:txBody>
          <a:bodyPr>
            <a:normAutofit/>
          </a:bodyPr>
          <a:lstStyle/>
          <a:p>
            <a:pPr marL="914400" indent="0">
              <a:buNone/>
            </a:pPr>
            <a:endParaRPr lang="en-US" dirty="0" smtClean="0">
              <a:latin typeface="Futura Round Light"/>
              <a:cs typeface="Futura Round Light"/>
            </a:endParaRPr>
          </a:p>
          <a:p>
            <a:pPr marL="914400" indent="0">
              <a:buNone/>
            </a:pPr>
            <a:endParaRPr lang="en-US" dirty="0" smtClean="0"/>
          </a:p>
          <a:p>
            <a:pPr marL="91440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334" y="379342"/>
            <a:ext cx="9875680" cy="8787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Futura Round Bold"/>
                <a:cs typeface="Futura Round Bold"/>
              </a:rPr>
              <a:t>MESA</a:t>
            </a:r>
            <a:endParaRPr lang="en-US" sz="3600" b="1" dirty="0">
              <a:latin typeface="Futura Round Bold"/>
              <a:cs typeface="Futura Round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1193800"/>
            <a:ext cx="9613900" cy="0"/>
          </a:xfrm>
          <a:prstGeom prst="line">
            <a:avLst/>
          </a:prstGeom>
          <a:ln w="3175" cmpd="sng">
            <a:solidFill>
              <a:srgbClr val="5353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0" y="1489435"/>
            <a:ext cx="96139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utura Round Light"/>
              </a:rPr>
              <a:t>2,622 whites, 803 Chinese Americans, </a:t>
            </a:r>
            <a:r>
              <a:rPr lang="en-US" sz="2800" dirty="0" smtClean="0">
                <a:latin typeface="Futura Round Light"/>
              </a:rPr>
              <a:t>1,893 </a:t>
            </a:r>
            <a:r>
              <a:rPr lang="en-US" sz="2800" dirty="0" smtClean="0">
                <a:latin typeface="Futura Round Light"/>
              </a:rPr>
              <a:t>African Americans, 1,496 Hispanic Americans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Futura Round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utura Round Light"/>
              </a:rPr>
              <a:t>Aged 45-84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Futura Round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utura Round Light"/>
              </a:rPr>
              <a:t>Recruitment from greater New York, Baltimore, Chicago, Los Angeles, Minneapolis-Saint Paul, and Winston-Salem areas.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Futura Round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utura Round Light"/>
              </a:rPr>
              <a:t>Baseline data collection was conducted between July 2000 and July 2002.  </a:t>
            </a:r>
            <a:endParaRPr lang="en-US" sz="2800" dirty="0">
              <a:latin typeface="Futura Round Ligh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0358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099" y="1408922"/>
            <a:ext cx="4486363" cy="5215813"/>
          </a:xfrm>
        </p:spPr>
        <p:txBody>
          <a:bodyPr>
            <a:normAutofit/>
          </a:bodyPr>
          <a:lstStyle/>
          <a:p>
            <a:pPr marL="914400" indent="0">
              <a:buNone/>
            </a:pPr>
            <a:endParaRPr lang="en-US" dirty="0" smtClean="0">
              <a:latin typeface="Futura Round Light"/>
              <a:cs typeface="Futura Round Light"/>
            </a:endParaRPr>
          </a:p>
          <a:p>
            <a:pPr marL="914400" indent="0">
              <a:buNone/>
            </a:pPr>
            <a:endParaRPr lang="en-US" dirty="0" smtClean="0"/>
          </a:p>
          <a:p>
            <a:pPr marL="91440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334" y="379342"/>
            <a:ext cx="9875680" cy="8787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Futura Round Bold"/>
                <a:cs typeface="Futura Round Bold"/>
              </a:rPr>
              <a:t>MASALA</a:t>
            </a:r>
            <a:endParaRPr lang="en-US" sz="3600" b="1" dirty="0">
              <a:latin typeface="Futura Round Bold"/>
              <a:cs typeface="Futura Round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1193800"/>
            <a:ext cx="9613900" cy="0"/>
          </a:xfrm>
          <a:prstGeom prst="line">
            <a:avLst/>
          </a:prstGeom>
          <a:ln w="3175" cmpd="sng">
            <a:solidFill>
              <a:srgbClr val="5353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0" y="1334214"/>
            <a:ext cx="96139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utura Round Light"/>
              </a:rPr>
              <a:t>803 South Asian Americans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Futura Round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utura Round Light"/>
              </a:rPr>
              <a:t>Aged 40-84 years </a:t>
            </a:r>
          </a:p>
          <a:p>
            <a:pPr marL="744538" indent="-282575">
              <a:buFont typeface="Arial" panose="020B0604020202020204" pitchFamily="34" charset="0"/>
              <a:buChar char="•"/>
            </a:pPr>
            <a:r>
              <a:rPr lang="en-US" sz="2400" dirty="0">
                <a:latin typeface="Futura Round Light"/>
              </a:rPr>
              <a:t>A</a:t>
            </a:r>
            <a:r>
              <a:rPr lang="en-US" sz="2400" dirty="0" smtClean="0">
                <a:latin typeface="Futura Round Light"/>
              </a:rPr>
              <a:t>nalysis was done only on those aged 45-84 to remain consistent with MESA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Futura Round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utura Round Light"/>
              </a:rPr>
              <a:t>Recruitment from greater San Francisco Bay and Chicago areas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Futura Round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utura Round Light"/>
              </a:rPr>
              <a:t>Baseline data collection was conducted between October 2010 and March 2013 </a:t>
            </a:r>
            <a:r>
              <a:rPr lang="en-US" sz="2400" dirty="0" smtClean="0">
                <a:latin typeface="Futura Round Ligh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>
              <a:latin typeface="Futura Round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utura Round Light"/>
              </a:rPr>
              <a:t>Approximately 90% foreign born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>
              <a:latin typeface="Futura Round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utura Round Light"/>
              </a:rPr>
              <a:t>Median income, $88,000</a:t>
            </a:r>
            <a:endParaRPr lang="en-US" sz="2400" dirty="0">
              <a:latin typeface="Futura Round Ligh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3217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099" y="1408922"/>
            <a:ext cx="4486363" cy="5215813"/>
          </a:xfrm>
        </p:spPr>
        <p:txBody>
          <a:bodyPr>
            <a:normAutofit/>
          </a:bodyPr>
          <a:lstStyle/>
          <a:p>
            <a:pPr marL="914400" indent="0">
              <a:buNone/>
            </a:pPr>
            <a:endParaRPr lang="en-US" dirty="0" smtClean="0">
              <a:latin typeface="Futura Round Light"/>
              <a:cs typeface="Futura Round Light"/>
            </a:endParaRPr>
          </a:p>
          <a:p>
            <a:pPr marL="914400" indent="0">
              <a:buNone/>
            </a:pPr>
            <a:endParaRPr lang="en-US" dirty="0" smtClean="0"/>
          </a:p>
          <a:p>
            <a:pPr marL="91440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334" y="379342"/>
            <a:ext cx="9875680" cy="8787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Futura Round Bold"/>
                <a:cs typeface="Futura Round Bold"/>
              </a:rPr>
              <a:t>MESA and MASALA</a:t>
            </a:r>
            <a:endParaRPr lang="en-US" sz="3600" b="1" dirty="0">
              <a:latin typeface="Futura Round Bold"/>
              <a:cs typeface="Futura Round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1193800"/>
            <a:ext cx="9613900" cy="0"/>
          </a:xfrm>
          <a:prstGeom prst="line">
            <a:avLst/>
          </a:prstGeom>
          <a:ln w="3175" cmpd="sng">
            <a:solidFill>
              <a:srgbClr val="5353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0" y="1489435"/>
            <a:ext cx="96139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utura Round Light"/>
              </a:rPr>
              <a:t>MASALA was designed to have similar measures and methods to MESA to allow for specific cross race/ethnic comparisons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Futura Round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utura Round Light"/>
              </a:rPr>
              <a:t>Eligibility criteria was identical between the two studies</a:t>
            </a:r>
          </a:p>
          <a:p>
            <a:endParaRPr lang="en-US" sz="2800" dirty="0">
              <a:latin typeface="Futura Round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utura Round Light"/>
              </a:rPr>
              <a:t>Identical protocols were used for seated blood pressure and anthropometry. </a:t>
            </a:r>
          </a:p>
          <a:p>
            <a:endParaRPr lang="en-US" sz="2800" dirty="0">
              <a:latin typeface="Futura Round Ligh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4163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184" y="1048531"/>
            <a:ext cx="11094616" cy="5170286"/>
          </a:xfrm>
        </p:spPr>
        <p:txBody>
          <a:bodyPr>
            <a:normAutofit/>
          </a:bodyPr>
          <a:lstStyle/>
          <a:p>
            <a:pPr marL="914400" indent="-457200"/>
            <a:r>
              <a:rPr lang="en-US" sz="2400" dirty="0" smtClean="0">
                <a:latin typeface="Futura Round Light"/>
                <a:cs typeface="Futura Round Light"/>
              </a:rPr>
              <a:t>WHO Standard cut-points for White, African-American and Hispanic participants </a:t>
            </a:r>
          </a:p>
          <a:p>
            <a:pPr marL="1489075" indent="-347663"/>
            <a:r>
              <a:rPr lang="en-US" sz="2200" dirty="0" smtClean="0">
                <a:latin typeface="Futura Round Light"/>
                <a:cs typeface="Futura Round Light"/>
              </a:rPr>
              <a:t>Normal weight: 18.5-24.9 kg/m</a:t>
            </a:r>
            <a:r>
              <a:rPr lang="en-US" sz="2200" baseline="30000" dirty="0" smtClean="0">
                <a:latin typeface="Futura Round Light"/>
                <a:cs typeface="Futura Round Light"/>
              </a:rPr>
              <a:t>2</a:t>
            </a:r>
          </a:p>
          <a:p>
            <a:pPr marL="1489075" indent="-347663"/>
            <a:r>
              <a:rPr lang="en-US" sz="2200" dirty="0" smtClean="0">
                <a:latin typeface="Futura Round Light"/>
                <a:cs typeface="Futura Round Light"/>
              </a:rPr>
              <a:t>Overweight: 25.0-29.9 </a:t>
            </a:r>
            <a:r>
              <a:rPr lang="en-US" sz="2200" dirty="0">
                <a:latin typeface="Futura Round Light"/>
                <a:cs typeface="Futura Round Light"/>
              </a:rPr>
              <a:t>kg/m</a:t>
            </a:r>
            <a:r>
              <a:rPr lang="en-US" sz="2200" baseline="30000" dirty="0">
                <a:latin typeface="Futura Round Light"/>
                <a:cs typeface="Futura Round Light"/>
              </a:rPr>
              <a:t>2</a:t>
            </a:r>
          </a:p>
          <a:p>
            <a:pPr marL="1489075" indent="-347663"/>
            <a:r>
              <a:rPr lang="en-US" sz="2200" dirty="0" smtClean="0">
                <a:latin typeface="Futura Round Light"/>
                <a:cs typeface="Futura Round Light"/>
              </a:rPr>
              <a:t>Obesity: </a:t>
            </a:r>
            <a:r>
              <a:rPr lang="en-US" sz="2200" dirty="0" smtClean="0">
                <a:latin typeface="Futura Round Light"/>
                <a:cs typeface="Arial" panose="020B0604020202020204" pitchFamily="34" charset="0"/>
              </a:rPr>
              <a:t>≥ 30 </a:t>
            </a:r>
            <a:r>
              <a:rPr lang="en-US" sz="2200" dirty="0" smtClean="0">
                <a:latin typeface="Futura Round Light"/>
                <a:cs typeface="Futura Round Light"/>
              </a:rPr>
              <a:t>kg/m</a:t>
            </a:r>
            <a:r>
              <a:rPr lang="en-US" sz="2200" baseline="30000" dirty="0" smtClean="0">
                <a:latin typeface="Futura Round Light"/>
                <a:cs typeface="Futura Round Light"/>
              </a:rPr>
              <a:t>2</a:t>
            </a:r>
            <a:endParaRPr lang="en-US" dirty="0" smtClean="0">
              <a:latin typeface="Futura Round Light"/>
              <a:cs typeface="Futura Round Light"/>
            </a:endParaRPr>
          </a:p>
          <a:p>
            <a:pPr marL="914400" indent="-457200"/>
            <a:endParaRPr lang="en-US" sz="1400" dirty="0" smtClean="0">
              <a:latin typeface="Futura Round Light"/>
              <a:cs typeface="Futura Round Light"/>
            </a:endParaRPr>
          </a:p>
          <a:p>
            <a:pPr marL="914400" indent="-457200"/>
            <a:r>
              <a:rPr lang="en-US" sz="2400" dirty="0" smtClean="0">
                <a:latin typeface="Futura Round Light"/>
                <a:cs typeface="Futura Round Light"/>
              </a:rPr>
              <a:t>WHO Asian cut-points for South Asian and Chinese American participants </a:t>
            </a:r>
          </a:p>
          <a:p>
            <a:pPr marL="1489075" indent="-404813"/>
            <a:r>
              <a:rPr lang="en-US" sz="2200" dirty="0">
                <a:latin typeface="Futura Round Light"/>
                <a:cs typeface="Futura Round Light"/>
              </a:rPr>
              <a:t>Normal weight: </a:t>
            </a:r>
            <a:r>
              <a:rPr lang="en-US" sz="2200" dirty="0" smtClean="0">
                <a:latin typeface="Futura Round Light"/>
                <a:cs typeface="Futura Round Light"/>
              </a:rPr>
              <a:t>18.5-22.9 </a:t>
            </a:r>
            <a:r>
              <a:rPr lang="en-US" sz="2200" dirty="0">
                <a:latin typeface="Futura Round Light"/>
                <a:cs typeface="Futura Round Light"/>
              </a:rPr>
              <a:t>kg/m</a:t>
            </a:r>
            <a:r>
              <a:rPr lang="en-US" sz="2200" baseline="30000" dirty="0">
                <a:latin typeface="Futura Round Light"/>
                <a:cs typeface="Futura Round Light"/>
              </a:rPr>
              <a:t>2</a:t>
            </a:r>
          </a:p>
          <a:p>
            <a:pPr marL="1489075" indent="-404813"/>
            <a:r>
              <a:rPr lang="en-US" sz="2200" dirty="0">
                <a:latin typeface="Futura Round Light"/>
                <a:cs typeface="Futura Round Light"/>
              </a:rPr>
              <a:t>Overweight: </a:t>
            </a:r>
            <a:r>
              <a:rPr lang="en-US" sz="2200" dirty="0" smtClean="0">
                <a:latin typeface="Futura Round Light"/>
                <a:cs typeface="Futura Round Light"/>
              </a:rPr>
              <a:t>23.0-27.4 </a:t>
            </a:r>
            <a:r>
              <a:rPr lang="en-US" sz="2200" dirty="0">
                <a:latin typeface="Futura Round Light"/>
                <a:cs typeface="Futura Round Light"/>
              </a:rPr>
              <a:t>kg/m</a:t>
            </a:r>
            <a:r>
              <a:rPr lang="en-US" sz="2200" baseline="30000" dirty="0">
                <a:latin typeface="Futura Round Light"/>
                <a:cs typeface="Futura Round Light"/>
              </a:rPr>
              <a:t>2</a:t>
            </a:r>
          </a:p>
          <a:p>
            <a:pPr marL="1489075" indent="-404813"/>
            <a:r>
              <a:rPr lang="en-US" sz="2200" dirty="0">
                <a:latin typeface="Futura Round Light"/>
                <a:cs typeface="Futura Round Light"/>
              </a:rPr>
              <a:t>Obesity: </a:t>
            </a:r>
            <a:r>
              <a:rPr lang="en-US" sz="2200" dirty="0">
                <a:latin typeface="Futura Round Light"/>
                <a:cs typeface="Arial" panose="020B0604020202020204" pitchFamily="34" charset="0"/>
              </a:rPr>
              <a:t>≥ </a:t>
            </a:r>
            <a:r>
              <a:rPr lang="en-US" sz="2200" dirty="0" smtClean="0">
                <a:latin typeface="Futura Round Light"/>
                <a:cs typeface="Arial" panose="020B0604020202020204" pitchFamily="34" charset="0"/>
              </a:rPr>
              <a:t>27.5 </a:t>
            </a:r>
            <a:r>
              <a:rPr lang="en-US" sz="2200" dirty="0" smtClean="0">
                <a:latin typeface="Futura Round Light"/>
                <a:cs typeface="Futura Round Light"/>
              </a:rPr>
              <a:t>kg/m</a:t>
            </a:r>
            <a:r>
              <a:rPr lang="en-US" sz="2200" baseline="30000" dirty="0" smtClean="0">
                <a:latin typeface="Futura Round Light"/>
                <a:cs typeface="Futura Round Light"/>
              </a:rPr>
              <a:t>2</a:t>
            </a:r>
          </a:p>
          <a:p>
            <a:pPr marL="1084262" indent="0">
              <a:buNone/>
            </a:pPr>
            <a:endParaRPr lang="en-US" sz="2200" baseline="30000" dirty="0" smtClean="0">
              <a:latin typeface="Futura Round Light"/>
              <a:cs typeface="Futura Round Light"/>
            </a:endParaRPr>
          </a:p>
          <a:p>
            <a:pPr marL="1084262" indent="0">
              <a:buNone/>
            </a:pPr>
            <a:endParaRPr lang="en-US" sz="2200" baseline="30000" dirty="0">
              <a:latin typeface="Futura Round Light"/>
              <a:cs typeface="Futura Round Light"/>
            </a:endParaRPr>
          </a:p>
          <a:p>
            <a:pPr marL="914400" indent="-457200"/>
            <a:endParaRPr lang="en-US" dirty="0" smtClean="0">
              <a:latin typeface="Futura Round Light"/>
              <a:cs typeface="Futura Round Ligh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334" y="169777"/>
            <a:ext cx="8596668" cy="8787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Futura Round Bold"/>
                <a:cs typeface="Futura Round Bold"/>
              </a:rPr>
              <a:t>BMI Categories</a:t>
            </a:r>
            <a:endParaRPr lang="en-US" sz="3600" b="1" dirty="0">
              <a:latin typeface="Futura Round Bold"/>
              <a:cs typeface="Futura Round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910995"/>
            <a:ext cx="10437043" cy="0"/>
          </a:xfrm>
          <a:prstGeom prst="line">
            <a:avLst/>
          </a:prstGeom>
          <a:ln w="3175" cmpd="sng">
            <a:solidFill>
              <a:srgbClr val="5353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3996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185" y="1423446"/>
            <a:ext cx="10515600" cy="4932903"/>
          </a:xfrm>
        </p:spPr>
        <p:txBody>
          <a:bodyPr>
            <a:normAutofit/>
          </a:bodyPr>
          <a:lstStyle/>
          <a:p>
            <a:pPr marL="914400" indent="-457200"/>
            <a:r>
              <a:rPr lang="en-US" sz="2400" dirty="0" smtClean="0">
                <a:latin typeface="Futura Round Light"/>
                <a:cs typeface="Futura Round Light"/>
              </a:rPr>
              <a:t>Based on National Cholesterol Education Program-Adult Treatment Panel III criteria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indent="-457200"/>
            <a:r>
              <a:rPr lang="en-US" sz="2400" dirty="0" smtClean="0">
                <a:latin typeface="Futura Round Light"/>
                <a:cs typeface="Futura Round Light"/>
              </a:rPr>
              <a:t>Considered “cardio-metabolically abnormal” if two or more of the following </a:t>
            </a:r>
          </a:p>
          <a:p>
            <a:pPr marL="914400" indent="-457200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indent="-457200"/>
            <a:endParaRPr lang="en-US" sz="2400" dirty="0" smtClean="0">
              <a:latin typeface="Futura Round Light"/>
              <a:cs typeface="Futura Round Ligh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334" y="379342"/>
            <a:ext cx="10361454" cy="8787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Futura Round Bold"/>
                <a:cs typeface="Futura Round Bold"/>
              </a:rPr>
              <a:t>Classification of Cardio-metabolic abnormality (risk) </a:t>
            </a:r>
            <a:endParaRPr lang="en-US" sz="3200" b="1" dirty="0">
              <a:latin typeface="Futura Round Bold"/>
              <a:cs typeface="Futura Round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1193800"/>
            <a:ext cx="10276788" cy="0"/>
          </a:xfrm>
          <a:prstGeom prst="line">
            <a:avLst/>
          </a:prstGeom>
          <a:ln w="3175" cmpd="sng">
            <a:solidFill>
              <a:srgbClr val="5353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79676480"/>
              </p:ext>
            </p:extLst>
          </p:nvPr>
        </p:nvGraphicFramePr>
        <p:xfrm>
          <a:off x="1343089" y="3405951"/>
          <a:ext cx="9306326" cy="23278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5567"/>
                <a:gridCol w="2325567"/>
                <a:gridCol w="2326561"/>
                <a:gridCol w="2328631"/>
              </a:tblGrid>
              <a:tr h="3289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Futura Round Light"/>
                        </a:rPr>
                        <a:t>Low HDL-Cholesterol</a:t>
                      </a:r>
                      <a:endParaRPr lang="en-US" sz="2000" dirty="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Futura Round Light"/>
                        </a:rPr>
                        <a:t>High Triglycerides</a:t>
                      </a:r>
                      <a:endParaRPr lang="en-US" sz="20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Futura Round Light"/>
                        </a:rPr>
                        <a:t>High Glucose </a:t>
                      </a:r>
                      <a:endParaRPr lang="en-US" sz="20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Futura Round Light"/>
                        </a:rPr>
                        <a:t>High Blood Pressure</a:t>
                      </a:r>
                      <a:endParaRPr lang="en-US" sz="2000"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744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Futura Round Light"/>
                        </a:rPr>
                        <a:t>&lt; 40 mg/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Futura Round Light"/>
                        </a:rPr>
                        <a:t>dL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Futura Round Light"/>
                        </a:rPr>
                        <a:t> in men,  &lt; 50 mg/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Futura Round Light"/>
                        </a:rPr>
                        <a:t>dL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Futura Round Light"/>
                        </a:rPr>
                        <a:t> in women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Futura Round Light"/>
                        </a:rPr>
                        <a:t>Fasting triglyceride level ≥ 150 mg/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Futura Round Light"/>
                        </a:rPr>
                        <a:t>dL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Futura Round Ligh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Futura Round Light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Futura Round Light"/>
                        </a:rPr>
                        <a:t>Fasting plasma glucose ≥ 100 mg/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Futura Round Light"/>
                        </a:rPr>
                        <a:t>dL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Futura Round Light"/>
                        </a:rPr>
                        <a:t>Blood pressure ≥ 130/85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10205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Futura Round Light"/>
                        </a:rPr>
                        <a:t>Any use of lipid lowering medication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Futura Round Light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Futura Round Light"/>
                        </a:rPr>
                        <a:t>Any use of glucose lowering medication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Futura Round Light"/>
                        </a:rPr>
                        <a:t>Any use of anti-hypertensive medication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Futura Round Ligh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2788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latin typeface="Futura Round Light"/>
                <a:cs typeface="Futura Round Light"/>
              </a:rPr>
              <a:t>Focused on discordant phenotype of </a:t>
            </a:r>
            <a:r>
              <a:rPr lang="en-US" sz="4000" dirty="0" smtClean="0">
                <a:latin typeface="Futura Round Light"/>
                <a:cs typeface="Futura Round Light"/>
              </a:rPr>
              <a:t>cardio-</a:t>
            </a:r>
          </a:p>
          <a:p>
            <a:pPr marL="0" indent="0">
              <a:buNone/>
            </a:pPr>
            <a:r>
              <a:rPr lang="en-US" sz="4000" dirty="0" smtClean="0">
                <a:latin typeface="Futura Round Light"/>
                <a:cs typeface="Futura Round Light"/>
              </a:rPr>
              <a:t>metabolically </a:t>
            </a:r>
            <a:r>
              <a:rPr lang="en-US" sz="4000" dirty="0">
                <a:latin typeface="Futura Round Light"/>
                <a:cs typeface="Futura Round Light"/>
              </a:rPr>
              <a:t>abnormal, normal weight (MAN)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52D7-7B9F-4359-911B-6F42F9F4373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6362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7186</TotalTime>
  <Words>1816</Words>
  <Application>Microsoft Macintosh PowerPoint</Application>
  <PresentationFormat>Custom</PresentationFormat>
  <Paragraphs>310</Paragraphs>
  <Slides>23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Cardio-metabolic Abnormalities Among Normal Weight Individuals from Five Race/Ethnic Groups in the U.S.: Cross-sectional Analysis of Two Cohort Studies </vt:lpstr>
      <vt:lpstr>Slide 2</vt:lpstr>
      <vt:lpstr>METHODS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THANK YOU!  Future Directions? Questions? </vt:lpstr>
      <vt:lpstr> </vt:lpstr>
    </vt:vector>
  </TitlesOfParts>
  <Company>Emory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in Asian Indians living in India and the United States:  The CARRS and MASALA Studies</dc:title>
  <dc:creator>Gujral, Unjali</dc:creator>
  <cp:lastModifiedBy>Unjali Gujral</cp:lastModifiedBy>
  <cp:revision>402</cp:revision>
  <cp:lastPrinted>2015-02-15T19:39:52Z</cp:lastPrinted>
  <dcterms:created xsi:type="dcterms:W3CDTF">2017-04-19T16:51:03Z</dcterms:created>
  <dcterms:modified xsi:type="dcterms:W3CDTF">2017-04-19T19:16:37Z</dcterms:modified>
</cp:coreProperties>
</file>