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0"/>
  </p:notesMasterIdLst>
  <p:handoutMasterIdLst>
    <p:handoutMasterId r:id="rId41"/>
  </p:handoutMasterIdLst>
  <p:sldIdLst>
    <p:sldId id="256" r:id="rId2"/>
    <p:sldId id="411" r:id="rId3"/>
    <p:sldId id="288" r:id="rId4"/>
    <p:sldId id="380" r:id="rId5"/>
    <p:sldId id="406" r:id="rId6"/>
    <p:sldId id="260" r:id="rId7"/>
    <p:sldId id="322" r:id="rId8"/>
    <p:sldId id="262" r:id="rId9"/>
    <p:sldId id="403" r:id="rId10"/>
    <p:sldId id="292" r:id="rId11"/>
    <p:sldId id="384" r:id="rId12"/>
    <p:sldId id="266" r:id="rId13"/>
    <p:sldId id="344" r:id="rId14"/>
    <p:sldId id="347" r:id="rId15"/>
    <p:sldId id="348" r:id="rId16"/>
    <p:sldId id="361" r:id="rId17"/>
    <p:sldId id="393" r:id="rId18"/>
    <p:sldId id="400" r:id="rId19"/>
    <p:sldId id="407" r:id="rId20"/>
    <p:sldId id="395" r:id="rId21"/>
    <p:sldId id="413" r:id="rId22"/>
    <p:sldId id="414" r:id="rId23"/>
    <p:sldId id="402" r:id="rId24"/>
    <p:sldId id="310" r:id="rId25"/>
    <p:sldId id="271" r:id="rId26"/>
    <p:sldId id="408" r:id="rId27"/>
    <p:sldId id="345" r:id="rId28"/>
    <p:sldId id="391" r:id="rId29"/>
    <p:sldId id="324" r:id="rId30"/>
    <p:sldId id="346" r:id="rId31"/>
    <p:sldId id="412" r:id="rId32"/>
    <p:sldId id="389" r:id="rId33"/>
    <p:sldId id="415" r:id="rId34"/>
    <p:sldId id="416" r:id="rId35"/>
    <p:sldId id="330" r:id="rId36"/>
    <p:sldId id="329" r:id="rId37"/>
    <p:sldId id="343" r:id="rId38"/>
    <p:sldId id="396"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AA2AE"/>
    <a:srgbClr val="5086AF"/>
    <a:srgbClr val="AEC7DA"/>
    <a:srgbClr val="4F6228"/>
    <a:srgbClr val="90A2CF"/>
    <a:srgbClr val="629DD1"/>
    <a:srgbClr val="75923C"/>
    <a:srgbClr val="D7E4BC"/>
    <a:srgbClr val="C2D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78025" autoAdjust="0"/>
  </p:normalViewPr>
  <p:slideViewPr>
    <p:cSldViewPr>
      <p:cViewPr varScale="1">
        <p:scale>
          <a:sx n="71" d="100"/>
          <a:sy n="71" d="100"/>
        </p:scale>
        <p:origin x="21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sydneyaj\Dropbox\School\Dissertation\MESA%20SC%20Meeting\figures_20170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sydneyaj\Dropbox\School\Dissertation\MESA%20SC%20Meeting\figures_201704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69186832502816"/>
          <c:y val="2.9825517118160644E-2"/>
          <c:w val="0.72496791286355966"/>
          <c:h val="0.73166770593777175"/>
        </c:manualLayout>
      </c:layout>
      <c:scatterChart>
        <c:scatterStyle val="lineMarker"/>
        <c:varyColors val="0"/>
        <c:ser>
          <c:idx val="0"/>
          <c:order val="0"/>
          <c:spPr>
            <a:ln w="38100" cap="rnd">
              <a:solidFill>
                <a:srgbClr val="FF0000"/>
              </a:solidFill>
              <a:round/>
            </a:ln>
            <a:effectLst/>
          </c:spPr>
          <c:marker>
            <c:symbol val="none"/>
          </c:marker>
          <c:xVal>
            <c:numRef>
              <c:f>Sheet2!$M$2:$R$2</c:f>
              <c:numCache>
                <c:formatCode>General</c:formatCode>
                <c:ptCount val="6"/>
                <c:pt idx="0">
                  <c:v>57</c:v>
                </c:pt>
                <c:pt idx="1">
                  <c:v>60</c:v>
                </c:pt>
                <c:pt idx="2">
                  <c:v>62.99</c:v>
                </c:pt>
                <c:pt idx="3">
                  <c:v>63</c:v>
                </c:pt>
                <c:pt idx="4">
                  <c:v>65</c:v>
                </c:pt>
                <c:pt idx="5">
                  <c:v>70</c:v>
                </c:pt>
              </c:numCache>
            </c:numRef>
          </c:xVal>
          <c:yVal>
            <c:numRef>
              <c:f>Sheet2!$M$3:$R$3</c:f>
              <c:numCache>
                <c:formatCode>General</c:formatCode>
                <c:ptCount val="6"/>
                <c:pt idx="0">
                  <c:v>4152.1000000000004</c:v>
                </c:pt>
                <c:pt idx="1">
                  <c:v>3747.18</c:v>
                </c:pt>
                <c:pt idx="2">
                  <c:v>3378.83</c:v>
                </c:pt>
                <c:pt idx="3">
                  <c:v>2450.4699999999998</c:v>
                </c:pt>
                <c:pt idx="4">
                  <c:v>2356.04</c:v>
                </c:pt>
                <c:pt idx="5">
                  <c:v>2133.0500000000002</c:v>
                </c:pt>
              </c:numCache>
            </c:numRef>
          </c:yVal>
          <c:smooth val="0"/>
          <c:extLst>
            <c:ext xmlns:c16="http://schemas.microsoft.com/office/drawing/2014/chart" uri="{C3380CC4-5D6E-409C-BE32-E72D297353CC}">
              <c16:uniqueId val="{00000000-9578-41AF-BA5A-4F3A544108E9}"/>
            </c:ext>
          </c:extLst>
        </c:ser>
        <c:ser>
          <c:idx val="1"/>
          <c:order val="1"/>
          <c:spPr>
            <a:ln w="38100" cap="rnd">
              <a:solidFill>
                <a:srgbClr val="0000FF"/>
              </a:solidFill>
              <a:round/>
            </a:ln>
            <a:effectLst/>
          </c:spPr>
          <c:marker>
            <c:symbol val="none"/>
          </c:marker>
          <c:xVal>
            <c:numRef>
              <c:f>Sheet2!$M$2:$R$2</c:f>
              <c:numCache>
                <c:formatCode>General</c:formatCode>
                <c:ptCount val="6"/>
                <c:pt idx="0">
                  <c:v>57</c:v>
                </c:pt>
                <c:pt idx="1">
                  <c:v>60</c:v>
                </c:pt>
                <c:pt idx="2">
                  <c:v>62.99</c:v>
                </c:pt>
                <c:pt idx="3">
                  <c:v>63</c:v>
                </c:pt>
                <c:pt idx="4">
                  <c:v>65</c:v>
                </c:pt>
                <c:pt idx="5">
                  <c:v>70</c:v>
                </c:pt>
              </c:numCache>
            </c:numRef>
          </c:xVal>
          <c:yVal>
            <c:numRef>
              <c:f>Sheet2!$M$4:$R$4</c:f>
              <c:numCache>
                <c:formatCode>General</c:formatCode>
                <c:ptCount val="6"/>
                <c:pt idx="0">
                  <c:v>4152.1000000000004</c:v>
                </c:pt>
                <c:pt idx="1">
                  <c:v>3747.18</c:v>
                </c:pt>
                <c:pt idx="2">
                  <c:v>3378.83</c:v>
                </c:pt>
                <c:pt idx="3">
                  <c:v>3377.65</c:v>
                </c:pt>
                <c:pt idx="4">
                  <c:v>3149.43</c:v>
                </c:pt>
                <c:pt idx="5">
                  <c:v>2636.2</c:v>
                </c:pt>
              </c:numCache>
            </c:numRef>
          </c:yVal>
          <c:smooth val="0"/>
          <c:extLst>
            <c:ext xmlns:c16="http://schemas.microsoft.com/office/drawing/2014/chart" uri="{C3380CC4-5D6E-409C-BE32-E72D297353CC}">
              <c16:uniqueId val="{00000001-9578-41AF-BA5A-4F3A544108E9}"/>
            </c:ext>
          </c:extLst>
        </c:ser>
        <c:ser>
          <c:idx val="2"/>
          <c:order val="2"/>
          <c:spPr>
            <a:ln w="38100" cap="rnd">
              <a:solidFill>
                <a:srgbClr val="FF0000"/>
              </a:solidFill>
              <a:prstDash val="sysDash"/>
              <a:round/>
            </a:ln>
            <a:effectLst/>
          </c:spPr>
          <c:marker>
            <c:symbol val="none"/>
          </c:marker>
          <c:xVal>
            <c:numRef>
              <c:f>Sheet2!$M$2:$R$2</c:f>
              <c:numCache>
                <c:formatCode>General</c:formatCode>
                <c:ptCount val="6"/>
                <c:pt idx="0">
                  <c:v>57</c:v>
                </c:pt>
                <c:pt idx="1">
                  <c:v>60</c:v>
                </c:pt>
                <c:pt idx="2">
                  <c:v>62.99</c:v>
                </c:pt>
                <c:pt idx="3">
                  <c:v>63</c:v>
                </c:pt>
                <c:pt idx="4">
                  <c:v>65</c:v>
                </c:pt>
                <c:pt idx="5">
                  <c:v>70</c:v>
                </c:pt>
              </c:numCache>
            </c:numRef>
          </c:xVal>
          <c:yVal>
            <c:numRef>
              <c:f>Sheet2!$M$5:$R$5</c:f>
              <c:numCache>
                <c:formatCode>General</c:formatCode>
                <c:ptCount val="6"/>
                <c:pt idx="0">
                  <c:v>4127.53</c:v>
                </c:pt>
                <c:pt idx="1">
                  <c:v>4059.41</c:v>
                </c:pt>
                <c:pt idx="2">
                  <c:v>3992.53</c:v>
                </c:pt>
                <c:pt idx="3">
                  <c:v>3856.66</c:v>
                </c:pt>
                <c:pt idx="4">
                  <c:v>3795.42</c:v>
                </c:pt>
                <c:pt idx="5">
                  <c:v>3646.08</c:v>
                </c:pt>
              </c:numCache>
            </c:numRef>
          </c:yVal>
          <c:smooth val="0"/>
          <c:extLst>
            <c:ext xmlns:c16="http://schemas.microsoft.com/office/drawing/2014/chart" uri="{C3380CC4-5D6E-409C-BE32-E72D297353CC}">
              <c16:uniqueId val="{00000002-9578-41AF-BA5A-4F3A544108E9}"/>
            </c:ext>
          </c:extLst>
        </c:ser>
        <c:ser>
          <c:idx val="3"/>
          <c:order val="3"/>
          <c:spPr>
            <a:ln w="38100" cap="rnd">
              <a:solidFill>
                <a:srgbClr val="0000FF"/>
              </a:solidFill>
              <a:prstDash val="sysDash"/>
              <a:round/>
            </a:ln>
            <a:effectLst/>
          </c:spPr>
          <c:marker>
            <c:symbol val="none"/>
          </c:marker>
          <c:xVal>
            <c:numRef>
              <c:f>Sheet2!$M$2:$R$2</c:f>
              <c:numCache>
                <c:formatCode>General</c:formatCode>
                <c:ptCount val="6"/>
                <c:pt idx="0">
                  <c:v>57</c:v>
                </c:pt>
                <c:pt idx="1">
                  <c:v>60</c:v>
                </c:pt>
                <c:pt idx="2">
                  <c:v>62.99</c:v>
                </c:pt>
                <c:pt idx="3">
                  <c:v>63</c:v>
                </c:pt>
                <c:pt idx="4">
                  <c:v>65</c:v>
                </c:pt>
                <c:pt idx="5">
                  <c:v>70</c:v>
                </c:pt>
              </c:numCache>
            </c:numRef>
          </c:xVal>
          <c:yVal>
            <c:numRef>
              <c:f>Sheet2!$M$6:$R$6</c:f>
              <c:numCache>
                <c:formatCode>General</c:formatCode>
                <c:ptCount val="6"/>
                <c:pt idx="0">
                  <c:v>4127.53</c:v>
                </c:pt>
                <c:pt idx="1">
                  <c:v>4059.41</c:v>
                </c:pt>
                <c:pt idx="2">
                  <c:v>3992.53</c:v>
                </c:pt>
                <c:pt idx="3">
                  <c:v>3992.31</c:v>
                </c:pt>
                <c:pt idx="4">
                  <c:v>3948.12</c:v>
                </c:pt>
                <c:pt idx="5">
                  <c:v>3839.56</c:v>
                </c:pt>
              </c:numCache>
            </c:numRef>
          </c:yVal>
          <c:smooth val="0"/>
          <c:extLst>
            <c:ext xmlns:c16="http://schemas.microsoft.com/office/drawing/2014/chart" uri="{C3380CC4-5D6E-409C-BE32-E72D297353CC}">
              <c16:uniqueId val="{00000003-9578-41AF-BA5A-4F3A544108E9}"/>
            </c:ext>
          </c:extLst>
        </c:ser>
        <c:ser>
          <c:idx val="4"/>
          <c:order val="4"/>
          <c:tx>
            <c:v>Retirement age</c:v>
          </c:tx>
          <c:spPr>
            <a:ln w="38100" cap="rnd">
              <a:solidFill>
                <a:schemeClr val="accent6"/>
              </a:solidFill>
              <a:round/>
            </a:ln>
            <a:effectLst/>
          </c:spPr>
          <c:marker>
            <c:symbol val="none"/>
          </c:marker>
          <c:xVal>
            <c:numRef>
              <c:f>Sheet2!$M$7:$O$7</c:f>
              <c:numCache>
                <c:formatCode>General</c:formatCode>
                <c:ptCount val="3"/>
                <c:pt idx="0">
                  <c:v>63</c:v>
                </c:pt>
                <c:pt idx="1">
                  <c:v>63</c:v>
                </c:pt>
                <c:pt idx="2">
                  <c:v>63</c:v>
                </c:pt>
              </c:numCache>
            </c:numRef>
          </c:xVal>
          <c:yVal>
            <c:numRef>
              <c:f>Sheet2!$M$8:$O$8</c:f>
              <c:numCache>
                <c:formatCode>General</c:formatCode>
                <c:ptCount val="3"/>
                <c:pt idx="0">
                  <c:v>0</c:v>
                </c:pt>
                <c:pt idx="1">
                  <c:v>5000</c:v>
                </c:pt>
                <c:pt idx="2">
                  <c:v>7000</c:v>
                </c:pt>
              </c:numCache>
            </c:numRef>
          </c:yVal>
          <c:smooth val="0"/>
          <c:extLst>
            <c:ext xmlns:c16="http://schemas.microsoft.com/office/drawing/2014/chart" uri="{C3380CC4-5D6E-409C-BE32-E72D297353CC}">
              <c16:uniqueId val="{00000004-9578-41AF-BA5A-4F3A544108E9}"/>
            </c:ext>
          </c:extLst>
        </c:ser>
        <c:dLbls>
          <c:showLegendKey val="0"/>
          <c:showVal val="0"/>
          <c:showCatName val="0"/>
          <c:showSerName val="0"/>
          <c:showPercent val="0"/>
          <c:showBubbleSize val="0"/>
        </c:dLbls>
        <c:axId val="471183152"/>
        <c:axId val="471186432"/>
      </c:scatterChart>
      <c:valAx>
        <c:axId val="471183152"/>
        <c:scaling>
          <c:orientation val="minMax"/>
          <c:max val="73"/>
          <c:min val="5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Age</a:t>
                </a:r>
              </a:p>
            </c:rich>
          </c:tx>
          <c:layout>
            <c:manualLayout>
              <c:xMode val="edge"/>
              <c:yMode val="edge"/>
              <c:x val="0.49176355007039424"/>
              <c:y val="0.889273742341239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1186432"/>
        <c:crosses val="autoZero"/>
        <c:crossBetween val="midCat"/>
        <c:majorUnit val="5"/>
      </c:valAx>
      <c:valAx>
        <c:axId val="471186432"/>
        <c:scaling>
          <c:orientation val="minMax"/>
          <c:max val="65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MET-min/</a:t>
                </a:r>
                <a:r>
                  <a:rPr lang="en-US" sz="2000" dirty="0" err="1" smtClean="0"/>
                  <a:t>wk</a:t>
                </a:r>
                <a:endParaRPr lang="en-US" sz="2000" dirty="0"/>
              </a:p>
            </c:rich>
          </c:tx>
          <c:layout>
            <c:manualLayout>
              <c:xMode val="edge"/>
              <c:yMode val="edge"/>
              <c:x val="2.9207924333136473E-2"/>
              <c:y val="0.2524436422147127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1183152"/>
        <c:crosses val="autoZero"/>
        <c:crossBetween val="midCat"/>
        <c:majorUnit val="1000"/>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6344664234044"/>
          <c:y val="2.9897803870406608E-2"/>
          <c:w val="0.7728351257922027"/>
          <c:h val="0.72146118721461183"/>
        </c:manualLayout>
      </c:layout>
      <c:scatterChart>
        <c:scatterStyle val="lineMarker"/>
        <c:varyColors val="0"/>
        <c:ser>
          <c:idx val="0"/>
          <c:order val="0"/>
          <c:spPr>
            <a:ln w="38100" cap="rnd">
              <a:solidFill>
                <a:srgbClr val="FF0000"/>
              </a:solidFill>
              <a:round/>
            </a:ln>
            <a:effectLst/>
          </c:spPr>
          <c:marker>
            <c:symbol val="none"/>
          </c:marker>
          <c:xVal>
            <c:numRef>
              <c:f>Sheet2!$M$29:$R$29</c:f>
              <c:numCache>
                <c:formatCode>General</c:formatCode>
                <c:ptCount val="6"/>
                <c:pt idx="0">
                  <c:v>57</c:v>
                </c:pt>
                <c:pt idx="1">
                  <c:v>60</c:v>
                </c:pt>
                <c:pt idx="2">
                  <c:v>62.99</c:v>
                </c:pt>
                <c:pt idx="3">
                  <c:v>63</c:v>
                </c:pt>
                <c:pt idx="4">
                  <c:v>65</c:v>
                </c:pt>
                <c:pt idx="5">
                  <c:v>70</c:v>
                </c:pt>
              </c:numCache>
            </c:numRef>
          </c:xVal>
          <c:yVal>
            <c:numRef>
              <c:f>Sheet2!$M$30:$R$30</c:f>
              <c:numCache>
                <c:formatCode>General</c:formatCode>
                <c:ptCount val="6"/>
                <c:pt idx="0">
                  <c:v>592.55700000000002</c:v>
                </c:pt>
                <c:pt idx="1">
                  <c:v>653.14499999999998</c:v>
                </c:pt>
                <c:pt idx="2">
                  <c:v>719.12699999999995</c:v>
                </c:pt>
                <c:pt idx="3">
                  <c:v>805.72</c:v>
                </c:pt>
                <c:pt idx="4">
                  <c:v>854.55100000000004</c:v>
                </c:pt>
                <c:pt idx="5">
                  <c:v>989.02200000000005</c:v>
                </c:pt>
              </c:numCache>
            </c:numRef>
          </c:yVal>
          <c:smooth val="0"/>
          <c:extLst>
            <c:ext xmlns:c16="http://schemas.microsoft.com/office/drawing/2014/chart" uri="{C3380CC4-5D6E-409C-BE32-E72D297353CC}">
              <c16:uniqueId val="{00000000-7956-45D6-AB53-EFB302C3EDFC}"/>
            </c:ext>
          </c:extLst>
        </c:ser>
        <c:ser>
          <c:idx val="1"/>
          <c:order val="1"/>
          <c:spPr>
            <a:ln w="38100" cap="rnd">
              <a:solidFill>
                <a:srgbClr val="0000FF"/>
              </a:solidFill>
              <a:round/>
            </a:ln>
            <a:effectLst/>
          </c:spPr>
          <c:marker>
            <c:symbol val="none"/>
          </c:marker>
          <c:xVal>
            <c:numRef>
              <c:f>Sheet2!$M$29:$R$29</c:f>
              <c:numCache>
                <c:formatCode>General</c:formatCode>
                <c:ptCount val="6"/>
                <c:pt idx="0">
                  <c:v>57</c:v>
                </c:pt>
                <c:pt idx="1">
                  <c:v>60</c:v>
                </c:pt>
                <c:pt idx="2">
                  <c:v>62.99</c:v>
                </c:pt>
                <c:pt idx="3">
                  <c:v>63</c:v>
                </c:pt>
                <c:pt idx="4">
                  <c:v>65</c:v>
                </c:pt>
                <c:pt idx="5">
                  <c:v>70</c:v>
                </c:pt>
              </c:numCache>
            </c:numRef>
          </c:xVal>
          <c:yVal>
            <c:numRef>
              <c:f>Sheet2!$M$31:$R$31</c:f>
              <c:numCache>
                <c:formatCode>General</c:formatCode>
                <c:ptCount val="6"/>
                <c:pt idx="0">
                  <c:v>592.55700000000002</c:v>
                </c:pt>
                <c:pt idx="1">
                  <c:v>653.14499999999998</c:v>
                </c:pt>
                <c:pt idx="2">
                  <c:v>719.12699999999995</c:v>
                </c:pt>
                <c:pt idx="3">
                  <c:v>719.35799999999995</c:v>
                </c:pt>
                <c:pt idx="4">
                  <c:v>766.88099999999997</c:v>
                </c:pt>
                <c:pt idx="5">
                  <c:v>898.75599999999997</c:v>
                </c:pt>
              </c:numCache>
            </c:numRef>
          </c:yVal>
          <c:smooth val="0"/>
          <c:extLst>
            <c:ext xmlns:c16="http://schemas.microsoft.com/office/drawing/2014/chart" uri="{C3380CC4-5D6E-409C-BE32-E72D297353CC}">
              <c16:uniqueId val="{00000001-7956-45D6-AB53-EFB302C3EDFC}"/>
            </c:ext>
          </c:extLst>
        </c:ser>
        <c:ser>
          <c:idx val="2"/>
          <c:order val="2"/>
          <c:spPr>
            <a:ln w="38100" cap="rnd">
              <a:solidFill>
                <a:srgbClr val="FF0000"/>
              </a:solidFill>
              <a:prstDash val="sysDash"/>
              <a:round/>
            </a:ln>
            <a:effectLst/>
          </c:spPr>
          <c:marker>
            <c:symbol val="none"/>
          </c:marker>
          <c:xVal>
            <c:numRef>
              <c:f>Sheet2!$M$29:$R$29</c:f>
              <c:numCache>
                <c:formatCode>General</c:formatCode>
                <c:ptCount val="6"/>
                <c:pt idx="0">
                  <c:v>57</c:v>
                </c:pt>
                <c:pt idx="1">
                  <c:v>60</c:v>
                </c:pt>
                <c:pt idx="2">
                  <c:v>62.99</c:v>
                </c:pt>
                <c:pt idx="3">
                  <c:v>63</c:v>
                </c:pt>
                <c:pt idx="4">
                  <c:v>65</c:v>
                </c:pt>
                <c:pt idx="5">
                  <c:v>70</c:v>
                </c:pt>
              </c:numCache>
            </c:numRef>
          </c:xVal>
          <c:yVal>
            <c:numRef>
              <c:f>Sheet2!$M$32:$R$32</c:f>
              <c:numCache>
                <c:formatCode>General</c:formatCode>
                <c:ptCount val="6"/>
                <c:pt idx="0">
                  <c:v>514.23699999999997</c:v>
                </c:pt>
                <c:pt idx="1">
                  <c:v>557.779</c:v>
                </c:pt>
                <c:pt idx="2">
                  <c:v>604.46100000000001</c:v>
                </c:pt>
                <c:pt idx="3">
                  <c:v>722.23299999999995</c:v>
                </c:pt>
                <c:pt idx="4">
                  <c:v>759.79300000000001</c:v>
                </c:pt>
                <c:pt idx="5">
                  <c:v>861.774</c:v>
                </c:pt>
              </c:numCache>
            </c:numRef>
          </c:yVal>
          <c:smooth val="0"/>
          <c:extLst>
            <c:ext xmlns:c16="http://schemas.microsoft.com/office/drawing/2014/chart" uri="{C3380CC4-5D6E-409C-BE32-E72D297353CC}">
              <c16:uniqueId val="{00000002-7956-45D6-AB53-EFB302C3EDFC}"/>
            </c:ext>
          </c:extLst>
        </c:ser>
        <c:ser>
          <c:idx val="3"/>
          <c:order val="3"/>
          <c:spPr>
            <a:ln w="38100" cap="rnd">
              <a:solidFill>
                <a:srgbClr val="0000FF"/>
              </a:solidFill>
              <a:prstDash val="sysDash"/>
              <a:round/>
            </a:ln>
            <a:effectLst/>
          </c:spPr>
          <c:marker>
            <c:symbol val="none"/>
          </c:marker>
          <c:xVal>
            <c:numRef>
              <c:f>Sheet2!$M$29:$R$29</c:f>
              <c:numCache>
                <c:formatCode>General</c:formatCode>
                <c:ptCount val="6"/>
                <c:pt idx="0">
                  <c:v>57</c:v>
                </c:pt>
                <c:pt idx="1">
                  <c:v>60</c:v>
                </c:pt>
                <c:pt idx="2">
                  <c:v>62.99</c:v>
                </c:pt>
                <c:pt idx="3">
                  <c:v>63</c:v>
                </c:pt>
                <c:pt idx="4">
                  <c:v>65</c:v>
                </c:pt>
                <c:pt idx="5">
                  <c:v>70</c:v>
                </c:pt>
              </c:numCache>
            </c:numRef>
          </c:xVal>
          <c:yVal>
            <c:numRef>
              <c:f>Sheet2!$M$33:$R$33</c:f>
              <c:numCache>
                <c:formatCode>General</c:formatCode>
                <c:ptCount val="6"/>
                <c:pt idx="0">
                  <c:v>514.23699999999997</c:v>
                </c:pt>
                <c:pt idx="1">
                  <c:v>557.779</c:v>
                </c:pt>
                <c:pt idx="2">
                  <c:v>604.46100000000001</c:v>
                </c:pt>
                <c:pt idx="3">
                  <c:v>604.62300000000005</c:v>
                </c:pt>
                <c:pt idx="4">
                  <c:v>637.80899999999997</c:v>
                </c:pt>
                <c:pt idx="5">
                  <c:v>728.20699999999999</c:v>
                </c:pt>
              </c:numCache>
            </c:numRef>
          </c:yVal>
          <c:smooth val="0"/>
          <c:extLst>
            <c:ext xmlns:c16="http://schemas.microsoft.com/office/drawing/2014/chart" uri="{C3380CC4-5D6E-409C-BE32-E72D297353CC}">
              <c16:uniqueId val="{00000003-7956-45D6-AB53-EFB302C3EDFC}"/>
            </c:ext>
          </c:extLst>
        </c:ser>
        <c:ser>
          <c:idx val="4"/>
          <c:order val="4"/>
          <c:spPr>
            <a:ln w="38100" cap="rnd">
              <a:solidFill>
                <a:schemeClr val="bg1">
                  <a:lumMod val="50000"/>
                </a:schemeClr>
              </a:solidFill>
              <a:round/>
            </a:ln>
            <a:effectLst/>
          </c:spPr>
          <c:marker>
            <c:symbol val="none"/>
          </c:marker>
          <c:xVal>
            <c:numRef>
              <c:f>Sheet2!$M$34:$O$34</c:f>
              <c:numCache>
                <c:formatCode>General</c:formatCode>
                <c:ptCount val="3"/>
                <c:pt idx="0">
                  <c:v>63</c:v>
                </c:pt>
                <c:pt idx="1">
                  <c:v>63</c:v>
                </c:pt>
                <c:pt idx="2">
                  <c:v>63</c:v>
                </c:pt>
              </c:numCache>
            </c:numRef>
          </c:xVal>
          <c:yVal>
            <c:numRef>
              <c:f>Sheet2!$M$35:$O$35</c:f>
              <c:numCache>
                <c:formatCode>General</c:formatCode>
                <c:ptCount val="3"/>
                <c:pt idx="0">
                  <c:v>0</c:v>
                </c:pt>
                <c:pt idx="1">
                  <c:v>500</c:v>
                </c:pt>
                <c:pt idx="2">
                  <c:v>1100</c:v>
                </c:pt>
              </c:numCache>
            </c:numRef>
          </c:yVal>
          <c:smooth val="0"/>
          <c:extLst>
            <c:ext xmlns:c16="http://schemas.microsoft.com/office/drawing/2014/chart" uri="{C3380CC4-5D6E-409C-BE32-E72D297353CC}">
              <c16:uniqueId val="{00000004-7956-45D6-AB53-EFB302C3EDFC}"/>
            </c:ext>
          </c:extLst>
        </c:ser>
        <c:dLbls>
          <c:showLegendKey val="0"/>
          <c:showVal val="0"/>
          <c:showCatName val="0"/>
          <c:showSerName val="0"/>
          <c:showPercent val="0"/>
          <c:showBubbleSize val="0"/>
        </c:dLbls>
        <c:axId val="472051744"/>
        <c:axId val="468814912"/>
      </c:scatterChart>
      <c:valAx>
        <c:axId val="472051744"/>
        <c:scaling>
          <c:orientation val="minMax"/>
          <c:max val="73"/>
          <c:min val="55"/>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Age</a:t>
                </a:r>
              </a:p>
            </c:rich>
          </c:tx>
          <c:layout>
            <c:manualLayout>
              <c:xMode val="edge"/>
              <c:yMode val="edge"/>
              <c:x val="0.44121455092503681"/>
              <c:y val="0.8749548429733955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8814912"/>
        <c:crosses val="autoZero"/>
        <c:crossBetween val="midCat"/>
        <c:majorUnit val="5"/>
      </c:valAx>
      <c:valAx>
        <c:axId val="468814912"/>
        <c:scaling>
          <c:orientation val="minMax"/>
          <c:max val="1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Min/wk</a:t>
                </a:r>
              </a:p>
            </c:rich>
          </c:tx>
          <c:layout>
            <c:manualLayout>
              <c:xMode val="edge"/>
              <c:yMode val="edge"/>
              <c:x val="1.9298700467319633E-2"/>
              <c:y val="0.2979043287397294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2051744"/>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F4C0790B-D736-4299-8CAE-3B13C252F1B8}" type="presOf" srcId="{00E005C9-AED6-4E0C-AA68-98585C33AC70}" destId="{761CE0AE-9504-47ED-86BD-2609B80C409B}"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A15247B3-DAA4-4C9B-9752-F1EEDBCB69DC}" type="presOf" srcId="{7C918BA8-4F89-4259-80B3-551D499D489E}" destId="{87FEBEEB-395D-4BEB-A5F7-5DC2C244715E}" srcOrd="0" destOrd="0" presId="urn:microsoft.com/office/officeart/2005/8/layout/chevron1"/>
    <dgm:cxn modelId="{2800FB77-6791-4DAA-AE5B-7D4A30FA0CAA}" type="presOf" srcId="{DD4D0503-8B3D-4BCE-936F-4C010CCE138E}" destId="{E3D03999-D9C3-4D96-A58A-BBCCFC8C95C4}"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E45735D-05F2-4EA2-8014-135B6F95F8AC}" type="presOf" srcId="{E8EAB955-20F4-421F-B642-6CA5042795D8}" destId="{45E411E2-2D39-48C3-9912-CA191B3ED37C}" srcOrd="0" destOrd="0" presId="urn:microsoft.com/office/officeart/2005/8/layout/chevron1"/>
    <dgm:cxn modelId="{9E6D886A-4941-4CEE-AF13-DF5A0F2332B5}" type="presOf" srcId="{A829E95A-4716-406E-A7C4-94CA08F7BB95}" destId="{59084004-9D45-4E6E-AEC1-1838A0EEE4B4}" srcOrd="0" destOrd="0" presId="urn:microsoft.com/office/officeart/2005/8/layout/chevron1"/>
    <dgm:cxn modelId="{780ACFD6-7368-4D64-99C3-F64D009633A3}" type="presOf" srcId="{6B1EE778-115E-441F-8A47-B23543D8A073}" destId="{84E0FFB4-02BD-42F9-A51A-425F02C6D1F6}" srcOrd="0" destOrd="0" presId="urn:microsoft.com/office/officeart/2005/8/layout/chevron1"/>
    <dgm:cxn modelId="{98F4AFEC-9A2C-4C2B-94FC-B063A533AAD9}" type="presParOf" srcId="{761CE0AE-9504-47ED-86BD-2609B80C409B}" destId="{59084004-9D45-4E6E-AEC1-1838A0EEE4B4}" srcOrd="0" destOrd="0" presId="urn:microsoft.com/office/officeart/2005/8/layout/chevron1"/>
    <dgm:cxn modelId="{2005B16D-27B0-4693-88BC-BD6602B73F3C}" type="presParOf" srcId="{761CE0AE-9504-47ED-86BD-2609B80C409B}" destId="{499AB681-CF9D-4CC5-8AB5-40B3633B8040}" srcOrd="1" destOrd="0" presId="urn:microsoft.com/office/officeart/2005/8/layout/chevron1"/>
    <dgm:cxn modelId="{564FEDC2-B7B3-4227-9052-C9B78F1AF535}" type="presParOf" srcId="{761CE0AE-9504-47ED-86BD-2609B80C409B}" destId="{84E0FFB4-02BD-42F9-A51A-425F02C6D1F6}" srcOrd="2" destOrd="0" presId="urn:microsoft.com/office/officeart/2005/8/layout/chevron1"/>
    <dgm:cxn modelId="{B141FB88-A839-4A7A-81A7-4B5300733B60}" type="presParOf" srcId="{761CE0AE-9504-47ED-86BD-2609B80C409B}" destId="{833DEBC9-3ACF-4A01-B3C0-DC8604464AD4}" srcOrd="3" destOrd="0" presId="urn:microsoft.com/office/officeart/2005/8/layout/chevron1"/>
    <dgm:cxn modelId="{62E37B24-5B20-4C7D-81C2-868D1D4567AA}" type="presParOf" srcId="{761CE0AE-9504-47ED-86BD-2609B80C409B}" destId="{87FEBEEB-395D-4BEB-A5F7-5DC2C244715E}" srcOrd="4" destOrd="0" presId="urn:microsoft.com/office/officeart/2005/8/layout/chevron1"/>
    <dgm:cxn modelId="{3EE61F95-B56C-4CF4-BDEC-98283686D57F}" type="presParOf" srcId="{761CE0AE-9504-47ED-86BD-2609B80C409B}" destId="{A2D6E809-29F3-4DF2-A07D-307FF355F015}" srcOrd="5" destOrd="0" presId="urn:microsoft.com/office/officeart/2005/8/layout/chevron1"/>
    <dgm:cxn modelId="{0DBA8FC9-263E-4CAF-9D24-98F638F1D1B7}" type="presParOf" srcId="{761CE0AE-9504-47ED-86BD-2609B80C409B}" destId="{45E411E2-2D39-48C3-9912-CA191B3ED37C}" srcOrd="6" destOrd="0" presId="urn:microsoft.com/office/officeart/2005/8/layout/chevron1"/>
    <dgm:cxn modelId="{55D9275A-2903-4D68-BDFC-7DC55912FC8A}" type="presParOf" srcId="{761CE0AE-9504-47ED-86BD-2609B80C409B}" destId="{A411496E-7A27-4F7A-BA02-16ABF21AAB1E}" srcOrd="7" destOrd="0" presId="urn:microsoft.com/office/officeart/2005/8/layout/chevron1"/>
    <dgm:cxn modelId="{FD02B3F4-E99A-4CCB-87B2-AECED255C7CA}"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800" b="1" dirty="0" smtClean="0">
              <a:solidFill>
                <a:schemeClr val="bg1"/>
              </a:solidFill>
            </a:rPr>
            <a:t>Approach</a:t>
          </a:r>
          <a:endParaRPr lang="en-US" sz="1800" b="0" dirty="0">
            <a:solidFill>
              <a:schemeClr val="bg1"/>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8C6C2A81-710C-4C40-B751-5DDA84B2463F}"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A348F699-FD38-4C0E-91CB-C2D9924C0440}" type="presOf" srcId="{00E005C9-AED6-4E0C-AA68-98585C33AC70}" destId="{761CE0AE-9504-47ED-86BD-2609B80C409B}" srcOrd="0" destOrd="0" presId="urn:microsoft.com/office/officeart/2005/8/layout/chevron1"/>
    <dgm:cxn modelId="{15B4EF78-34A6-4999-B228-21E40CADC3CD}" type="presOf" srcId="{A829E95A-4716-406E-A7C4-94CA08F7BB95}" destId="{59084004-9D45-4E6E-AEC1-1838A0EEE4B4}"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16661840-7891-46FB-B6A9-790AE1FEAF63}" type="presOf" srcId="{DD4D0503-8B3D-4BCE-936F-4C010CCE138E}" destId="{E3D03999-D9C3-4D96-A58A-BBCCFC8C95C4}" srcOrd="0" destOrd="0" presId="urn:microsoft.com/office/officeart/2005/8/layout/chevron1"/>
    <dgm:cxn modelId="{F3E019E7-7D9E-434A-9CB3-675672EA0EAF}" type="presOf" srcId="{E8EAB955-20F4-421F-B642-6CA5042795D8}" destId="{45E411E2-2D39-48C3-9912-CA191B3ED37C}" srcOrd="0" destOrd="0" presId="urn:microsoft.com/office/officeart/2005/8/layout/chevron1"/>
    <dgm:cxn modelId="{6A8E403B-3814-4A63-B3D8-41CDD9E5535A}" type="presOf" srcId="{7C918BA8-4F89-4259-80B3-551D499D489E}" destId="{87FEBEEB-395D-4BEB-A5F7-5DC2C244715E}" srcOrd="0" destOrd="0" presId="urn:microsoft.com/office/officeart/2005/8/layout/chevron1"/>
    <dgm:cxn modelId="{03121879-3865-4F0E-8CCD-8B4DF67A4911}" type="presParOf" srcId="{761CE0AE-9504-47ED-86BD-2609B80C409B}" destId="{59084004-9D45-4E6E-AEC1-1838A0EEE4B4}" srcOrd="0" destOrd="0" presId="urn:microsoft.com/office/officeart/2005/8/layout/chevron1"/>
    <dgm:cxn modelId="{2CE6866F-74C9-4FE4-B3A4-3A161B40951D}" type="presParOf" srcId="{761CE0AE-9504-47ED-86BD-2609B80C409B}" destId="{499AB681-CF9D-4CC5-8AB5-40B3633B8040}" srcOrd="1" destOrd="0" presId="urn:microsoft.com/office/officeart/2005/8/layout/chevron1"/>
    <dgm:cxn modelId="{EBA03876-6114-4BBF-973B-4366E2D0EBC6}" type="presParOf" srcId="{761CE0AE-9504-47ED-86BD-2609B80C409B}" destId="{84E0FFB4-02BD-42F9-A51A-425F02C6D1F6}" srcOrd="2" destOrd="0" presId="urn:microsoft.com/office/officeart/2005/8/layout/chevron1"/>
    <dgm:cxn modelId="{8BA8773E-C5B4-45BD-9D26-BDC4637C6D22}" type="presParOf" srcId="{761CE0AE-9504-47ED-86BD-2609B80C409B}" destId="{833DEBC9-3ACF-4A01-B3C0-DC8604464AD4}" srcOrd="3" destOrd="0" presId="urn:microsoft.com/office/officeart/2005/8/layout/chevron1"/>
    <dgm:cxn modelId="{1E03BCA0-F5B1-47CA-A040-3A0EED57B3A6}" type="presParOf" srcId="{761CE0AE-9504-47ED-86BD-2609B80C409B}" destId="{87FEBEEB-395D-4BEB-A5F7-5DC2C244715E}" srcOrd="4" destOrd="0" presId="urn:microsoft.com/office/officeart/2005/8/layout/chevron1"/>
    <dgm:cxn modelId="{647E3FB0-5CB9-4A73-BD10-97848D8B5E95}" type="presParOf" srcId="{761CE0AE-9504-47ED-86BD-2609B80C409B}" destId="{A2D6E809-29F3-4DF2-A07D-307FF355F015}" srcOrd="5" destOrd="0" presId="urn:microsoft.com/office/officeart/2005/8/layout/chevron1"/>
    <dgm:cxn modelId="{365AFB3E-0956-459F-BC0A-18B7D3F5E211}" type="presParOf" srcId="{761CE0AE-9504-47ED-86BD-2609B80C409B}" destId="{45E411E2-2D39-48C3-9912-CA191B3ED37C}" srcOrd="6" destOrd="0" presId="urn:microsoft.com/office/officeart/2005/8/layout/chevron1"/>
    <dgm:cxn modelId="{0C6EA541-E1FD-424A-82C2-A0DD92DCE613}" type="presParOf" srcId="{761CE0AE-9504-47ED-86BD-2609B80C409B}" destId="{A411496E-7A27-4F7A-BA02-16ABF21AAB1E}" srcOrd="7" destOrd="0" presId="urn:microsoft.com/office/officeart/2005/8/layout/chevron1"/>
    <dgm:cxn modelId="{FA2A62C6-0A92-422E-9039-560B7DB47358}"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800" b="1" dirty="0" smtClean="0">
              <a:solidFill>
                <a:schemeClr val="bg1"/>
              </a:solidFill>
            </a:rPr>
            <a:t>Approach</a:t>
          </a:r>
          <a:endParaRPr lang="en-US" sz="1800" b="1" dirty="0">
            <a:solidFill>
              <a:schemeClr val="bg1"/>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65B14EB4-EC4E-4A98-B73B-BEB6D05B73F6}" type="presOf" srcId="{00E005C9-AED6-4E0C-AA68-98585C33AC70}" destId="{761CE0AE-9504-47ED-86BD-2609B80C409B}" srcOrd="0" destOrd="0" presId="urn:microsoft.com/office/officeart/2005/8/layout/chevron1"/>
    <dgm:cxn modelId="{7156C970-516D-4891-9591-209B065F3966}" type="presOf" srcId="{6B1EE778-115E-441F-8A47-B23543D8A073}" destId="{84E0FFB4-02BD-42F9-A51A-425F02C6D1F6}"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FC4A7A5-B687-4EB0-851B-02DADD58A242}" srcId="{00E005C9-AED6-4E0C-AA68-98585C33AC70}" destId="{6B1EE778-115E-441F-8A47-B23543D8A073}" srcOrd="1" destOrd="0" parTransId="{9BEA7CC6-EDC2-459B-B301-9A5A908B0E3F}" sibTransId="{937C31B3-5F1B-4DF1-9FA7-F75555D7E64A}"/>
    <dgm:cxn modelId="{3443A854-8358-4B42-A083-B4A8EE6649CA}" type="presOf" srcId="{DD4D0503-8B3D-4BCE-936F-4C010CCE138E}" destId="{E3D03999-D9C3-4D96-A58A-BBCCFC8C95C4}" srcOrd="0" destOrd="0" presId="urn:microsoft.com/office/officeart/2005/8/layout/chevron1"/>
    <dgm:cxn modelId="{89B552B7-B976-4AE0-BA34-BB0FA8577016}" type="presOf" srcId="{7C918BA8-4F89-4259-80B3-551D499D489E}" destId="{87FEBEEB-395D-4BEB-A5F7-5DC2C244715E}" srcOrd="0" destOrd="0" presId="urn:microsoft.com/office/officeart/2005/8/layout/chevron1"/>
    <dgm:cxn modelId="{C79FCB18-3EAC-4628-B775-0386619D1B95}" type="presOf" srcId="{E8EAB955-20F4-421F-B642-6CA5042795D8}" destId="{45E411E2-2D39-48C3-9912-CA191B3ED37C}" srcOrd="0" destOrd="0" presId="urn:microsoft.com/office/officeart/2005/8/layout/chevron1"/>
    <dgm:cxn modelId="{71EFEA9B-41F4-4D6E-8399-3BB89BF59C79}" type="presOf" srcId="{A829E95A-4716-406E-A7C4-94CA08F7BB95}" destId="{59084004-9D45-4E6E-AEC1-1838A0EEE4B4}" srcOrd="0" destOrd="0" presId="urn:microsoft.com/office/officeart/2005/8/layout/chevron1"/>
    <dgm:cxn modelId="{61CAFD50-77A0-4613-BAD3-A737AD757366}" type="presParOf" srcId="{761CE0AE-9504-47ED-86BD-2609B80C409B}" destId="{59084004-9D45-4E6E-AEC1-1838A0EEE4B4}" srcOrd="0" destOrd="0" presId="urn:microsoft.com/office/officeart/2005/8/layout/chevron1"/>
    <dgm:cxn modelId="{B3BA5998-E769-4B58-8987-31D877777FD4}" type="presParOf" srcId="{761CE0AE-9504-47ED-86BD-2609B80C409B}" destId="{499AB681-CF9D-4CC5-8AB5-40B3633B8040}" srcOrd="1" destOrd="0" presId="urn:microsoft.com/office/officeart/2005/8/layout/chevron1"/>
    <dgm:cxn modelId="{F738862D-468C-4C09-9501-3055A49F1CC0}" type="presParOf" srcId="{761CE0AE-9504-47ED-86BD-2609B80C409B}" destId="{84E0FFB4-02BD-42F9-A51A-425F02C6D1F6}" srcOrd="2" destOrd="0" presId="urn:microsoft.com/office/officeart/2005/8/layout/chevron1"/>
    <dgm:cxn modelId="{6ED66265-BE61-4356-84BA-26D922BD51CE}" type="presParOf" srcId="{761CE0AE-9504-47ED-86BD-2609B80C409B}" destId="{833DEBC9-3ACF-4A01-B3C0-DC8604464AD4}" srcOrd="3" destOrd="0" presId="urn:microsoft.com/office/officeart/2005/8/layout/chevron1"/>
    <dgm:cxn modelId="{3FF5D1A1-8560-4D37-8610-9AC8E0CA3766}" type="presParOf" srcId="{761CE0AE-9504-47ED-86BD-2609B80C409B}" destId="{87FEBEEB-395D-4BEB-A5F7-5DC2C244715E}" srcOrd="4" destOrd="0" presId="urn:microsoft.com/office/officeart/2005/8/layout/chevron1"/>
    <dgm:cxn modelId="{A9E1F90D-0623-4B64-A8FD-744C46DF2AA9}" type="presParOf" srcId="{761CE0AE-9504-47ED-86BD-2609B80C409B}" destId="{A2D6E809-29F3-4DF2-A07D-307FF355F015}" srcOrd="5" destOrd="0" presId="urn:microsoft.com/office/officeart/2005/8/layout/chevron1"/>
    <dgm:cxn modelId="{88007717-8F29-4D75-A0B8-37B2AA23E68E}" type="presParOf" srcId="{761CE0AE-9504-47ED-86BD-2609B80C409B}" destId="{45E411E2-2D39-48C3-9912-CA191B3ED37C}" srcOrd="6" destOrd="0" presId="urn:microsoft.com/office/officeart/2005/8/layout/chevron1"/>
    <dgm:cxn modelId="{57B47FF5-F655-4E71-A975-D9D4517FD9F7}" type="presParOf" srcId="{761CE0AE-9504-47ED-86BD-2609B80C409B}" destId="{A411496E-7A27-4F7A-BA02-16ABF21AAB1E}" srcOrd="7" destOrd="0" presId="urn:microsoft.com/office/officeart/2005/8/layout/chevron1"/>
    <dgm:cxn modelId="{C37EDA71-F4F1-444C-8F94-7B13D4A31113}"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800" b="1" dirty="0" smtClean="0">
              <a:solidFill>
                <a:schemeClr val="bg1"/>
              </a:solidFill>
            </a:rPr>
            <a:t>Approach</a:t>
          </a:r>
          <a:endParaRPr lang="en-US" sz="1800" b="1" dirty="0">
            <a:solidFill>
              <a:schemeClr val="bg1"/>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65B14EB4-EC4E-4A98-B73B-BEB6D05B73F6}" type="presOf" srcId="{00E005C9-AED6-4E0C-AA68-98585C33AC70}" destId="{761CE0AE-9504-47ED-86BD-2609B80C409B}" srcOrd="0" destOrd="0" presId="urn:microsoft.com/office/officeart/2005/8/layout/chevron1"/>
    <dgm:cxn modelId="{7156C970-516D-4891-9591-209B065F3966}" type="presOf" srcId="{6B1EE778-115E-441F-8A47-B23543D8A073}" destId="{84E0FFB4-02BD-42F9-A51A-425F02C6D1F6}"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FC4A7A5-B687-4EB0-851B-02DADD58A242}" srcId="{00E005C9-AED6-4E0C-AA68-98585C33AC70}" destId="{6B1EE778-115E-441F-8A47-B23543D8A073}" srcOrd="1" destOrd="0" parTransId="{9BEA7CC6-EDC2-459B-B301-9A5A908B0E3F}" sibTransId="{937C31B3-5F1B-4DF1-9FA7-F75555D7E64A}"/>
    <dgm:cxn modelId="{3443A854-8358-4B42-A083-B4A8EE6649CA}" type="presOf" srcId="{DD4D0503-8B3D-4BCE-936F-4C010CCE138E}" destId="{E3D03999-D9C3-4D96-A58A-BBCCFC8C95C4}" srcOrd="0" destOrd="0" presId="urn:microsoft.com/office/officeart/2005/8/layout/chevron1"/>
    <dgm:cxn modelId="{89B552B7-B976-4AE0-BA34-BB0FA8577016}" type="presOf" srcId="{7C918BA8-4F89-4259-80B3-551D499D489E}" destId="{87FEBEEB-395D-4BEB-A5F7-5DC2C244715E}" srcOrd="0" destOrd="0" presId="urn:microsoft.com/office/officeart/2005/8/layout/chevron1"/>
    <dgm:cxn modelId="{C79FCB18-3EAC-4628-B775-0386619D1B95}" type="presOf" srcId="{E8EAB955-20F4-421F-B642-6CA5042795D8}" destId="{45E411E2-2D39-48C3-9912-CA191B3ED37C}" srcOrd="0" destOrd="0" presId="urn:microsoft.com/office/officeart/2005/8/layout/chevron1"/>
    <dgm:cxn modelId="{71EFEA9B-41F4-4D6E-8399-3BB89BF59C79}" type="presOf" srcId="{A829E95A-4716-406E-A7C4-94CA08F7BB95}" destId="{59084004-9D45-4E6E-AEC1-1838A0EEE4B4}" srcOrd="0" destOrd="0" presId="urn:microsoft.com/office/officeart/2005/8/layout/chevron1"/>
    <dgm:cxn modelId="{61CAFD50-77A0-4613-BAD3-A737AD757366}" type="presParOf" srcId="{761CE0AE-9504-47ED-86BD-2609B80C409B}" destId="{59084004-9D45-4E6E-AEC1-1838A0EEE4B4}" srcOrd="0" destOrd="0" presId="urn:microsoft.com/office/officeart/2005/8/layout/chevron1"/>
    <dgm:cxn modelId="{B3BA5998-E769-4B58-8987-31D877777FD4}" type="presParOf" srcId="{761CE0AE-9504-47ED-86BD-2609B80C409B}" destId="{499AB681-CF9D-4CC5-8AB5-40B3633B8040}" srcOrd="1" destOrd="0" presId="urn:microsoft.com/office/officeart/2005/8/layout/chevron1"/>
    <dgm:cxn modelId="{F738862D-468C-4C09-9501-3055A49F1CC0}" type="presParOf" srcId="{761CE0AE-9504-47ED-86BD-2609B80C409B}" destId="{84E0FFB4-02BD-42F9-A51A-425F02C6D1F6}" srcOrd="2" destOrd="0" presId="urn:microsoft.com/office/officeart/2005/8/layout/chevron1"/>
    <dgm:cxn modelId="{6ED66265-BE61-4356-84BA-26D922BD51CE}" type="presParOf" srcId="{761CE0AE-9504-47ED-86BD-2609B80C409B}" destId="{833DEBC9-3ACF-4A01-B3C0-DC8604464AD4}" srcOrd="3" destOrd="0" presId="urn:microsoft.com/office/officeart/2005/8/layout/chevron1"/>
    <dgm:cxn modelId="{3FF5D1A1-8560-4D37-8610-9AC8E0CA3766}" type="presParOf" srcId="{761CE0AE-9504-47ED-86BD-2609B80C409B}" destId="{87FEBEEB-395D-4BEB-A5F7-5DC2C244715E}" srcOrd="4" destOrd="0" presId="urn:microsoft.com/office/officeart/2005/8/layout/chevron1"/>
    <dgm:cxn modelId="{A9E1F90D-0623-4B64-A8FD-744C46DF2AA9}" type="presParOf" srcId="{761CE0AE-9504-47ED-86BD-2609B80C409B}" destId="{A2D6E809-29F3-4DF2-A07D-307FF355F015}" srcOrd="5" destOrd="0" presId="urn:microsoft.com/office/officeart/2005/8/layout/chevron1"/>
    <dgm:cxn modelId="{88007717-8F29-4D75-A0B8-37B2AA23E68E}" type="presParOf" srcId="{761CE0AE-9504-47ED-86BD-2609B80C409B}" destId="{45E411E2-2D39-48C3-9912-CA191B3ED37C}" srcOrd="6" destOrd="0" presId="urn:microsoft.com/office/officeart/2005/8/layout/chevron1"/>
    <dgm:cxn modelId="{57B47FF5-F655-4E71-A975-D9D4517FD9F7}" type="presParOf" srcId="{761CE0AE-9504-47ED-86BD-2609B80C409B}" destId="{A411496E-7A27-4F7A-BA02-16ABF21AAB1E}" srcOrd="7" destOrd="0" presId="urn:microsoft.com/office/officeart/2005/8/layout/chevron1"/>
    <dgm:cxn modelId="{C37EDA71-F4F1-444C-8F94-7B13D4A31113}"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C401DCF5-2B35-4672-9B4B-4F7D74B50BD6}" type="presOf" srcId="{00E005C9-AED6-4E0C-AA68-98585C33AC70}" destId="{761CE0AE-9504-47ED-86BD-2609B80C409B}" srcOrd="0" destOrd="0" presId="urn:microsoft.com/office/officeart/2005/8/layout/chevron1"/>
    <dgm:cxn modelId="{A106FF92-EF2C-4D65-B7E0-3B894D2C451B}"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CD217FE6-807E-46A2-A7CE-72313C39B71D}" type="presOf" srcId="{A829E95A-4716-406E-A7C4-94CA08F7BB95}" destId="{59084004-9D45-4E6E-AEC1-1838A0EEE4B4}"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0E60818B-FAFF-4398-849E-6F715306CA39}" type="presOf" srcId="{DD4D0503-8B3D-4BCE-936F-4C010CCE138E}" destId="{E3D03999-D9C3-4D96-A58A-BBCCFC8C95C4}" srcOrd="0" destOrd="0" presId="urn:microsoft.com/office/officeart/2005/8/layout/chevron1"/>
    <dgm:cxn modelId="{B7CB8D91-4EDB-4AB6-AFD3-523688074397}"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21873A04-6153-4313-8EC9-121C89256059}" type="presOf" srcId="{E8EAB955-20F4-421F-B642-6CA5042795D8}" destId="{45E411E2-2D39-48C3-9912-CA191B3ED37C}" srcOrd="0" destOrd="0" presId="urn:microsoft.com/office/officeart/2005/8/layout/chevron1"/>
    <dgm:cxn modelId="{B11FBCA7-4E7B-4BAF-BB5C-B08424FE2566}" type="presParOf" srcId="{761CE0AE-9504-47ED-86BD-2609B80C409B}" destId="{59084004-9D45-4E6E-AEC1-1838A0EEE4B4}" srcOrd="0" destOrd="0" presId="urn:microsoft.com/office/officeart/2005/8/layout/chevron1"/>
    <dgm:cxn modelId="{D28A14F8-08F6-4F67-817F-412AC114115C}" type="presParOf" srcId="{761CE0AE-9504-47ED-86BD-2609B80C409B}" destId="{499AB681-CF9D-4CC5-8AB5-40B3633B8040}" srcOrd="1" destOrd="0" presId="urn:microsoft.com/office/officeart/2005/8/layout/chevron1"/>
    <dgm:cxn modelId="{39A87DC3-7573-45BA-915B-1BDB139818E9}" type="presParOf" srcId="{761CE0AE-9504-47ED-86BD-2609B80C409B}" destId="{84E0FFB4-02BD-42F9-A51A-425F02C6D1F6}" srcOrd="2" destOrd="0" presId="urn:microsoft.com/office/officeart/2005/8/layout/chevron1"/>
    <dgm:cxn modelId="{6C5256C4-E3A5-4F2C-B064-BCB4A16FC34C}" type="presParOf" srcId="{761CE0AE-9504-47ED-86BD-2609B80C409B}" destId="{833DEBC9-3ACF-4A01-B3C0-DC8604464AD4}" srcOrd="3" destOrd="0" presId="urn:microsoft.com/office/officeart/2005/8/layout/chevron1"/>
    <dgm:cxn modelId="{D3A6D645-8EB9-4408-B5C5-7F86F003E821}" type="presParOf" srcId="{761CE0AE-9504-47ED-86BD-2609B80C409B}" destId="{87FEBEEB-395D-4BEB-A5F7-5DC2C244715E}" srcOrd="4" destOrd="0" presId="urn:microsoft.com/office/officeart/2005/8/layout/chevron1"/>
    <dgm:cxn modelId="{C753E5F7-5C09-450F-A543-59D3068B1283}" type="presParOf" srcId="{761CE0AE-9504-47ED-86BD-2609B80C409B}" destId="{A2D6E809-29F3-4DF2-A07D-307FF355F015}" srcOrd="5" destOrd="0" presId="urn:microsoft.com/office/officeart/2005/8/layout/chevron1"/>
    <dgm:cxn modelId="{46183B49-11CC-4DAD-9BE5-3A0ED9456E1D}" type="presParOf" srcId="{761CE0AE-9504-47ED-86BD-2609B80C409B}" destId="{45E411E2-2D39-48C3-9912-CA191B3ED37C}" srcOrd="6" destOrd="0" presId="urn:microsoft.com/office/officeart/2005/8/layout/chevron1"/>
    <dgm:cxn modelId="{61901715-55A2-4EDE-ADCC-F17BFA0B8484}" type="presParOf" srcId="{761CE0AE-9504-47ED-86BD-2609B80C409B}" destId="{A411496E-7A27-4F7A-BA02-16ABF21AAB1E}" srcOrd="7" destOrd="0" presId="urn:microsoft.com/office/officeart/2005/8/layout/chevron1"/>
    <dgm:cxn modelId="{EACA292C-EB3A-471B-94C3-B039101D0BF8}"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BFD8E5B5-FECB-48A3-A37B-C4AAAE28A2C9}" type="presOf" srcId="{E8EAB955-20F4-421F-B642-6CA5042795D8}" destId="{45E411E2-2D39-48C3-9912-CA191B3ED37C}"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630EC18-C1D6-4AF4-BD71-500BE0F25511}" type="presOf" srcId="{DD4D0503-8B3D-4BCE-936F-4C010CCE138E}" destId="{E3D03999-D9C3-4D96-A58A-BBCCFC8C95C4}"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9342317D-FE9B-4E98-9334-80BF015EF655}" type="presOf" srcId="{6B1EE778-115E-441F-8A47-B23543D8A073}" destId="{84E0FFB4-02BD-42F9-A51A-425F02C6D1F6}" srcOrd="0" destOrd="0" presId="urn:microsoft.com/office/officeart/2005/8/layout/chevron1"/>
    <dgm:cxn modelId="{907058D2-F039-4D67-B64C-0837A5BDEAB6}" type="presOf" srcId="{7C918BA8-4F89-4259-80B3-551D499D489E}" destId="{87FEBEEB-395D-4BEB-A5F7-5DC2C244715E}"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8FC4A7A5-B687-4EB0-851B-02DADD58A242}" srcId="{00E005C9-AED6-4E0C-AA68-98585C33AC70}" destId="{6B1EE778-115E-441F-8A47-B23543D8A073}" srcOrd="1" destOrd="0" parTransId="{9BEA7CC6-EDC2-459B-B301-9A5A908B0E3F}" sibTransId="{937C31B3-5F1B-4DF1-9FA7-F75555D7E64A}"/>
    <dgm:cxn modelId="{192EC3DE-D90B-460A-9841-D6267D7CDCC5}" type="presOf" srcId="{00E005C9-AED6-4E0C-AA68-98585C33AC70}" destId="{761CE0AE-9504-47ED-86BD-2609B80C409B}" srcOrd="0" destOrd="0" presId="urn:microsoft.com/office/officeart/2005/8/layout/chevron1"/>
    <dgm:cxn modelId="{AF9A9C94-1533-4D5D-A2E9-1CCC8F02EF0C}" type="presOf" srcId="{A829E95A-4716-406E-A7C4-94CA08F7BB95}" destId="{59084004-9D45-4E6E-AEC1-1838A0EEE4B4}" srcOrd="0" destOrd="0" presId="urn:microsoft.com/office/officeart/2005/8/layout/chevron1"/>
    <dgm:cxn modelId="{81938A0B-2D3D-48AD-A491-AF92C7F5D992}" type="presParOf" srcId="{761CE0AE-9504-47ED-86BD-2609B80C409B}" destId="{59084004-9D45-4E6E-AEC1-1838A0EEE4B4}" srcOrd="0" destOrd="0" presId="urn:microsoft.com/office/officeart/2005/8/layout/chevron1"/>
    <dgm:cxn modelId="{3CCB1CB1-A84E-4F94-9DFB-B5312F73F66E}" type="presParOf" srcId="{761CE0AE-9504-47ED-86BD-2609B80C409B}" destId="{499AB681-CF9D-4CC5-8AB5-40B3633B8040}" srcOrd="1" destOrd="0" presId="urn:microsoft.com/office/officeart/2005/8/layout/chevron1"/>
    <dgm:cxn modelId="{F8D22D59-73ED-4AB9-8647-A9A666CFF44A}" type="presParOf" srcId="{761CE0AE-9504-47ED-86BD-2609B80C409B}" destId="{84E0FFB4-02BD-42F9-A51A-425F02C6D1F6}" srcOrd="2" destOrd="0" presId="urn:microsoft.com/office/officeart/2005/8/layout/chevron1"/>
    <dgm:cxn modelId="{12C62AE3-D752-453F-9DB2-0CE34BD42D3D}" type="presParOf" srcId="{761CE0AE-9504-47ED-86BD-2609B80C409B}" destId="{833DEBC9-3ACF-4A01-B3C0-DC8604464AD4}" srcOrd="3" destOrd="0" presId="urn:microsoft.com/office/officeart/2005/8/layout/chevron1"/>
    <dgm:cxn modelId="{E564B6DD-A1F1-432B-BE21-6E0755471D19}" type="presParOf" srcId="{761CE0AE-9504-47ED-86BD-2609B80C409B}" destId="{87FEBEEB-395D-4BEB-A5F7-5DC2C244715E}" srcOrd="4" destOrd="0" presId="urn:microsoft.com/office/officeart/2005/8/layout/chevron1"/>
    <dgm:cxn modelId="{A6CBAAFB-F2DB-476C-997E-AC947B71C296}" type="presParOf" srcId="{761CE0AE-9504-47ED-86BD-2609B80C409B}" destId="{A2D6E809-29F3-4DF2-A07D-307FF355F015}" srcOrd="5" destOrd="0" presId="urn:microsoft.com/office/officeart/2005/8/layout/chevron1"/>
    <dgm:cxn modelId="{6B58654C-6179-493F-BC2A-9F578E5BF190}" type="presParOf" srcId="{761CE0AE-9504-47ED-86BD-2609B80C409B}" destId="{45E411E2-2D39-48C3-9912-CA191B3ED37C}" srcOrd="6" destOrd="0" presId="urn:microsoft.com/office/officeart/2005/8/layout/chevron1"/>
    <dgm:cxn modelId="{749BE834-9C7B-42B3-B0B7-9DD733B132D4}" type="presParOf" srcId="{761CE0AE-9504-47ED-86BD-2609B80C409B}" destId="{A411496E-7A27-4F7A-BA02-16ABF21AAB1E}" srcOrd="7" destOrd="0" presId="urn:microsoft.com/office/officeart/2005/8/layout/chevron1"/>
    <dgm:cxn modelId="{2FE714BF-4190-4663-B239-A88D7349DD27}"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74344C90-A798-4D81-B7DD-28BB4C0D3403}"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CECCA58E-C7EA-414A-96F2-2A9BE80F541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60408DAD-F47E-41A1-AACA-A6517151E949}" type="presOf" srcId="{DD4D0503-8B3D-4BCE-936F-4C010CCE138E}" destId="{E3D03999-D9C3-4D96-A58A-BBCCFC8C95C4}"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076559F9-C68B-4322-8C72-4172D6F4AD39}" type="presOf" srcId="{A829E95A-4716-406E-A7C4-94CA08F7BB95}" destId="{59084004-9D45-4E6E-AEC1-1838A0EEE4B4}" srcOrd="0" destOrd="0" presId="urn:microsoft.com/office/officeart/2005/8/layout/chevron1"/>
    <dgm:cxn modelId="{86805D8A-05AC-4154-9EC9-3FB856920F7B}" type="presOf" srcId="{E8EAB955-20F4-421F-B642-6CA5042795D8}" destId="{45E411E2-2D39-48C3-9912-CA191B3ED37C}" srcOrd="0" destOrd="0" presId="urn:microsoft.com/office/officeart/2005/8/layout/chevron1"/>
    <dgm:cxn modelId="{24AD2CC6-BFB6-45EB-9FE9-60B1980AFCD5}" type="presOf" srcId="{7C918BA8-4F89-4259-80B3-551D499D489E}" destId="{87FEBEEB-395D-4BEB-A5F7-5DC2C244715E}" srcOrd="0" destOrd="0" presId="urn:microsoft.com/office/officeart/2005/8/layout/chevron1"/>
    <dgm:cxn modelId="{333990DC-0958-4A72-9DA0-00F5B5296FE5}" type="presParOf" srcId="{761CE0AE-9504-47ED-86BD-2609B80C409B}" destId="{59084004-9D45-4E6E-AEC1-1838A0EEE4B4}" srcOrd="0" destOrd="0" presId="urn:microsoft.com/office/officeart/2005/8/layout/chevron1"/>
    <dgm:cxn modelId="{0049D6B2-8EA9-4289-A14E-ABA69155324C}" type="presParOf" srcId="{761CE0AE-9504-47ED-86BD-2609B80C409B}" destId="{499AB681-CF9D-4CC5-8AB5-40B3633B8040}" srcOrd="1" destOrd="0" presId="urn:microsoft.com/office/officeart/2005/8/layout/chevron1"/>
    <dgm:cxn modelId="{A2EE44F6-4E27-458A-98BF-719D10F3F8A5}" type="presParOf" srcId="{761CE0AE-9504-47ED-86BD-2609B80C409B}" destId="{84E0FFB4-02BD-42F9-A51A-425F02C6D1F6}" srcOrd="2" destOrd="0" presId="urn:microsoft.com/office/officeart/2005/8/layout/chevron1"/>
    <dgm:cxn modelId="{4CCCB25A-0DD7-4E3D-BBA2-EC215E46F2C5}" type="presParOf" srcId="{761CE0AE-9504-47ED-86BD-2609B80C409B}" destId="{833DEBC9-3ACF-4A01-B3C0-DC8604464AD4}" srcOrd="3" destOrd="0" presId="urn:microsoft.com/office/officeart/2005/8/layout/chevron1"/>
    <dgm:cxn modelId="{29C6816D-1F6E-4C0C-8466-7022BDABCE9A}" type="presParOf" srcId="{761CE0AE-9504-47ED-86BD-2609B80C409B}" destId="{87FEBEEB-395D-4BEB-A5F7-5DC2C244715E}" srcOrd="4" destOrd="0" presId="urn:microsoft.com/office/officeart/2005/8/layout/chevron1"/>
    <dgm:cxn modelId="{EAF3A65C-626D-4618-BBCA-9AA4CA9CC93F}" type="presParOf" srcId="{761CE0AE-9504-47ED-86BD-2609B80C409B}" destId="{A2D6E809-29F3-4DF2-A07D-307FF355F015}" srcOrd="5" destOrd="0" presId="urn:microsoft.com/office/officeart/2005/8/layout/chevron1"/>
    <dgm:cxn modelId="{5B346188-8EF9-48DA-AB75-CC84742B7D45}" type="presParOf" srcId="{761CE0AE-9504-47ED-86BD-2609B80C409B}" destId="{45E411E2-2D39-48C3-9912-CA191B3ED37C}" srcOrd="6" destOrd="0" presId="urn:microsoft.com/office/officeart/2005/8/layout/chevron1"/>
    <dgm:cxn modelId="{CBCE2054-F7A0-4474-85A6-39CD8B9FC098}" type="presParOf" srcId="{761CE0AE-9504-47ED-86BD-2609B80C409B}" destId="{A411496E-7A27-4F7A-BA02-16ABF21AAB1E}" srcOrd="7" destOrd="0" presId="urn:microsoft.com/office/officeart/2005/8/layout/chevron1"/>
    <dgm:cxn modelId="{C78F0750-F9C5-4406-A350-180F8856B508}"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ECDA93A4-47A5-4308-AA8B-E32BA1A8B191}" srcId="{00E005C9-AED6-4E0C-AA68-98585C33AC70}" destId="{DD4D0503-8B3D-4BCE-936F-4C010CCE138E}" srcOrd="4" destOrd="0" parTransId="{3F015A62-B55E-4610-8F27-03B9ADB2C21C}" sibTransId="{54F5AC46-2776-4581-97BD-CBFABD1A38BF}"/>
    <dgm:cxn modelId="{BD22679B-24ED-E74A-873B-0DB800870053}" type="presOf" srcId="{DD4D0503-8B3D-4BCE-936F-4C010CCE138E}" destId="{E3D03999-D9C3-4D96-A58A-BBCCFC8C95C4}"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F549397D-E5C3-483F-B963-B052AB86E668}" srcId="{00E005C9-AED6-4E0C-AA68-98585C33AC70}" destId="{E8EAB955-20F4-421F-B642-6CA5042795D8}" srcOrd="3" destOrd="0" parTransId="{7EDB83B5-66C6-4067-9A7A-6F344E6C0999}" sibTransId="{27F8CE02-8E74-4662-824C-94E8D0FCFAF5}"/>
    <dgm:cxn modelId="{4E63304A-3D1D-46A8-AFC7-B3561E550356}" srcId="{00E005C9-AED6-4E0C-AA68-98585C33AC70}" destId="{A829E95A-4716-406E-A7C4-94CA08F7BB95}" srcOrd="0" destOrd="0" parTransId="{08AB44DC-5E84-44A6-A0AE-36B89AC23D8A}" sibTransId="{1D32D2CF-8B13-4784-B0CC-9517500AEB0F}"/>
    <dgm:cxn modelId="{8FC4A7A5-B687-4EB0-851B-02DADD58A242}" srcId="{00E005C9-AED6-4E0C-AA68-98585C33AC70}" destId="{6B1EE778-115E-441F-8A47-B23543D8A073}" srcOrd="1" destOrd="0" parTransId="{9BEA7CC6-EDC2-459B-B301-9A5A908B0E3F}" sibTransId="{937C31B3-5F1B-4DF1-9FA7-F75555D7E64A}"/>
    <dgm:cxn modelId="{A6EC2CD2-2E6F-164D-823E-819EA6B91803}" type="presOf" srcId="{00E005C9-AED6-4E0C-AA68-98585C33AC70}" destId="{761CE0AE-9504-47ED-86BD-2609B80C409B}" srcOrd="0" destOrd="0" presId="urn:microsoft.com/office/officeart/2005/8/layout/chevron1"/>
    <dgm:cxn modelId="{39031DE1-9695-5B4F-B309-3B28AEB6FE10}" type="presOf" srcId="{6B1EE778-115E-441F-8A47-B23543D8A073}" destId="{84E0FFB4-02BD-42F9-A51A-425F02C6D1F6}" srcOrd="0" destOrd="0" presId="urn:microsoft.com/office/officeart/2005/8/layout/chevron1"/>
    <dgm:cxn modelId="{5A3AB9A3-1C38-1549-846D-79BD2078F3FD}" type="presOf" srcId="{E8EAB955-20F4-421F-B642-6CA5042795D8}" destId="{45E411E2-2D39-48C3-9912-CA191B3ED37C}" srcOrd="0" destOrd="0" presId="urn:microsoft.com/office/officeart/2005/8/layout/chevron1"/>
    <dgm:cxn modelId="{AB019963-581A-9A43-90E7-937C7A7D538D}" type="presOf" srcId="{7C918BA8-4F89-4259-80B3-551D499D489E}" destId="{87FEBEEB-395D-4BEB-A5F7-5DC2C244715E}" srcOrd="0" destOrd="0" presId="urn:microsoft.com/office/officeart/2005/8/layout/chevron1"/>
    <dgm:cxn modelId="{A228DDC4-2170-EB43-9860-CC4EADBDF853}" type="presOf" srcId="{A829E95A-4716-406E-A7C4-94CA08F7BB95}" destId="{59084004-9D45-4E6E-AEC1-1838A0EEE4B4}" srcOrd="0" destOrd="0" presId="urn:microsoft.com/office/officeart/2005/8/layout/chevron1"/>
    <dgm:cxn modelId="{A7BB76C6-4882-9140-B907-298667A8361F}" type="presParOf" srcId="{761CE0AE-9504-47ED-86BD-2609B80C409B}" destId="{59084004-9D45-4E6E-AEC1-1838A0EEE4B4}" srcOrd="0" destOrd="0" presId="urn:microsoft.com/office/officeart/2005/8/layout/chevron1"/>
    <dgm:cxn modelId="{C54A0D51-D5CF-834C-A94F-D241D8C22028}" type="presParOf" srcId="{761CE0AE-9504-47ED-86BD-2609B80C409B}" destId="{499AB681-CF9D-4CC5-8AB5-40B3633B8040}" srcOrd="1" destOrd="0" presId="urn:microsoft.com/office/officeart/2005/8/layout/chevron1"/>
    <dgm:cxn modelId="{0B523CA0-15DD-FC4F-8D82-C13B77075F92}" type="presParOf" srcId="{761CE0AE-9504-47ED-86BD-2609B80C409B}" destId="{84E0FFB4-02BD-42F9-A51A-425F02C6D1F6}" srcOrd="2" destOrd="0" presId="urn:microsoft.com/office/officeart/2005/8/layout/chevron1"/>
    <dgm:cxn modelId="{84C025C2-5642-CA42-988D-23A18852EA02}" type="presParOf" srcId="{761CE0AE-9504-47ED-86BD-2609B80C409B}" destId="{833DEBC9-3ACF-4A01-B3C0-DC8604464AD4}" srcOrd="3" destOrd="0" presId="urn:microsoft.com/office/officeart/2005/8/layout/chevron1"/>
    <dgm:cxn modelId="{29A6AF33-E8B6-BD40-8996-4DB95BD7ACCA}" type="presParOf" srcId="{761CE0AE-9504-47ED-86BD-2609B80C409B}" destId="{87FEBEEB-395D-4BEB-A5F7-5DC2C244715E}" srcOrd="4" destOrd="0" presId="urn:microsoft.com/office/officeart/2005/8/layout/chevron1"/>
    <dgm:cxn modelId="{A4385884-D49F-654F-A845-DF30A9A1DB5D}" type="presParOf" srcId="{761CE0AE-9504-47ED-86BD-2609B80C409B}" destId="{A2D6E809-29F3-4DF2-A07D-307FF355F015}" srcOrd="5" destOrd="0" presId="urn:microsoft.com/office/officeart/2005/8/layout/chevron1"/>
    <dgm:cxn modelId="{A7846CB9-B020-8E41-87E5-9C92FE390B72}" type="presParOf" srcId="{761CE0AE-9504-47ED-86BD-2609B80C409B}" destId="{45E411E2-2D39-48C3-9912-CA191B3ED37C}" srcOrd="6" destOrd="0" presId="urn:microsoft.com/office/officeart/2005/8/layout/chevron1"/>
    <dgm:cxn modelId="{E2524697-320F-4C40-B4E2-F1C1F9C67B2F}" type="presParOf" srcId="{761CE0AE-9504-47ED-86BD-2609B80C409B}" destId="{A411496E-7A27-4F7A-BA02-16ABF21AAB1E}" srcOrd="7" destOrd="0" presId="urn:microsoft.com/office/officeart/2005/8/layout/chevron1"/>
    <dgm:cxn modelId="{A5496957-4385-4045-9672-AFDCBC10C7D0}"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D2222A3-42AE-4E4D-B588-457FB58C0920}"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97918A0-5182-4726-9DF3-0DEE9C106D92}" type="presOf" srcId="{DD4D0503-8B3D-4BCE-936F-4C010CCE138E}" destId="{E3D03999-D9C3-4D96-A58A-BBCCFC8C95C4}" srcOrd="0" destOrd="0" presId="urn:microsoft.com/office/officeart/2005/8/layout/chevron1"/>
    <dgm:cxn modelId="{48C28EB5-C628-48E1-BC19-5FD4902F9975}" type="presOf" srcId="{00E005C9-AED6-4E0C-AA68-98585C33AC70}" destId="{761CE0AE-9504-47ED-86BD-2609B80C409B}" srcOrd="0" destOrd="0" presId="urn:microsoft.com/office/officeart/2005/8/layout/chevron1"/>
    <dgm:cxn modelId="{0D28E36D-8314-4642-BC3D-73418F9982BD}" type="presOf" srcId="{7C918BA8-4F89-4259-80B3-551D499D489E}" destId="{87FEBEEB-395D-4BEB-A5F7-5DC2C244715E}"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72309FF-7B65-4C4B-A016-5D2556518B43}"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FE515B7-0483-4B56-BCA4-61ADFEA74C36}" type="presOf" srcId="{A829E95A-4716-406E-A7C4-94CA08F7BB95}" destId="{59084004-9D45-4E6E-AEC1-1838A0EEE4B4}" srcOrd="0" destOrd="0" presId="urn:microsoft.com/office/officeart/2005/8/layout/chevron1"/>
    <dgm:cxn modelId="{3F684C15-EF6E-4B81-B739-F311EB4DB6EB}" type="presParOf" srcId="{761CE0AE-9504-47ED-86BD-2609B80C409B}" destId="{59084004-9D45-4E6E-AEC1-1838A0EEE4B4}" srcOrd="0" destOrd="0" presId="urn:microsoft.com/office/officeart/2005/8/layout/chevron1"/>
    <dgm:cxn modelId="{827B19BE-2B2E-4DBB-AAA3-808B54A2B397}" type="presParOf" srcId="{761CE0AE-9504-47ED-86BD-2609B80C409B}" destId="{499AB681-CF9D-4CC5-8AB5-40B3633B8040}" srcOrd="1" destOrd="0" presId="urn:microsoft.com/office/officeart/2005/8/layout/chevron1"/>
    <dgm:cxn modelId="{6CCC2FAB-75B3-40E2-84FE-B8005E38D9FB}" type="presParOf" srcId="{761CE0AE-9504-47ED-86BD-2609B80C409B}" destId="{84E0FFB4-02BD-42F9-A51A-425F02C6D1F6}" srcOrd="2" destOrd="0" presId="urn:microsoft.com/office/officeart/2005/8/layout/chevron1"/>
    <dgm:cxn modelId="{2863B294-9E75-45CD-9920-94AEA9A04A00}" type="presParOf" srcId="{761CE0AE-9504-47ED-86BD-2609B80C409B}" destId="{833DEBC9-3ACF-4A01-B3C0-DC8604464AD4}" srcOrd="3" destOrd="0" presId="urn:microsoft.com/office/officeart/2005/8/layout/chevron1"/>
    <dgm:cxn modelId="{AD0B9024-5D4F-4E62-913B-3ACADF11B113}" type="presParOf" srcId="{761CE0AE-9504-47ED-86BD-2609B80C409B}" destId="{87FEBEEB-395D-4BEB-A5F7-5DC2C244715E}" srcOrd="4" destOrd="0" presId="urn:microsoft.com/office/officeart/2005/8/layout/chevron1"/>
    <dgm:cxn modelId="{099EF5CE-9C27-4458-B754-B385C1903862}" type="presParOf" srcId="{761CE0AE-9504-47ED-86BD-2609B80C409B}" destId="{A2D6E809-29F3-4DF2-A07D-307FF355F015}" srcOrd="5" destOrd="0" presId="urn:microsoft.com/office/officeart/2005/8/layout/chevron1"/>
    <dgm:cxn modelId="{3A08FDDD-E882-4C8B-8E6B-F98DB2583440}" type="presParOf" srcId="{761CE0AE-9504-47ED-86BD-2609B80C409B}" destId="{45E411E2-2D39-48C3-9912-CA191B3ED37C}" srcOrd="6" destOrd="0" presId="urn:microsoft.com/office/officeart/2005/8/layout/chevron1"/>
    <dgm:cxn modelId="{EAA80D77-9023-44B7-9A8E-34445A89A5B7}" type="presParOf" srcId="{761CE0AE-9504-47ED-86BD-2609B80C409B}" destId="{A411496E-7A27-4F7A-BA02-16ABF21AAB1E}" srcOrd="7" destOrd="0" presId="urn:microsoft.com/office/officeart/2005/8/layout/chevron1"/>
    <dgm:cxn modelId="{67378AE3-4324-4744-A7AE-6D1CC2F9A23B}"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800" b="1" dirty="0" smtClean="0">
              <a:solidFill>
                <a:schemeClr val="bg1"/>
              </a:solidFill>
            </a:rPr>
            <a:t>Results</a:t>
          </a:r>
          <a:endParaRPr lang="en-US" sz="1600" b="1" dirty="0">
            <a:solidFill>
              <a:schemeClr val="bg1"/>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A8301C86-22E5-428F-86A8-601D6C8F7AD4}" type="presOf" srcId="{00E005C9-AED6-4E0C-AA68-98585C33AC70}" destId="{761CE0AE-9504-47ED-86BD-2609B80C409B}" srcOrd="0" destOrd="0" presId="urn:microsoft.com/office/officeart/2005/8/layout/chevron1"/>
    <dgm:cxn modelId="{B05193DD-7C06-422D-9412-765AD690A33A}" type="presOf" srcId="{A829E95A-4716-406E-A7C4-94CA08F7BB95}" destId="{59084004-9D45-4E6E-AEC1-1838A0EEE4B4}" srcOrd="0" destOrd="0" presId="urn:microsoft.com/office/officeart/2005/8/layout/chevron1"/>
    <dgm:cxn modelId="{EDCBFF5F-0D1B-4FD5-BB1E-42456FD42DB9}" type="presOf" srcId="{7C918BA8-4F89-4259-80B3-551D499D489E}" destId="{87FEBEEB-395D-4BEB-A5F7-5DC2C244715E}"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05102EAD-4E83-473F-861D-F74164B9FF26}" type="presOf" srcId="{DD4D0503-8B3D-4BCE-936F-4C010CCE138E}" destId="{E3D03999-D9C3-4D96-A58A-BBCCFC8C95C4}" srcOrd="0" destOrd="0" presId="urn:microsoft.com/office/officeart/2005/8/layout/chevron1"/>
    <dgm:cxn modelId="{2D4ACA39-5743-4564-BC7D-E45D8AF924A8}"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1908F77F-2C88-4641-869A-52C9EB406367}"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F608C79F-9C82-46B7-952D-D5B478A5AF82}" type="presParOf" srcId="{761CE0AE-9504-47ED-86BD-2609B80C409B}" destId="{59084004-9D45-4E6E-AEC1-1838A0EEE4B4}" srcOrd="0" destOrd="0" presId="urn:microsoft.com/office/officeart/2005/8/layout/chevron1"/>
    <dgm:cxn modelId="{DAC151EA-E77B-4A6C-BEAF-5B0E408DE4CB}" type="presParOf" srcId="{761CE0AE-9504-47ED-86BD-2609B80C409B}" destId="{499AB681-CF9D-4CC5-8AB5-40B3633B8040}" srcOrd="1" destOrd="0" presId="urn:microsoft.com/office/officeart/2005/8/layout/chevron1"/>
    <dgm:cxn modelId="{15FFC442-04CB-4BB1-A1F1-4D56EBF1D503}" type="presParOf" srcId="{761CE0AE-9504-47ED-86BD-2609B80C409B}" destId="{84E0FFB4-02BD-42F9-A51A-425F02C6D1F6}" srcOrd="2" destOrd="0" presId="urn:microsoft.com/office/officeart/2005/8/layout/chevron1"/>
    <dgm:cxn modelId="{7AF0FA7F-82CF-45A7-9809-BF4F8881AC61}" type="presParOf" srcId="{761CE0AE-9504-47ED-86BD-2609B80C409B}" destId="{833DEBC9-3ACF-4A01-B3C0-DC8604464AD4}" srcOrd="3" destOrd="0" presId="urn:microsoft.com/office/officeart/2005/8/layout/chevron1"/>
    <dgm:cxn modelId="{544D2D88-7284-4BD9-9E6B-A250E40719A4}" type="presParOf" srcId="{761CE0AE-9504-47ED-86BD-2609B80C409B}" destId="{87FEBEEB-395D-4BEB-A5F7-5DC2C244715E}" srcOrd="4" destOrd="0" presId="urn:microsoft.com/office/officeart/2005/8/layout/chevron1"/>
    <dgm:cxn modelId="{B7917D8C-6F30-4A06-9689-F58BA0CE53F3}" type="presParOf" srcId="{761CE0AE-9504-47ED-86BD-2609B80C409B}" destId="{A2D6E809-29F3-4DF2-A07D-307FF355F015}" srcOrd="5" destOrd="0" presId="urn:microsoft.com/office/officeart/2005/8/layout/chevron1"/>
    <dgm:cxn modelId="{D1970AEA-AC88-475B-817B-2407FC39BFF0}" type="presParOf" srcId="{761CE0AE-9504-47ED-86BD-2609B80C409B}" destId="{45E411E2-2D39-48C3-9912-CA191B3ED37C}" srcOrd="6" destOrd="0" presId="urn:microsoft.com/office/officeart/2005/8/layout/chevron1"/>
    <dgm:cxn modelId="{34EC99EB-2C46-4D88-B4A8-2FDB55C661DE}" type="presParOf" srcId="{761CE0AE-9504-47ED-86BD-2609B80C409B}" destId="{A411496E-7A27-4F7A-BA02-16ABF21AAB1E}" srcOrd="7" destOrd="0" presId="urn:microsoft.com/office/officeart/2005/8/layout/chevron1"/>
    <dgm:cxn modelId="{5BB7AB2B-1B32-4051-AFD4-FED251A4206A}"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800" b="1" dirty="0" smtClean="0">
              <a:solidFill>
                <a:schemeClr val="bg1"/>
              </a:solidFill>
            </a:rPr>
            <a:t>Discussion</a:t>
          </a:r>
          <a:endParaRPr lang="en-US" sz="1800" b="1" dirty="0">
            <a:solidFill>
              <a:schemeClr val="bg1"/>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5FEA6241-02DC-4B55-9FC3-E64DC2D9E328}" type="presOf" srcId="{00E005C9-AED6-4E0C-AA68-98585C33AC70}" destId="{761CE0AE-9504-47ED-86BD-2609B80C409B}" srcOrd="0" destOrd="0" presId="urn:microsoft.com/office/officeart/2005/8/layout/chevron1"/>
    <dgm:cxn modelId="{EB79AD43-E5D5-4F35-A6C1-F6D8F54737A5}" type="presOf" srcId="{E8EAB955-20F4-421F-B642-6CA5042795D8}" destId="{45E411E2-2D39-48C3-9912-CA191B3ED37C}"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C017BBC0-83B9-4297-BBC7-A8EDF0FF265B}" type="presOf" srcId="{7C918BA8-4F89-4259-80B3-551D499D489E}" destId="{87FEBEEB-395D-4BEB-A5F7-5DC2C244715E}"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5241097F-DABE-4645-B331-73A343261D19}" type="presOf" srcId="{DD4D0503-8B3D-4BCE-936F-4C010CCE138E}" destId="{E3D03999-D9C3-4D96-A58A-BBCCFC8C95C4}"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633F4BC8-EA0E-4057-9FE6-AC8C453C11D9}" type="presOf" srcId="{6B1EE778-115E-441F-8A47-B23543D8A073}" destId="{84E0FFB4-02BD-42F9-A51A-425F02C6D1F6}"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DB0898D2-8EDB-45CA-A494-0DFD110FDE76}" type="presOf" srcId="{A829E95A-4716-406E-A7C4-94CA08F7BB95}" destId="{59084004-9D45-4E6E-AEC1-1838A0EEE4B4}" srcOrd="0" destOrd="0" presId="urn:microsoft.com/office/officeart/2005/8/layout/chevron1"/>
    <dgm:cxn modelId="{3A2024DC-823F-4B83-8C0C-B77528EFB854}" type="presParOf" srcId="{761CE0AE-9504-47ED-86BD-2609B80C409B}" destId="{59084004-9D45-4E6E-AEC1-1838A0EEE4B4}" srcOrd="0" destOrd="0" presId="urn:microsoft.com/office/officeart/2005/8/layout/chevron1"/>
    <dgm:cxn modelId="{7683C218-26D9-4169-9990-2237AB607603}" type="presParOf" srcId="{761CE0AE-9504-47ED-86BD-2609B80C409B}" destId="{499AB681-CF9D-4CC5-8AB5-40B3633B8040}" srcOrd="1" destOrd="0" presId="urn:microsoft.com/office/officeart/2005/8/layout/chevron1"/>
    <dgm:cxn modelId="{5971E464-CB24-407C-9A79-4B9C68708B3E}" type="presParOf" srcId="{761CE0AE-9504-47ED-86BD-2609B80C409B}" destId="{84E0FFB4-02BD-42F9-A51A-425F02C6D1F6}" srcOrd="2" destOrd="0" presId="urn:microsoft.com/office/officeart/2005/8/layout/chevron1"/>
    <dgm:cxn modelId="{0AEFDE93-138C-4ED8-B8B4-CA50813FBF67}" type="presParOf" srcId="{761CE0AE-9504-47ED-86BD-2609B80C409B}" destId="{833DEBC9-3ACF-4A01-B3C0-DC8604464AD4}" srcOrd="3" destOrd="0" presId="urn:microsoft.com/office/officeart/2005/8/layout/chevron1"/>
    <dgm:cxn modelId="{B404DFD8-859C-483B-9D21-0EE13DA2A1C6}" type="presParOf" srcId="{761CE0AE-9504-47ED-86BD-2609B80C409B}" destId="{87FEBEEB-395D-4BEB-A5F7-5DC2C244715E}" srcOrd="4" destOrd="0" presId="urn:microsoft.com/office/officeart/2005/8/layout/chevron1"/>
    <dgm:cxn modelId="{EDDFBEE8-B59D-42DF-868A-54BCCDEC29A0}" type="presParOf" srcId="{761CE0AE-9504-47ED-86BD-2609B80C409B}" destId="{A2D6E809-29F3-4DF2-A07D-307FF355F015}" srcOrd="5" destOrd="0" presId="urn:microsoft.com/office/officeart/2005/8/layout/chevron1"/>
    <dgm:cxn modelId="{82CC0E3D-DA0E-4408-9EFC-27B9C3D99B98}" type="presParOf" srcId="{761CE0AE-9504-47ED-86BD-2609B80C409B}" destId="{45E411E2-2D39-48C3-9912-CA191B3ED37C}" srcOrd="6" destOrd="0" presId="urn:microsoft.com/office/officeart/2005/8/layout/chevron1"/>
    <dgm:cxn modelId="{F417BB9B-7FBA-4A42-BACF-913638A1AD85}" type="presParOf" srcId="{761CE0AE-9504-47ED-86BD-2609B80C409B}" destId="{A411496E-7A27-4F7A-BA02-16ABF21AAB1E}" srcOrd="7" destOrd="0" presId="urn:microsoft.com/office/officeart/2005/8/layout/chevron1"/>
    <dgm:cxn modelId="{ED2642BB-8E9C-40B5-A65A-DDF273D70DC1}"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800" b="1" dirty="0" smtClean="0">
              <a:solidFill>
                <a:schemeClr val="bg1"/>
              </a:solidFill>
            </a:rPr>
            <a:t>Discussion</a:t>
          </a:r>
          <a:endParaRPr lang="en-US" sz="1800" b="1" dirty="0">
            <a:solidFill>
              <a:schemeClr val="bg1"/>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5FEA6241-02DC-4B55-9FC3-E64DC2D9E328}" type="presOf" srcId="{00E005C9-AED6-4E0C-AA68-98585C33AC70}" destId="{761CE0AE-9504-47ED-86BD-2609B80C409B}" srcOrd="0" destOrd="0" presId="urn:microsoft.com/office/officeart/2005/8/layout/chevron1"/>
    <dgm:cxn modelId="{EB79AD43-E5D5-4F35-A6C1-F6D8F54737A5}" type="presOf" srcId="{E8EAB955-20F4-421F-B642-6CA5042795D8}" destId="{45E411E2-2D39-48C3-9912-CA191B3ED37C}"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C017BBC0-83B9-4297-BBC7-A8EDF0FF265B}" type="presOf" srcId="{7C918BA8-4F89-4259-80B3-551D499D489E}" destId="{87FEBEEB-395D-4BEB-A5F7-5DC2C244715E}"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5241097F-DABE-4645-B331-73A343261D19}" type="presOf" srcId="{DD4D0503-8B3D-4BCE-936F-4C010CCE138E}" destId="{E3D03999-D9C3-4D96-A58A-BBCCFC8C95C4}"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633F4BC8-EA0E-4057-9FE6-AC8C453C11D9}" type="presOf" srcId="{6B1EE778-115E-441F-8A47-B23543D8A073}" destId="{84E0FFB4-02BD-42F9-A51A-425F02C6D1F6}"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DB0898D2-8EDB-45CA-A494-0DFD110FDE76}" type="presOf" srcId="{A829E95A-4716-406E-A7C4-94CA08F7BB95}" destId="{59084004-9D45-4E6E-AEC1-1838A0EEE4B4}" srcOrd="0" destOrd="0" presId="urn:microsoft.com/office/officeart/2005/8/layout/chevron1"/>
    <dgm:cxn modelId="{3A2024DC-823F-4B83-8C0C-B77528EFB854}" type="presParOf" srcId="{761CE0AE-9504-47ED-86BD-2609B80C409B}" destId="{59084004-9D45-4E6E-AEC1-1838A0EEE4B4}" srcOrd="0" destOrd="0" presId="urn:microsoft.com/office/officeart/2005/8/layout/chevron1"/>
    <dgm:cxn modelId="{7683C218-26D9-4169-9990-2237AB607603}" type="presParOf" srcId="{761CE0AE-9504-47ED-86BD-2609B80C409B}" destId="{499AB681-CF9D-4CC5-8AB5-40B3633B8040}" srcOrd="1" destOrd="0" presId="urn:microsoft.com/office/officeart/2005/8/layout/chevron1"/>
    <dgm:cxn modelId="{5971E464-CB24-407C-9A79-4B9C68708B3E}" type="presParOf" srcId="{761CE0AE-9504-47ED-86BD-2609B80C409B}" destId="{84E0FFB4-02BD-42F9-A51A-425F02C6D1F6}" srcOrd="2" destOrd="0" presId="urn:microsoft.com/office/officeart/2005/8/layout/chevron1"/>
    <dgm:cxn modelId="{0AEFDE93-138C-4ED8-B8B4-CA50813FBF67}" type="presParOf" srcId="{761CE0AE-9504-47ED-86BD-2609B80C409B}" destId="{833DEBC9-3ACF-4A01-B3C0-DC8604464AD4}" srcOrd="3" destOrd="0" presId="urn:microsoft.com/office/officeart/2005/8/layout/chevron1"/>
    <dgm:cxn modelId="{B404DFD8-859C-483B-9D21-0EE13DA2A1C6}" type="presParOf" srcId="{761CE0AE-9504-47ED-86BD-2609B80C409B}" destId="{87FEBEEB-395D-4BEB-A5F7-5DC2C244715E}" srcOrd="4" destOrd="0" presId="urn:microsoft.com/office/officeart/2005/8/layout/chevron1"/>
    <dgm:cxn modelId="{EDDFBEE8-B59D-42DF-868A-54BCCDEC29A0}" type="presParOf" srcId="{761CE0AE-9504-47ED-86BD-2609B80C409B}" destId="{A2D6E809-29F3-4DF2-A07D-307FF355F015}" srcOrd="5" destOrd="0" presId="urn:microsoft.com/office/officeart/2005/8/layout/chevron1"/>
    <dgm:cxn modelId="{82CC0E3D-DA0E-4408-9EFC-27B9C3D99B98}" type="presParOf" srcId="{761CE0AE-9504-47ED-86BD-2609B80C409B}" destId="{45E411E2-2D39-48C3-9912-CA191B3ED37C}" srcOrd="6" destOrd="0" presId="urn:microsoft.com/office/officeart/2005/8/layout/chevron1"/>
    <dgm:cxn modelId="{F417BB9B-7FBA-4A42-BACF-913638A1AD85}" type="presParOf" srcId="{761CE0AE-9504-47ED-86BD-2609B80C409B}" destId="{A411496E-7A27-4F7A-BA02-16ABF21AAB1E}" srcOrd="7" destOrd="0" presId="urn:microsoft.com/office/officeart/2005/8/layout/chevron1"/>
    <dgm:cxn modelId="{ED2642BB-8E9C-40B5-A65A-DDF273D70DC1}"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800" b="1" dirty="0" smtClean="0">
              <a:solidFill>
                <a:schemeClr val="bg1"/>
              </a:solidFill>
            </a:rPr>
            <a:t>Discussion</a:t>
          </a:r>
          <a:endParaRPr lang="en-US" sz="1800" b="1" dirty="0">
            <a:solidFill>
              <a:schemeClr val="bg1"/>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64C2F41C-B215-4BC8-9630-C26F687698EF}" type="presOf" srcId="{00E005C9-AED6-4E0C-AA68-98585C33AC70}" destId="{761CE0AE-9504-47ED-86BD-2609B80C409B}" srcOrd="0" destOrd="0" presId="urn:microsoft.com/office/officeart/2005/8/layout/chevron1"/>
    <dgm:cxn modelId="{2B542F3E-8FF4-410D-9596-6BA2DE5C8A24}" type="presOf" srcId="{DD4D0503-8B3D-4BCE-936F-4C010CCE138E}" destId="{E3D03999-D9C3-4D96-A58A-BBCCFC8C95C4}"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47A7F25C-BCFA-40E2-B48D-50E0FBDD05F8}" srcId="{00E005C9-AED6-4E0C-AA68-98585C33AC70}" destId="{7C918BA8-4F89-4259-80B3-551D499D489E}" srcOrd="2" destOrd="0" parTransId="{FC58917E-0D5D-41F5-B5D1-7B8F3523B859}" sibTransId="{4EBBBCCC-72CA-4056-B711-23F0A97FE1CF}"/>
    <dgm:cxn modelId="{3EDC8AE4-465C-4021-A4FA-E366E1C36CD8}" type="presOf" srcId="{7C918BA8-4F89-4259-80B3-551D499D489E}" destId="{87FEBEEB-395D-4BEB-A5F7-5DC2C244715E}"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27BEB9B-60C4-4A74-A37D-1584905E7DF6}" type="presOf" srcId="{6B1EE778-115E-441F-8A47-B23543D8A073}" destId="{84E0FFB4-02BD-42F9-A51A-425F02C6D1F6}"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FB953E2D-7DE0-43A2-A59B-1A2A87AD74BF}" type="presOf" srcId="{E8EAB955-20F4-421F-B642-6CA5042795D8}" destId="{45E411E2-2D39-48C3-9912-CA191B3ED37C}"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C8A92D2-61FD-4D8A-9D55-DEE2540633BE}" type="presOf" srcId="{A829E95A-4716-406E-A7C4-94CA08F7BB95}" destId="{59084004-9D45-4E6E-AEC1-1838A0EEE4B4}" srcOrd="0" destOrd="0" presId="urn:microsoft.com/office/officeart/2005/8/layout/chevron1"/>
    <dgm:cxn modelId="{56CF2053-6A7C-458B-A8C5-4EC9227AF911}" type="presParOf" srcId="{761CE0AE-9504-47ED-86BD-2609B80C409B}" destId="{59084004-9D45-4E6E-AEC1-1838A0EEE4B4}" srcOrd="0" destOrd="0" presId="urn:microsoft.com/office/officeart/2005/8/layout/chevron1"/>
    <dgm:cxn modelId="{08D49FBD-97E3-4989-A901-5540662783D1}" type="presParOf" srcId="{761CE0AE-9504-47ED-86BD-2609B80C409B}" destId="{499AB681-CF9D-4CC5-8AB5-40B3633B8040}" srcOrd="1" destOrd="0" presId="urn:microsoft.com/office/officeart/2005/8/layout/chevron1"/>
    <dgm:cxn modelId="{CF99BD17-C716-4497-B645-1B424F8FEAC4}" type="presParOf" srcId="{761CE0AE-9504-47ED-86BD-2609B80C409B}" destId="{84E0FFB4-02BD-42F9-A51A-425F02C6D1F6}" srcOrd="2" destOrd="0" presId="urn:microsoft.com/office/officeart/2005/8/layout/chevron1"/>
    <dgm:cxn modelId="{39E31FCA-4F0B-4EBF-B5D2-2A6BB38C2A63}" type="presParOf" srcId="{761CE0AE-9504-47ED-86BD-2609B80C409B}" destId="{833DEBC9-3ACF-4A01-B3C0-DC8604464AD4}" srcOrd="3" destOrd="0" presId="urn:microsoft.com/office/officeart/2005/8/layout/chevron1"/>
    <dgm:cxn modelId="{AE0B8FA7-73BA-44F4-A601-295CA29AE59C}" type="presParOf" srcId="{761CE0AE-9504-47ED-86BD-2609B80C409B}" destId="{87FEBEEB-395D-4BEB-A5F7-5DC2C244715E}" srcOrd="4" destOrd="0" presId="urn:microsoft.com/office/officeart/2005/8/layout/chevron1"/>
    <dgm:cxn modelId="{8039F386-70EF-45A4-B75F-A8781F32FBC9}" type="presParOf" srcId="{761CE0AE-9504-47ED-86BD-2609B80C409B}" destId="{A2D6E809-29F3-4DF2-A07D-307FF355F015}" srcOrd="5" destOrd="0" presId="urn:microsoft.com/office/officeart/2005/8/layout/chevron1"/>
    <dgm:cxn modelId="{1D1A271F-E386-4B41-AB22-6CF1AB953761}" type="presParOf" srcId="{761CE0AE-9504-47ED-86BD-2609B80C409B}" destId="{45E411E2-2D39-48C3-9912-CA191B3ED37C}" srcOrd="6" destOrd="0" presId="urn:microsoft.com/office/officeart/2005/8/layout/chevron1"/>
    <dgm:cxn modelId="{F8A5334D-0243-4485-8373-294ABD672BBE}" type="presParOf" srcId="{761CE0AE-9504-47ED-86BD-2609B80C409B}" destId="{A411496E-7A27-4F7A-BA02-16ABF21AAB1E}" srcOrd="7" destOrd="0" presId="urn:microsoft.com/office/officeart/2005/8/layout/chevron1"/>
    <dgm:cxn modelId="{1FE5031E-D3C5-4076-8967-CF446AB9EC4D}"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C3CA571C-B1AC-484E-AEF5-88D26F14B170}" type="presOf" srcId="{7C918BA8-4F89-4259-80B3-551D499D489E}" destId="{87FEBEEB-395D-4BEB-A5F7-5DC2C244715E}"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EDDCCCC-91C6-4536-914D-804EBA519F07}" type="presOf" srcId="{DD4D0503-8B3D-4BCE-936F-4C010CCE138E}" destId="{E3D03999-D9C3-4D96-A58A-BBCCFC8C95C4}"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FC4A7A5-B687-4EB0-851B-02DADD58A242}" srcId="{00E005C9-AED6-4E0C-AA68-98585C33AC70}" destId="{6B1EE778-115E-441F-8A47-B23543D8A073}" srcOrd="1" destOrd="0" parTransId="{9BEA7CC6-EDC2-459B-B301-9A5A908B0E3F}" sibTransId="{937C31B3-5F1B-4DF1-9FA7-F75555D7E64A}"/>
    <dgm:cxn modelId="{ECF5E66E-72C4-48AD-AEB6-CB8B924C427C}" type="presOf" srcId="{A829E95A-4716-406E-A7C4-94CA08F7BB95}" destId="{59084004-9D45-4E6E-AEC1-1838A0EEE4B4}" srcOrd="0" destOrd="0" presId="urn:microsoft.com/office/officeart/2005/8/layout/chevron1"/>
    <dgm:cxn modelId="{051A7CDA-EFE7-4956-A03B-6EDDC0FFBF51}" type="presOf" srcId="{00E005C9-AED6-4E0C-AA68-98585C33AC70}" destId="{761CE0AE-9504-47ED-86BD-2609B80C409B}" srcOrd="0" destOrd="0" presId="urn:microsoft.com/office/officeart/2005/8/layout/chevron1"/>
    <dgm:cxn modelId="{DD5DE581-7342-4B0A-9E69-8357AF74CAA5}" type="presOf" srcId="{6B1EE778-115E-441F-8A47-B23543D8A073}" destId="{84E0FFB4-02BD-42F9-A51A-425F02C6D1F6}" srcOrd="0" destOrd="0" presId="urn:microsoft.com/office/officeart/2005/8/layout/chevron1"/>
    <dgm:cxn modelId="{88E2F49A-EBF1-4826-86F2-2711FD41AFA5}" type="presOf" srcId="{E8EAB955-20F4-421F-B642-6CA5042795D8}" destId="{45E411E2-2D39-48C3-9912-CA191B3ED37C}" srcOrd="0" destOrd="0" presId="urn:microsoft.com/office/officeart/2005/8/layout/chevron1"/>
    <dgm:cxn modelId="{60488280-57EE-4E00-B457-DDE289CCD9EB}" type="presParOf" srcId="{761CE0AE-9504-47ED-86BD-2609B80C409B}" destId="{59084004-9D45-4E6E-AEC1-1838A0EEE4B4}" srcOrd="0" destOrd="0" presId="urn:microsoft.com/office/officeart/2005/8/layout/chevron1"/>
    <dgm:cxn modelId="{56321A36-103E-4EC1-92E2-0EB29F8D1A9F}" type="presParOf" srcId="{761CE0AE-9504-47ED-86BD-2609B80C409B}" destId="{499AB681-CF9D-4CC5-8AB5-40B3633B8040}" srcOrd="1" destOrd="0" presId="urn:microsoft.com/office/officeart/2005/8/layout/chevron1"/>
    <dgm:cxn modelId="{BD0E1689-A466-4A42-8F39-C681C981B625}" type="presParOf" srcId="{761CE0AE-9504-47ED-86BD-2609B80C409B}" destId="{84E0FFB4-02BD-42F9-A51A-425F02C6D1F6}" srcOrd="2" destOrd="0" presId="urn:microsoft.com/office/officeart/2005/8/layout/chevron1"/>
    <dgm:cxn modelId="{6522D1CE-A103-4C24-B3FD-D70482E21954}" type="presParOf" srcId="{761CE0AE-9504-47ED-86BD-2609B80C409B}" destId="{833DEBC9-3ACF-4A01-B3C0-DC8604464AD4}" srcOrd="3" destOrd="0" presId="urn:microsoft.com/office/officeart/2005/8/layout/chevron1"/>
    <dgm:cxn modelId="{1BDF3900-ED96-40D5-BFEC-1203CE3122C6}" type="presParOf" srcId="{761CE0AE-9504-47ED-86BD-2609B80C409B}" destId="{87FEBEEB-395D-4BEB-A5F7-5DC2C244715E}" srcOrd="4" destOrd="0" presId="urn:microsoft.com/office/officeart/2005/8/layout/chevron1"/>
    <dgm:cxn modelId="{BEE3FF34-7695-4BAB-A342-059D3050BF23}" type="presParOf" srcId="{761CE0AE-9504-47ED-86BD-2609B80C409B}" destId="{A2D6E809-29F3-4DF2-A07D-307FF355F015}" srcOrd="5" destOrd="0" presId="urn:microsoft.com/office/officeart/2005/8/layout/chevron1"/>
    <dgm:cxn modelId="{A6475B92-3E0A-4B73-A9A5-602C6F28AE17}" type="presParOf" srcId="{761CE0AE-9504-47ED-86BD-2609B80C409B}" destId="{45E411E2-2D39-48C3-9912-CA191B3ED37C}" srcOrd="6" destOrd="0" presId="urn:microsoft.com/office/officeart/2005/8/layout/chevron1"/>
    <dgm:cxn modelId="{DA15FC5D-7435-4AC8-B3C6-012C4B492FF5}" type="presParOf" srcId="{761CE0AE-9504-47ED-86BD-2609B80C409B}" destId="{A411496E-7A27-4F7A-BA02-16ABF21AAB1E}" srcOrd="7" destOrd="0" presId="urn:microsoft.com/office/officeart/2005/8/layout/chevron1"/>
    <dgm:cxn modelId="{64D92004-2777-4A22-8EE2-7147ADA4B62C}"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C3CA571C-B1AC-484E-AEF5-88D26F14B170}" type="presOf" srcId="{7C918BA8-4F89-4259-80B3-551D499D489E}" destId="{87FEBEEB-395D-4BEB-A5F7-5DC2C244715E}"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1EDDCCCC-91C6-4536-914D-804EBA519F07}" type="presOf" srcId="{DD4D0503-8B3D-4BCE-936F-4C010CCE138E}" destId="{E3D03999-D9C3-4D96-A58A-BBCCFC8C95C4}"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8FC4A7A5-B687-4EB0-851B-02DADD58A242}" srcId="{00E005C9-AED6-4E0C-AA68-98585C33AC70}" destId="{6B1EE778-115E-441F-8A47-B23543D8A073}" srcOrd="1" destOrd="0" parTransId="{9BEA7CC6-EDC2-459B-B301-9A5A908B0E3F}" sibTransId="{937C31B3-5F1B-4DF1-9FA7-F75555D7E64A}"/>
    <dgm:cxn modelId="{ECF5E66E-72C4-48AD-AEB6-CB8B924C427C}" type="presOf" srcId="{A829E95A-4716-406E-A7C4-94CA08F7BB95}" destId="{59084004-9D45-4E6E-AEC1-1838A0EEE4B4}" srcOrd="0" destOrd="0" presId="urn:microsoft.com/office/officeart/2005/8/layout/chevron1"/>
    <dgm:cxn modelId="{051A7CDA-EFE7-4956-A03B-6EDDC0FFBF51}" type="presOf" srcId="{00E005C9-AED6-4E0C-AA68-98585C33AC70}" destId="{761CE0AE-9504-47ED-86BD-2609B80C409B}" srcOrd="0" destOrd="0" presId="urn:microsoft.com/office/officeart/2005/8/layout/chevron1"/>
    <dgm:cxn modelId="{DD5DE581-7342-4B0A-9E69-8357AF74CAA5}" type="presOf" srcId="{6B1EE778-115E-441F-8A47-B23543D8A073}" destId="{84E0FFB4-02BD-42F9-A51A-425F02C6D1F6}" srcOrd="0" destOrd="0" presId="urn:microsoft.com/office/officeart/2005/8/layout/chevron1"/>
    <dgm:cxn modelId="{88E2F49A-EBF1-4826-86F2-2711FD41AFA5}" type="presOf" srcId="{E8EAB955-20F4-421F-B642-6CA5042795D8}" destId="{45E411E2-2D39-48C3-9912-CA191B3ED37C}" srcOrd="0" destOrd="0" presId="urn:microsoft.com/office/officeart/2005/8/layout/chevron1"/>
    <dgm:cxn modelId="{60488280-57EE-4E00-B457-DDE289CCD9EB}" type="presParOf" srcId="{761CE0AE-9504-47ED-86BD-2609B80C409B}" destId="{59084004-9D45-4E6E-AEC1-1838A0EEE4B4}" srcOrd="0" destOrd="0" presId="urn:microsoft.com/office/officeart/2005/8/layout/chevron1"/>
    <dgm:cxn modelId="{56321A36-103E-4EC1-92E2-0EB29F8D1A9F}" type="presParOf" srcId="{761CE0AE-9504-47ED-86BD-2609B80C409B}" destId="{499AB681-CF9D-4CC5-8AB5-40B3633B8040}" srcOrd="1" destOrd="0" presId="urn:microsoft.com/office/officeart/2005/8/layout/chevron1"/>
    <dgm:cxn modelId="{BD0E1689-A466-4A42-8F39-C681C981B625}" type="presParOf" srcId="{761CE0AE-9504-47ED-86BD-2609B80C409B}" destId="{84E0FFB4-02BD-42F9-A51A-425F02C6D1F6}" srcOrd="2" destOrd="0" presId="urn:microsoft.com/office/officeart/2005/8/layout/chevron1"/>
    <dgm:cxn modelId="{6522D1CE-A103-4C24-B3FD-D70482E21954}" type="presParOf" srcId="{761CE0AE-9504-47ED-86BD-2609B80C409B}" destId="{833DEBC9-3ACF-4A01-B3C0-DC8604464AD4}" srcOrd="3" destOrd="0" presId="urn:microsoft.com/office/officeart/2005/8/layout/chevron1"/>
    <dgm:cxn modelId="{1BDF3900-ED96-40D5-BFEC-1203CE3122C6}" type="presParOf" srcId="{761CE0AE-9504-47ED-86BD-2609B80C409B}" destId="{87FEBEEB-395D-4BEB-A5F7-5DC2C244715E}" srcOrd="4" destOrd="0" presId="urn:microsoft.com/office/officeart/2005/8/layout/chevron1"/>
    <dgm:cxn modelId="{BEE3FF34-7695-4BAB-A342-059D3050BF23}" type="presParOf" srcId="{761CE0AE-9504-47ED-86BD-2609B80C409B}" destId="{A2D6E809-29F3-4DF2-A07D-307FF355F015}" srcOrd="5" destOrd="0" presId="urn:microsoft.com/office/officeart/2005/8/layout/chevron1"/>
    <dgm:cxn modelId="{A6475B92-3E0A-4B73-A9A5-602C6F28AE17}" type="presParOf" srcId="{761CE0AE-9504-47ED-86BD-2609B80C409B}" destId="{45E411E2-2D39-48C3-9912-CA191B3ED37C}" srcOrd="6" destOrd="0" presId="urn:microsoft.com/office/officeart/2005/8/layout/chevron1"/>
    <dgm:cxn modelId="{DA15FC5D-7435-4AC8-B3C6-012C4B492FF5}" type="presParOf" srcId="{761CE0AE-9504-47ED-86BD-2609B80C409B}" destId="{A411496E-7A27-4F7A-BA02-16ABF21AAB1E}" srcOrd="7" destOrd="0" presId="urn:microsoft.com/office/officeart/2005/8/layout/chevron1"/>
    <dgm:cxn modelId="{64D92004-2777-4A22-8EE2-7147ADA4B62C}"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800" b="1" dirty="0" smtClean="0">
              <a:solidFill>
                <a:schemeClr val="bg1"/>
              </a:solidFill>
            </a:rPr>
            <a:t>Background</a:t>
          </a:r>
          <a:endParaRPr lang="en-US" sz="1800" b="1" dirty="0">
            <a:solidFill>
              <a:schemeClr val="bg1"/>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dirty="0" smtClean="0">
              <a:solidFill>
                <a:schemeClr val="bg1">
                  <a:lumMod val="85000"/>
                </a:schemeClr>
              </a:solidFill>
            </a:rPr>
            <a:t>Approach</a:t>
          </a:r>
          <a:endParaRPr lang="en-US" sz="120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dirty="0" smtClean="0">
              <a:solidFill>
                <a:schemeClr val="bg1">
                  <a:lumMod val="85000"/>
                </a:schemeClr>
              </a:solidFill>
            </a:rPr>
            <a:t>Results</a:t>
          </a:r>
          <a:endParaRPr lang="en-US" sz="120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4C3D4628-81B6-42D2-8CA2-8BD41B5BE2F1}" type="presOf" srcId="{7C918BA8-4F89-4259-80B3-551D499D489E}" destId="{87FEBEEB-395D-4BEB-A5F7-5DC2C244715E}"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7BEACA52-1FA3-4104-82CB-2CF4D2237EFF}" type="presOf" srcId="{00E005C9-AED6-4E0C-AA68-98585C33AC70}" destId="{761CE0AE-9504-47ED-86BD-2609B80C409B}"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67AFF39E-EA50-4A8D-B945-7FB72E875070}" type="presOf" srcId="{DD4D0503-8B3D-4BCE-936F-4C010CCE138E}" destId="{E3D03999-D9C3-4D96-A58A-BBCCFC8C95C4}" srcOrd="0" destOrd="0" presId="urn:microsoft.com/office/officeart/2005/8/layout/chevron1"/>
    <dgm:cxn modelId="{513B69AF-7F09-4C33-9060-E4F396D3E93A}" type="presOf" srcId="{A829E95A-4716-406E-A7C4-94CA08F7BB95}" destId="{59084004-9D45-4E6E-AEC1-1838A0EEE4B4}"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F3D575C7-398B-4976-952F-C4E5D67B5EA9}" type="presOf" srcId="{E8EAB955-20F4-421F-B642-6CA5042795D8}" destId="{45E411E2-2D39-48C3-9912-CA191B3ED37C}" srcOrd="0" destOrd="0" presId="urn:microsoft.com/office/officeart/2005/8/layout/chevron1"/>
    <dgm:cxn modelId="{4533A821-9D99-40DE-9CC2-B85A27B7BF6F}" type="presOf" srcId="{6B1EE778-115E-441F-8A47-B23543D8A073}" destId="{84E0FFB4-02BD-42F9-A51A-425F02C6D1F6}" srcOrd="0" destOrd="0" presId="urn:microsoft.com/office/officeart/2005/8/layout/chevron1"/>
    <dgm:cxn modelId="{712345A3-B271-4514-88E5-5B88CFC15F1D}" type="presParOf" srcId="{761CE0AE-9504-47ED-86BD-2609B80C409B}" destId="{59084004-9D45-4E6E-AEC1-1838A0EEE4B4}" srcOrd="0" destOrd="0" presId="urn:microsoft.com/office/officeart/2005/8/layout/chevron1"/>
    <dgm:cxn modelId="{1B68335D-91A4-4091-BD9A-96F510BA1E18}" type="presParOf" srcId="{761CE0AE-9504-47ED-86BD-2609B80C409B}" destId="{499AB681-CF9D-4CC5-8AB5-40B3633B8040}" srcOrd="1" destOrd="0" presId="urn:microsoft.com/office/officeart/2005/8/layout/chevron1"/>
    <dgm:cxn modelId="{F48EFB68-30F5-44C0-9F24-C0A36C81DFDB}" type="presParOf" srcId="{761CE0AE-9504-47ED-86BD-2609B80C409B}" destId="{84E0FFB4-02BD-42F9-A51A-425F02C6D1F6}" srcOrd="2" destOrd="0" presId="urn:microsoft.com/office/officeart/2005/8/layout/chevron1"/>
    <dgm:cxn modelId="{AC52E5AC-17B7-45B3-9C92-2B06D364A5F7}" type="presParOf" srcId="{761CE0AE-9504-47ED-86BD-2609B80C409B}" destId="{833DEBC9-3ACF-4A01-B3C0-DC8604464AD4}" srcOrd="3" destOrd="0" presId="urn:microsoft.com/office/officeart/2005/8/layout/chevron1"/>
    <dgm:cxn modelId="{9CDC07BA-8F7A-4DCA-93E5-18E4B9E5347D}" type="presParOf" srcId="{761CE0AE-9504-47ED-86BD-2609B80C409B}" destId="{87FEBEEB-395D-4BEB-A5F7-5DC2C244715E}" srcOrd="4" destOrd="0" presId="urn:microsoft.com/office/officeart/2005/8/layout/chevron1"/>
    <dgm:cxn modelId="{02E66452-9FA0-4B74-8A80-D228F1CA60B2}" type="presParOf" srcId="{761CE0AE-9504-47ED-86BD-2609B80C409B}" destId="{A2D6E809-29F3-4DF2-A07D-307FF355F015}" srcOrd="5" destOrd="0" presId="urn:microsoft.com/office/officeart/2005/8/layout/chevron1"/>
    <dgm:cxn modelId="{40BDD5D8-56B7-46E7-8EA1-6E78426BAE79}" type="presParOf" srcId="{761CE0AE-9504-47ED-86BD-2609B80C409B}" destId="{45E411E2-2D39-48C3-9912-CA191B3ED37C}" srcOrd="6" destOrd="0" presId="urn:microsoft.com/office/officeart/2005/8/layout/chevron1"/>
    <dgm:cxn modelId="{F91F183B-5AB3-48E3-A191-0B98DE9230D4}" type="presParOf" srcId="{761CE0AE-9504-47ED-86BD-2609B80C409B}" destId="{A411496E-7A27-4F7A-BA02-16ABF21AAB1E}" srcOrd="7" destOrd="0" presId="urn:microsoft.com/office/officeart/2005/8/layout/chevron1"/>
    <dgm:cxn modelId="{1C7B0F3B-FE10-48CE-9F55-064209A841B2}"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800" b="1" dirty="0" smtClean="0">
              <a:solidFill>
                <a:schemeClr val="bg1"/>
              </a:solidFill>
            </a:rPr>
            <a:t>Discussion</a:t>
          </a:r>
          <a:endParaRPr lang="en-US" sz="1800" b="1" dirty="0">
            <a:solidFill>
              <a:schemeClr val="bg1"/>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custScaleX="80041">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custScaleX="84288">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custScaleX="77407">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790D8E28-5F20-4AAE-93AF-42B9517FD70C}" type="presOf" srcId="{6B1EE778-115E-441F-8A47-B23543D8A073}" destId="{84E0FFB4-02BD-42F9-A51A-425F02C6D1F6}" srcOrd="0" destOrd="0" presId="urn:microsoft.com/office/officeart/2005/8/layout/chevron1"/>
    <dgm:cxn modelId="{D3F775CF-602A-43D3-BBC2-0C685C198FE0}" type="presOf" srcId="{A829E95A-4716-406E-A7C4-94CA08F7BB95}" destId="{59084004-9D45-4E6E-AEC1-1838A0EEE4B4}"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3115B6FB-9BBB-498F-B834-6834E0EB59E3}" type="presOf" srcId="{7C918BA8-4F89-4259-80B3-551D499D489E}" destId="{87FEBEEB-395D-4BEB-A5F7-5DC2C244715E}"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7AF3D774-E04E-40D5-A2B3-ED4634BD890A}"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559F04A8-CE90-4DED-8B93-7B7C4B3F182B}" type="presOf" srcId="{DD4D0503-8B3D-4BCE-936F-4C010CCE138E}" destId="{E3D03999-D9C3-4D96-A58A-BBCCFC8C95C4}" srcOrd="0" destOrd="0" presId="urn:microsoft.com/office/officeart/2005/8/layout/chevron1"/>
    <dgm:cxn modelId="{93A2AC06-6A7C-4736-A088-B7AD439E7B72}" type="presOf" srcId="{00E005C9-AED6-4E0C-AA68-98585C33AC70}" destId="{761CE0AE-9504-47ED-86BD-2609B80C409B}" srcOrd="0" destOrd="0" presId="urn:microsoft.com/office/officeart/2005/8/layout/chevron1"/>
    <dgm:cxn modelId="{48519273-970A-4A9D-8258-C5C14C87B648}" type="presParOf" srcId="{761CE0AE-9504-47ED-86BD-2609B80C409B}" destId="{59084004-9D45-4E6E-AEC1-1838A0EEE4B4}" srcOrd="0" destOrd="0" presId="urn:microsoft.com/office/officeart/2005/8/layout/chevron1"/>
    <dgm:cxn modelId="{E54D687D-1569-41D5-A513-E3C20CBE7850}" type="presParOf" srcId="{761CE0AE-9504-47ED-86BD-2609B80C409B}" destId="{499AB681-CF9D-4CC5-8AB5-40B3633B8040}" srcOrd="1" destOrd="0" presId="urn:microsoft.com/office/officeart/2005/8/layout/chevron1"/>
    <dgm:cxn modelId="{77A49313-0897-48F1-9D61-137602A63E20}" type="presParOf" srcId="{761CE0AE-9504-47ED-86BD-2609B80C409B}" destId="{84E0FFB4-02BD-42F9-A51A-425F02C6D1F6}" srcOrd="2" destOrd="0" presId="urn:microsoft.com/office/officeart/2005/8/layout/chevron1"/>
    <dgm:cxn modelId="{3E4BD591-F4E2-4325-955B-E57FC63EC439}" type="presParOf" srcId="{761CE0AE-9504-47ED-86BD-2609B80C409B}" destId="{833DEBC9-3ACF-4A01-B3C0-DC8604464AD4}" srcOrd="3" destOrd="0" presId="urn:microsoft.com/office/officeart/2005/8/layout/chevron1"/>
    <dgm:cxn modelId="{00160D26-A511-44E0-BD31-E4C63304455D}" type="presParOf" srcId="{761CE0AE-9504-47ED-86BD-2609B80C409B}" destId="{87FEBEEB-395D-4BEB-A5F7-5DC2C244715E}" srcOrd="4" destOrd="0" presId="urn:microsoft.com/office/officeart/2005/8/layout/chevron1"/>
    <dgm:cxn modelId="{C4580D88-5A5C-4F9D-B7B6-ABEDFAED6CC0}" type="presParOf" srcId="{761CE0AE-9504-47ED-86BD-2609B80C409B}" destId="{A2D6E809-29F3-4DF2-A07D-307FF355F015}" srcOrd="5" destOrd="0" presId="urn:microsoft.com/office/officeart/2005/8/layout/chevron1"/>
    <dgm:cxn modelId="{F2C38098-9C48-4BEF-BCE4-6D26553796E2}" type="presParOf" srcId="{761CE0AE-9504-47ED-86BD-2609B80C409B}" destId="{45E411E2-2D39-48C3-9912-CA191B3ED37C}" srcOrd="6" destOrd="0" presId="urn:microsoft.com/office/officeart/2005/8/layout/chevron1"/>
    <dgm:cxn modelId="{B717D612-9770-4A70-B5CE-E3D112E7C422}" type="presParOf" srcId="{761CE0AE-9504-47ED-86BD-2609B80C409B}" destId="{A411496E-7A27-4F7A-BA02-16ABF21AAB1E}" srcOrd="7" destOrd="0" presId="urn:microsoft.com/office/officeart/2005/8/layout/chevron1"/>
    <dgm:cxn modelId="{928D43A6-ED26-4BA5-B4B2-79B80045C8D7}"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800" b="1" dirty="0" smtClean="0">
              <a:solidFill>
                <a:schemeClr val="bg1"/>
              </a:solidFill>
            </a:rPr>
            <a:t>Discussion</a:t>
          </a:r>
          <a:endParaRPr lang="en-US" sz="1800" b="1" dirty="0">
            <a:solidFill>
              <a:schemeClr val="bg1"/>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custScaleX="80041">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custScaleX="84288">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custScaleX="77407">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790D8E28-5F20-4AAE-93AF-42B9517FD70C}" type="presOf" srcId="{6B1EE778-115E-441F-8A47-B23543D8A073}" destId="{84E0FFB4-02BD-42F9-A51A-425F02C6D1F6}" srcOrd="0" destOrd="0" presId="urn:microsoft.com/office/officeart/2005/8/layout/chevron1"/>
    <dgm:cxn modelId="{D3F775CF-602A-43D3-BBC2-0C685C198FE0}" type="presOf" srcId="{A829E95A-4716-406E-A7C4-94CA08F7BB95}" destId="{59084004-9D45-4E6E-AEC1-1838A0EEE4B4}"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3115B6FB-9BBB-498F-B834-6834E0EB59E3}" type="presOf" srcId="{7C918BA8-4F89-4259-80B3-551D499D489E}" destId="{87FEBEEB-395D-4BEB-A5F7-5DC2C244715E}"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7AF3D774-E04E-40D5-A2B3-ED4634BD890A}" type="presOf" srcId="{E8EAB955-20F4-421F-B642-6CA5042795D8}" destId="{45E411E2-2D39-48C3-9912-CA191B3ED37C}"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559F04A8-CE90-4DED-8B93-7B7C4B3F182B}" type="presOf" srcId="{DD4D0503-8B3D-4BCE-936F-4C010CCE138E}" destId="{E3D03999-D9C3-4D96-A58A-BBCCFC8C95C4}" srcOrd="0" destOrd="0" presId="urn:microsoft.com/office/officeart/2005/8/layout/chevron1"/>
    <dgm:cxn modelId="{93A2AC06-6A7C-4736-A088-B7AD439E7B72}" type="presOf" srcId="{00E005C9-AED6-4E0C-AA68-98585C33AC70}" destId="{761CE0AE-9504-47ED-86BD-2609B80C409B}" srcOrd="0" destOrd="0" presId="urn:microsoft.com/office/officeart/2005/8/layout/chevron1"/>
    <dgm:cxn modelId="{48519273-970A-4A9D-8258-C5C14C87B648}" type="presParOf" srcId="{761CE0AE-9504-47ED-86BD-2609B80C409B}" destId="{59084004-9D45-4E6E-AEC1-1838A0EEE4B4}" srcOrd="0" destOrd="0" presId="urn:microsoft.com/office/officeart/2005/8/layout/chevron1"/>
    <dgm:cxn modelId="{E54D687D-1569-41D5-A513-E3C20CBE7850}" type="presParOf" srcId="{761CE0AE-9504-47ED-86BD-2609B80C409B}" destId="{499AB681-CF9D-4CC5-8AB5-40B3633B8040}" srcOrd="1" destOrd="0" presId="urn:microsoft.com/office/officeart/2005/8/layout/chevron1"/>
    <dgm:cxn modelId="{77A49313-0897-48F1-9D61-137602A63E20}" type="presParOf" srcId="{761CE0AE-9504-47ED-86BD-2609B80C409B}" destId="{84E0FFB4-02BD-42F9-A51A-425F02C6D1F6}" srcOrd="2" destOrd="0" presId="urn:microsoft.com/office/officeart/2005/8/layout/chevron1"/>
    <dgm:cxn modelId="{3E4BD591-F4E2-4325-955B-E57FC63EC439}" type="presParOf" srcId="{761CE0AE-9504-47ED-86BD-2609B80C409B}" destId="{833DEBC9-3ACF-4A01-B3C0-DC8604464AD4}" srcOrd="3" destOrd="0" presId="urn:microsoft.com/office/officeart/2005/8/layout/chevron1"/>
    <dgm:cxn modelId="{00160D26-A511-44E0-BD31-E4C63304455D}" type="presParOf" srcId="{761CE0AE-9504-47ED-86BD-2609B80C409B}" destId="{87FEBEEB-395D-4BEB-A5F7-5DC2C244715E}" srcOrd="4" destOrd="0" presId="urn:microsoft.com/office/officeart/2005/8/layout/chevron1"/>
    <dgm:cxn modelId="{C4580D88-5A5C-4F9D-B7B6-ABEDFAED6CC0}" type="presParOf" srcId="{761CE0AE-9504-47ED-86BD-2609B80C409B}" destId="{A2D6E809-29F3-4DF2-A07D-307FF355F015}" srcOrd="5" destOrd="0" presId="urn:microsoft.com/office/officeart/2005/8/layout/chevron1"/>
    <dgm:cxn modelId="{F2C38098-9C48-4BEF-BCE4-6D26553796E2}" type="presParOf" srcId="{761CE0AE-9504-47ED-86BD-2609B80C409B}" destId="{45E411E2-2D39-48C3-9912-CA191B3ED37C}" srcOrd="6" destOrd="0" presId="urn:microsoft.com/office/officeart/2005/8/layout/chevron1"/>
    <dgm:cxn modelId="{B717D612-9770-4A70-B5CE-E3D112E7C422}" type="presParOf" srcId="{761CE0AE-9504-47ED-86BD-2609B80C409B}" destId="{A411496E-7A27-4F7A-BA02-16ABF21AAB1E}" srcOrd="7" destOrd="0" presId="urn:microsoft.com/office/officeart/2005/8/layout/chevron1"/>
    <dgm:cxn modelId="{928D43A6-ED26-4BA5-B4B2-79B80045C8D7}"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7B70546E-E6EF-42D4-9DB7-4A4AACA8FF8A}" type="presOf" srcId="{DD4D0503-8B3D-4BCE-936F-4C010CCE138E}" destId="{E3D03999-D9C3-4D96-A58A-BBCCFC8C95C4}" srcOrd="0" destOrd="0" presId="urn:microsoft.com/office/officeart/2005/8/layout/chevron1"/>
    <dgm:cxn modelId="{D409187E-8308-4F56-8130-9858375A23A7}" type="presOf" srcId="{E8EAB955-20F4-421F-B642-6CA5042795D8}" destId="{45E411E2-2D39-48C3-9912-CA191B3ED37C}"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B8B48703-F80B-4CFE-938C-49037B0D1BC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CCF6933A-900F-4080-B8C0-463BC6CDD2E3}"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E711487-B208-4908-AD8D-7EDF02522434}"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95535678-71BB-420D-B6FA-F9976813085B}" type="presOf" srcId="{A829E95A-4716-406E-A7C4-94CA08F7BB95}" destId="{59084004-9D45-4E6E-AEC1-1838A0EEE4B4}" srcOrd="0" destOrd="0" presId="urn:microsoft.com/office/officeart/2005/8/layout/chevron1"/>
    <dgm:cxn modelId="{BCA36D9C-8362-4836-A1AC-430B0FC13C09}" type="presParOf" srcId="{761CE0AE-9504-47ED-86BD-2609B80C409B}" destId="{59084004-9D45-4E6E-AEC1-1838A0EEE4B4}" srcOrd="0" destOrd="0" presId="urn:microsoft.com/office/officeart/2005/8/layout/chevron1"/>
    <dgm:cxn modelId="{672608FE-7A0B-446B-B00C-B6625C7099E2}" type="presParOf" srcId="{761CE0AE-9504-47ED-86BD-2609B80C409B}" destId="{499AB681-CF9D-4CC5-8AB5-40B3633B8040}" srcOrd="1" destOrd="0" presId="urn:microsoft.com/office/officeart/2005/8/layout/chevron1"/>
    <dgm:cxn modelId="{F845CE0C-B1B5-4896-A4E1-5259218AA2C8}" type="presParOf" srcId="{761CE0AE-9504-47ED-86BD-2609B80C409B}" destId="{84E0FFB4-02BD-42F9-A51A-425F02C6D1F6}" srcOrd="2" destOrd="0" presId="urn:microsoft.com/office/officeart/2005/8/layout/chevron1"/>
    <dgm:cxn modelId="{CC526BB8-6CB3-46AC-AC38-434258AD66AE}" type="presParOf" srcId="{761CE0AE-9504-47ED-86BD-2609B80C409B}" destId="{833DEBC9-3ACF-4A01-B3C0-DC8604464AD4}" srcOrd="3" destOrd="0" presId="urn:microsoft.com/office/officeart/2005/8/layout/chevron1"/>
    <dgm:cxn modelId="{B075FB6F-4CB8-4508-B40E-20A5E2D86B7C}" type="presParOf" srcId="{761CE0AE-9504-47ED-86BD-2609B80C409B}" destId="{87FEBEEB-395D-4BEB-A5F7-5DC2C244715E}" srcOrd="4" destOrd="0" presId="urn:microsoft.com/office/officeart/2005/8/layout/chevron1"/>
    <dgm:cxn modelId="{B7E7E26C-29E8-4C1F-9FF7-D3BA030E43B5}" type="presParOf" srcId="{761CE0AE-9504-47ED-86BD-2609B80C409B}" destId="{A2D6E809-29F3-4DF2-A07D-307FF355F015}" srcOrd="5" destOrd="0" presId="urn:microsoft.com/office/officeart/2005/8/layout/chevron1"/>
    <dgm:cxn modelId="{341B3985-4C8F-4055-96E6-551E549B68FE}" type="presParOf" srcId="{761CE0AE-9504-47ED-86BD-2609B80C409B}" destId="{45E411E2-2D39-48C3-9912-CA191B3ED37C}" srcOrd="6" destOrd="0" presId="urn:microsoft.com/office/officeart/2005/8/layout/chevron1"/>
    <dgm:cxn modelId="{496797E0-4619-4F20-83D2-40F032D8BEDF}" type="presParOf" srcId="{761CE0AE-9504-47ED-86BD-2609B80C409B}" destId="{A411496E-7A27-4F7A-BA02-16ABF21AAB1E}" srcOrd="7" destOrd="0" presId="urn:microsoft.com/office/officeart/2005/8/layout/chevron1"/>
    <dgm:cxn modelId="{ED740CC7-6F09-4D7D-9738-C4C3B5249E2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7B70546E-E6EF-42D4-9DB7-4A4AACA8FF8A}" type="presOf" srcId="{DD4D0503-8B3D-4BCE-936F-4C010CCE138E}" destId="{E3D03999-D9C3-4D96-A58A-BBCCFC8C95C4}" srcOrd="0" destOrd="0" presId="urn:microsoft.com/office/officeart/2005/8/layout/chevron1"/>
    <dgm:cxn modelId="{D409187E-8308-4F56-8130-9858375A23A7}" type="presOf" srcId="{E8EAB955-20F4-421F-B642-6CA5042795D8}" destId="{45E411E2-2D39-48C3-9912-CA191B3ED37C}"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B8B48703-F80B-4CFE-938C-49037B0D1BC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CCF6933A-900F-4080-B8C0-463BC6CDD2E3}"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E711487-B208-4908-AD8D-7EDF02522434}"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95535678-71BB-420D-B6FA-F9976813085B}" type="presOf" srcId="{A829E95A-4716-406E-A7C4-94CA08F7BB95}" destId="{59084004-9D45-4E6E-AEC1-1838A0EEE4B4}" srcOrd="0" destOrd="0" presId="urn:microsoft.com/office/officeart/2005/8/layout/chevron1"/>
    <dgm:cxn modelId="{BCA36D9C-8362-4836-A1AC-430B0FC13C09}" type="presParOf" srcId="{761CE0AE-9504-47ED-86BD-2609B80C409B}" destId="{59084004-9D45-4E6E-AEC1-1838A0EEE4B4}" srcOrd="0" destOrd="0" presId="urn:microsoft.com/office/officeart/2005/8/layout/chevron1"/>
    <dgm:cxn modelId="{672608FE-7A0B-446B-B00C-B6625C7099E2}" type="presParOf" srcId="{761CE0AE-9504-47ED-86BD-2609B80C409B}" destId="{499AB681-CF9D-4CC5-8AB5-40B3633B8040}" srcOrd="1" destOrd="0" presId="urn:microsoft.com/office/officeart/2005/8/layout/chevron1"/>
    <dgm:cxn modelId="{F845CE0C-B1B5-4896-A4E1-5259218AA2C8}" type="presParOf" srcId="{761CE0AE-9504-47ED-86BD-2609B80C409B}" destId="{84E0FFB4-02BD-42F9-A51A-425F02C6D1F6}" srcOrd="2" destOrd="0" presId="urn:microsoft.com/office/officeart/2005/8/layout/chevron1"/>
    <dgm:cxn modelId="{CC526BB8-6CB3-46AC-AC38-434258AD66AE}" type="presParOf" srcId="{761CE0AE-9504-47ED-86BD-2609B80C409B}" destId="{833DEBC9-3ACF-4A01-B3C0-DC8604464AD4}" srcOrd="3" destOrd="0" presId="urn:microsoft.com/office/officeart/2005/8/layout/chevron1"/>
    <dgm:cxn modelId="{B075FB6F-4CB8-4508-B40E-20A5E2D86B7C}" type="presParOf" srcId="{761CE0AE-9504-47ED-86BD-2609B80C409B}" destId="{87FEBEEB-395D-4BEB-A5F7-5DC2C244715E}" srcOrd="4" destOrd="0" presId="urn:microsoft.com/office/officeart/2005/8/layout/chevron1"/>
    <dgm:cxn modelId="{B7E7E26C-29E8-4C1F-9FF7-D3BA030E43B5}" type="presParOf" srcId="{761CE0AE-9504-47ED-86BD-2609B80C409B}" destId="{A2D6E809-29F3-4DF2-A07D-307FF355F015}" srcOrd="5" destOrd="0" presId="urn:microsoft.com/office/officeart/2005/8/layout/chevron1"/>
    <dgm:cxn modelId="{341B3985-4C8F-4055-96E6-551E549B68FE}" type="presParOf" srcId="{761CE0AE-9504-47ED-86BD-2609B80C409B}" destId="{45E411E2-2D39-48C3-9912-CA191B3ED37C}" srcOrd="6" destOrd="0" presId="urn:microsoft.com/office/officeart/2005/8/layout/chevron1"/>
    <dgm:cxn modelId="{496797E0-4619-4F20-83D2-40F032D8BEDF}" type="presParOf" srcId="{761CE0AE-9504-47ED-86BD-2609B80C409B}" destId="{A411496E-7A27-4F7A-BA02-16ABF21AAB1E}" srcOrd="7" destOrd="0" presId="urn:microsoft.com/office/officeart/2005/8/layout/chevron1"/>
    <dgm:cxn modelId="{ED740CC7-6F09-4D7D-9738-C4C3B5249E2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7B70546E-E6EF-42D4-9DB7-4A4AACA8FF8A}" type="presOf" srcId="{DD4D0503-8B3D-4BCE-936F-4C010CCE138E}" destId="{E3D03999-D9C3-4D96-A58A-BBCCFC8C95C4}" srcOrd="0" destOrd="0" presId="urn:microsoft.com/office/officeart/2005/8/layout/chevron1"/>
    <dgm:cxn modelId="{D409187E-8308-4F56-8130-9858375A23A7}" type="presOf" srcId="{E8EAB955-20F4-421F-B642-6CA5042795D8}" destId="{45E411E2-2D39-48C3-9912-CA191B3ED37C}"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B8B48703-F80B-4CFE-938C-49037B0D1BC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CCF6933A-900F-4080-B8C0-463BC6CDD2E3}"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E711487-B208-4908-AD8D-7EDF02522434}"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95535678-71BB-420D-B6FA-F9976813085B}" type="presOf" srcId="{A829E95A-4716-406E-A7C4-94CA08F7BB95}" destId="{59084004-9D45-4E6E-AEC1-1838A0EEE4B4}" srcOrd="0" destOrd="0" presId="urn:microsoft.com/office/officeart/2005/8/layout/chevron1"/>
    <dgm:cxn modelId="{BCA36D9C-8362-4836-A1AC-430B0FC13C09}" type="presParOf" srcId="{761CE0AE-9504-47ED-86BD-2609B80C409B}" destId="{59084004-9D45-4E6E-AEC1-1838A0EEE4B4}" srcOrd="0" destOrd="0" presId="urn:microsoft.com/office/officeart/2005/8/layout/chevron1"/>
    <dgm:cxn modelId="{672608FE-7A0B-446B-B00C-B6625C7099E2}" type="presParOf" srcId="{761CE0AE-9504-47ED-86BD-2609B80C409B}" destId="{499AB681-CF9D-4CC5-8AB5-40B3633B8040}" srcOrd="1" destOrd="0" presId="urn:microsoft.com/office/officeart/2005/8/layout/chevron1"/>
    <dgm:cxn modelId="{F845CE0C-B1B5-4896-A4E1-5259218AA2C8}" type="presParOf" srcId="{761CE0AE-9504-47ED-86BD-2609B80C409B}" destId="{84E0FFB4-02BD-42F9-A51A-425F02C6D1F6}" srcOrd="2" destOrd="0" presId="urn:microsoft.com/office/officeart/2005/8/layout/chevron1"/>
    <dgm:cxn modelId="{CC526BB8-6CB3-46AC-AC38-434258AD66AE}" type="presParOf" srcId="{761CE0AE-9504-47ED-86BD-2609B80C409B}" destId="{833DEBC9-3ACF-4A01-B3C0-DC8604464AD4}" srcOrd="3" destOrd="0" presId="urn:microsoft.com/office/officeart/2005/8/layout/chevron1"/>
    <dgm:cxn modelId="{B075FB6F-4CB8-4508-B40E-20A5E2D86B7C}" type="presParOf" srcId="{761CE0AE-9504-47ED-86BD-2609B80C409B}" destId="{87FEBEEB-395D-4BEB-A5F7-5DC2C244715E}" srcOrd="4" destOrd="0" presId="urn:microsoft.com/office/officeart/2005/8/layout/chevron1"/>
    <dgm:cxn modelId="{B7E7E26C-29E8-4C1F-9FF7-D3BA030E43B5}" type="presParOf" srcId="{761CE0AE-9504-47ED-86BD-2609B80C409B}" destId="{A2D6E809-29F3-4DF2-A07D-307FF355F015}" srcOrd="5" destOrd="0" presId="urn:microsoft.com/office/officeart/2005/8/layout/chevron1"/>
    <dgm:cxn modelId="{341B3985-4C8F-4055-96E6-551E549B68FE}" type="presParOf" srcId="{761CE0AE-9504-47ED-86BD-2609B80C409B}" destId="{45E411E2-2D39-48C3-9912-CA191B3ED37C}" srcOrd="6" destOrd="0" presId="urn:microsoft.com/office/officeart/2005/8/layout/chevron1"/>
    <dgm:cxn modelId="{496797E0-4619-4F20-83D2-40F032D8BEDF}" type="presParOf" srcId="{761CE0AE-9504-47ED-86BD-2609B80C409B}" destId="{A411496E-7A27-4F7A-BA02-16ABF21AAB1E}" srcOrd="7" destOrd="0" presId="urn:microsoft.com/office/officeart/2005/8/layout/chevron1"/>
    <dgm:cxn modelId="{ED740CC7-6F09-4D7D-9738-C4C3B5249E2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7B70546E-E6EF-42D4-9DB7-4A4AACA8FF8A}" type="presOf" srcId="{DD4D0503-8B3D-4BCE-936F-4C010CCE138E}" destId="{E3D03999-D9C3-4D96-A58A-BBCCFC8C95C4}" srcOrd="0" destOrd="0" presId="urn:microsoft.com/office/officeart/2005/8/layout/chevron1"/>
    <dgm:cxn modelId="{D409187E-8308-4F56-8130-9858375A23A7}" type="presOf" srcId="{E8EAB955-20F4-421F-B642-6CA5042795D8}" destId="{45E411E2-2D39-48C3-9912-CA191B3ED37C}"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B8B48703-F80B-4CFE-938C-49037B0D1BC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CCF6933A-900F-4080-B8C0-463BC6CDD2E3}"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E711487-B208-4908-AD8D-7EDF02522434}"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95535678-71BB-420D-B6FA-F9976813085B}" type="presOf" srcId="{A829E95A-4716-406E-A7C4-94CA08F7BB95}" destId="{59084004-9D45-4E6E-AEC1-1838A0EEE4B4}" srcOrd="0" destOrd="0" presId="urn:microsoft.com/office/officeart/2005/8/layout/chevron1"/>
    <dgm:cxn modelId="{BCA36D9C-8362-4836-A1AC-430B0FC13C09}" type="presParOf" srcId="{761CE0AE-9504-47ED-86BD-2609B80C409B}" destId="{59084004-9D45-4E6E-AEC1-1838A0EEE4B4}" srcOrd="0" destOrd="0" presId="urn:microsoft.com/office/officeart/2005/8/layout/chevron1"/>
    <dgm:cxn modelId="{672608FE-7A0B-446B-B00C-B6625C7099E2}" type="presParOf" srcId="{761CE0AE-9504-47ED-86BD-2609B80C409B}" destId="{499AB681-CF9D-4CC5-8AB5-40B3633B8040}" srcOrd="1" destOrd="0" presId="urn:microsoft.com/office/officeart/2005/8/layout/chevron1"/>
    <dgm:cxn modelId="{F845CE0C-B1B5-4896-A4E1-5259218AA2C8}" type="presParOf" srcId="{761CE0AE-9504-47ED-86BD-2609B80C409B}" destId="{84E0FFB4-02BD-42F9-A51A-425F02C6D1F6}" srcOrd="2" destOrd="0" presId="urn:microsoft.com/office/officeart/2005/8/layout/chevron1"/>
    <dgm:cxn modelId="{CC526BB8-6CB3-46AC-AC38-434258AD66AE}" type="presParOf" srcId="{761CE0AE-9504-47ED-86BD-2609B80C409B}" destId="{833DEBC9-3ACF-4A01-B3C0-DC8604464AD4}" srcOrd="3" destOrd="0" presId="urn:microsoft.com/office/officeart/2005/8/layout/chevron1"/>
    <dgm:cxn modelId="{B075FB6F-4CB8-4508-B40E-20A5E2D86B7C}" type="presParOf" srcId="{761CE0AE-9504-47ED-86BD-2609B80C409B}" destId="{87FEBEEB-395D-4BEB-A5F7-5DC2C244715E}" srcOrd="4" destOrd="0" presId="urn:microsoft.com/office/officeart/2005/8/layout/chevron1"/>
    <dgm:cxn modelId="{B7E7E26C-29E8-4C1F-9FF7-D3BA030E43B5}" type="presParOf" srcId="{761CE0AE-9504-47ED-86BD-2609B80C409B}" destId="{A2D6E809-29F3-4DF2-A07D-307FF355F015}" srcOrd="5" destOrd="0" presId="urn:microsoft.com/office/officeart/2005/8/layout/chevron1"/>
    <dgm:cxn modelId="{341B3985-4C8F-4055-96E6-551E549B68FE}" type="presParOf" srcId="{761CE0AE-9504-47ED-86BD-2609B80C409B}" destId="{45E411E2-2D39-48C3-9912-CA191B3ED37C}" srcOrd="6" destOrd="0" presId="urn:microsoft.com/office/officeart/2005/8/layout/chevron1"/>
    <dgm:cxn modelId="{496797E0-4619-4F20-83D2-40F032D8BEDF}" type="presParOf" srcId="{761CE0AE-9504-47ED-86BD-2609B80C409B}" destId="{A411496E-7A27-4F7A-BA02-16ABF21AAB1E}" srcOrd="7" destOrd="0" presId="urn:microsoft.com/office/officeart/2005/8/layout/chevron1"/>
    <dgm:cxn modelId="{ED740CC7-6F09-4D7D-9738-C4C3B5249E2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ECDA93A4-47A5-4308-AA8B-E32BA1A8B191}" srcId="{00E005C9-AED6-4E0C-AA68-98585C33AC70}" destId="{DD4D0503-8B3D-4BCE-936F-4C010CCE138E}" srcOrd="4" destOrd="0" parTransId="{3F015A62-B55E-4610-8F27-03B9ADB2C21C}" sibTransId="{54F5AC46-2776-4581-97BD-CBFABD1A38BF}"/>
    <dgm:cxn modelId="{9CE68661-DF7F-4CDC-97F5-455E7F03F0E1}" type="presOf" srcId="{7C918BA8-4F89-4259-80B3-551D499D489E}" destId="{87FEBEEB-395D-4BEB-A5F7-5DC2C244715E}"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F549397D-E5C3-483F-B963-B052AB86E668}" srcId="{00E005C9-AED6-4E0C-AA68-98585C33AC70}" destId="{E8EAB955-20F4-421F-B642-6CA5042795D8}" srcOrd="3" destOrd="0" parTransId="{7EDB83B5-66C6-4067-9A7A-6F344E6C0999}" sibTransId="{27F8CE02-8E74-4662-824C-94E8D0FCFAF5}"/>
    <dgm:cxn modelId="{9030FC05-4100-4780-A91F-0C18D5D5D875}"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8FC4A7A5-B687-4EB0-851B-02DADD58A242}" srcId="{00E005C9-AED6-4E0C-AA68-98585C33AC70}" destId="{6B1EE778-115E-441F-8A47-B23543D8A073}" srcOrd="1" destOrd="0" parTransId="{9BEA7CC6-EDC2-459B-B301-9A5A908B0E3F}" sibTransId="{937C31B3-5F1B-4DF1-9FA7-F75555D7E64A}"/>
    <dgm:cxn modelId="{22EABC57-FD14-4DB0-AE21-8BA47D0C148F}" type="presOf" srcId="{00E005C9-AED6-4E0C-AA68-98585C33AC70}" destId="{761CE0AE-9504-47ED-86BD-2609B80C409B}" srcOrd="0" destOrd="0" presId="urn:microsoft.com/office/officeart/2005/8/layout/chevron1"/>
    <dgm:cxn modelId="{33C3C0A4-3B4B-4886-954D-7466A155BA4B}" type="presOf" srcId="{E8EAB955-20F4-421F-B642-6CA5042795D8}" destId="{45E411E2-2D39-48C3-9912-CA191B3ED37C}" srcOrd="0" destOrd="0" presId="urn:microsoft.com/office/officeart/2005/8/layout/chevron1"/>
    <dgm:cxn modelId="{00A88A36-9934-4A0F-BF77-3730B4A653AE}" type="presOf" srcId="{DD4D0503-8B3D-4BCE-936F-4C010CCE138E}" destId="{E3D03999-D9C3-4D96-A58A-BBCCFC8C95C4}" srcOrd="0" destOrd="0" presId="urn:microsoft.com/office/officeart/2005/8/layout/chevron1"/>
    <dgm:cxn modelId="{C0B5A4C3-CC31-4964-BF93-20285F942A51}" type="presOf" srcId="{A829E95A-4716-406E-A7C4-94CA08F7BB95}" destId="{59084004-9D45-4E6E-AEC1-1838A0EEE4B4}" srcOrd="0" destOrd="0" presId="urn:microsoft.com/office/officeart/2005/8/layout/chevron1"/>
    <dgm:cxn modelId="{754D2478-1C06-4542-A797-03E48DDC5B7A}" type="presParOf" srcId="{761CE0AE-9504-47ED-86BD-2609B80C409B}" destId="{59084004-9D45-4E6E-AEC1-1838A0EEE4B4}" srcOrd="0" destOrd="0" presId="urn:microsoft.com/office/officeart/2005/8/layout/chevron1"/>
    <dgm:cxn modelId="{7F15790B-4A21-4BA1-83EB-9F8F2B5A3DAA}" type="presParOf" srcId="{761CE0AE-9504-47ED-86BD-2609B80C409B}" destId="{499AB681-CF9D-4CC5-8AB5-40B3633B8040}" srcOrd="1" destOrd="0" presId="urn:microsoft.com/office/officeart/2005/8/layout/chevron1"/>
    <dgm:cxn modelId="{1D13C44E-820F-47AA-A061-ED9083DE8FE7}" type="presParOf" srcId="{761CE0AE-9504-47ED-86BD-2609B80C409B}" destId="{84E0FFB4-02BD-42F9-A51A-425F02C6D1F6}" srcOrd="2" destOrd="0" presId="urn:microsoft.com/office/officeart/2005/8/layout/chevron1"/>
    <dgm:cxn modelId="{DA31E617-ECD4-4A49-BBE4-789AC60F95EF}" type="presParOf" srcId="{761CE0AE-9504-47ED-86BD-2609B80C409B}" destId="{833DEBC9-3ACF-4A01-B3C0-DC8604464AD4}" srcOrd="3" destOrd="0" presId="urn:microsoft.com/office/officeart/2005/8/layout/chevron1"/>
    <dgm:cxn modelId="{DDDB516C-7AA6-4174-B5FF-D99A0833467A}" type="presParOf" srcId="{761CE0AE-9504-47ED-86BD-2609B80C409B}" destId="{87FEBEEB-395D-4BEB-A5F7-5DC2C244715E}" srcOrd="4" destOrd="0" presId="urn:microsoft.com/office/officeart/2005/8/layout/chevron1"/>
    <dgm:cxn modelId="{3DD79E2E-76E0-4E3F-8371-C27D82708A4E}" type="presParOf" srcId="{761CE0AE-9504-47ED-86BD-2609B80C409B}" destId="{A2D6E809-29F3-4DF2-A07D-307FF355F015}" srcOrd="5" destOrd="0" presId="urn:microsoft.com/office/officeart/2005/8/layout/chevron1"/>
    <dgm:cxn modelId="{2A6A2B0D-89AC-4CC1-A2D9-C2E2197479BB}" type="presParOf" srcId="{761CE0AE-9504-47ED-86BD-2609B80C409B}" destId="{45E411E2-2D39-48C3-9912-CA191B3ED37C}" srcOrd="6" destOrd="0" presId="urn:microsoft.com/office/officeart/2005/8/layout/chevron1"/>
    <dgm:cxn modelId="{DED07C57-D31A-461B-8CAE-56DE4BE0DBA1}" type="presParOf" srcId="{761CE0AE-9504-47ED-86BD-2609B80C409B}" destId="{A411496E-7A27-4F7A-BA02-16ABF21AAB1E}" srcOrd="7" destOrd="0" presId="urn:microsoft.com/office/officeart/2005/8/layout/chevron1"/>
    <dgm:cxn modelId="{9951EC0B-44EF-4383-85C4-5C3BF33868A6}"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7B70546E-E6EF-42D4-9DB7-4A4AACA8FF8A}" type="presOf" srcId="{DD4D0503-8B3D-4BCE-936F-4C010CCE138E}" destId="{E3D03999-D9C3-4D96-A58A-BBCCFC8C95C4}" srcOrd="0" destOrd="0" presId="urn:microsoft.com/office/officeart/2005/8/layout/chevron1"/>
    <dgm:cxn modelId="{D409187E-8308-4F56-8130-9858375A23A7}" type="presOf" srcId="{E8EAB955-20F4-421F-B642-6CA5042795D8}" destId="{45E411E2-2D39-48C3-9912-CA191B3ED37C}"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B8B48703-F80B-4CFE-938C-49037B0D1BC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CCF6933A-900F-4080-B8C0-463BC6CDD2E3}"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E711487-B208-4908-AD8D-7EDF02522434}"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95535678-71BB-420D-B6FA-F9976813085B}" type="presOf" srcId="{A829E95A-4716-406E-A7C4-94CA08F7BB95}" destId="{59084004-9D45-4E6E-AEC1-1838A0EEE4B4}" srcOrd="0" destOrd="0" presId="urn:microsoft.com/office/officeart/2005/8/layout/chevron1"/>
    <dgm:cxn modelId="{BCA36D9C-8362-4836-A1AC-430B0FC13C09}" type="presParOf" srcId="{761CE0AE-9504-47ED-86BD-2609B80C409B}" destId="{59084004-9D45-4E6E-AEC1-1838A0EEE4B4}" srcOrd="0" destOrd="0" presId="urn:microsoft.com/office/officeart/2005/8/layout/chevron1"/>
    <dgm:cxn modelId="{672608FE-7A0B-446B-B00C-B6625C7099E2}" type="presParOf" srcId="{761CE0AE-9504-47ED-86BD-2609B80C409B}" destId="{499AB681-CF9D-4CC5-8AB5-40B3633B8040}" srcOrd="1" destOrd="0" presId="urn:microsoft.com/office/officeart/2005/8/layout/chevron1"/>
    <dgm:cxn modelId="{F845CE0C-B1B5-4896-A4E1-5259218AA2C8}" type="presParOf" srcId="{761CE0AE-9504-47ED-86BD-2609B80C409B}" destId="{84E0FFB4-02BD-42F9-A51A-425F02C6D1F6}" srcOrd="2" destOrd="0" presId="urn:microsoft.com/office/officeart/2005/8/layout/chevron1"/>
    <dgm:cxn modelId="{CC526BB8-6CB3-46AC-AC38-434258AD66AE}" type="presParOf" srcId="{761CE0AE-9504-47ED-86BD-2609B80C409B}" destId="{833DEBC9-3ACF-4A01-B3C0-DC8604464AD4}" srcOrd="3" destOrd="0" presId="urn:microsoft.com/office/officeart/2005/8/layout/chevron1"/>
    <dgm:cxn modelId="{B075FB6F-4CB8-4508-B40E-20A5E2D86B7C}" type="presParOf" srcId="{761CE0AE-9504-47ED-86BD-2609B80C409B}" destId="{87FEBEEB-395D-4BEB-A5F7-5DC2C244715E}" srcOrd="4" destOrd="0" presId="urn:microsoft.com/office/officeart/2005/8/layout/chevron1"/>
    <dgm:cxn modelId="{B7E7E26C-29E8-4C1F-9FF7-D3BA030E43B5}" type="presParOf" srcId="{761CE0AE-9504-47ED-86BD-2609B80C409B}" destId="{A2D6E809-29F3-4DF2-A07D-307FF355F015}" srcOrd="5" destOrd="0" presId="urn:microsoft.com/office/officeart/2005/8/layout/chevron1"/>
    <dgm:cxn modelId="{341B3985-4C8F-4055-96E6-551E549B68FE}" type="presParOf" srcId="{761CE0AE-9504-47ED-86BD-2609B80C409B}" destId="{45E411E2-2D39-48C3-9912-CA191B3ED37C}" srcOrd="6" destOrd="0" presId="urn:microsoft.com/office/officeart/2005/8/layout/chevron1"/>
    <dgm:cxn modelId="{496797E0-4619-4F20-83D2-40F032D8BEDF}" type="presParOf" srcId="{761CE0AE-9504-47ED-86BD-2609B80C409B}" destId="{A411496E-7A27-4F7A-BA02-16ABF21AAB1E}" srcOrd="7" destOrd="0" presId="urn:microsoft.com/office/officeart/2005/8/layout/chevron1"/>
    <dgm:cxn modelId="{ED740CC7-6F09-4D7D-9738-C4C3B5249E2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4083BF2F-C33F-4B84-BDCF-923792305F98}" type="doc">
      <dgm:prSet loTypeId="urn:microsoft.com/office/officeart/2005/8/layout/chevron1" loCatId="process" qsTypeId="urn:microsoft.com/office/officeart/2005/8/quickstyle/simple1" qsCatId="simple" csTypeId="urn:microsoft.com/office/officeart/2005/8/colors/colorful5" csCatId="colorful" phldr="1"/>
      <dgm:spPr/>
    </dgm:pt>
    <dgm:pt modelId="{32716894-302A-4260-8CC8-D65B2BA803D4}">
      <dgm:prSet phldrT="[Text]" custT="1"/>
      <dgm:spPr>
        <a:ln>
          <a:noFill/>
        </a:ln>
      </dgm:spPr>
      <dgm:t>
        <a:bodyPr/>
        <a:lstStyle/>
        <a:p>
          <a:r>
            <a:rPr lang="en-US" sz="1800" dirty="0" smtClean="0"/>
            <a:t>Working life</a:t>
          </a:r>
          <a:endParaRPr lang="en-US" sz="1800" dirty="0"/>
        </a:p>
      </dgm:t>
    </dgm:pt>
    <dgm:pt modelId="{067D443D-0DD7-4C5E-869F-293D02BAB579}" type="parTrans" cxnId="{C0871354-4F25-47C1-8D87-E39538D744CB}">
      <dgm:prSet/>
      <dgm:spPr/>
      <dgm:t>
        <a:bodyPr/>
        <a:lstStyle/>
        <a:p>
          <a:endParaRPr lang="en-US" sz="1800"/>
        </a:p>
      </dgm:t>
    </dgm:pt>
    <dgm:pt modelId="{A89AAFB1-0DAB-4F75-86E5-42B3102EDC60}" type="sibTrans" cxnId="{C0871354-4F25-47C1-8D87-E39538D744CB}">
      <dgm:prSet/>
      <dgm:spPr/>
      <dgm:t>
        <a:bodyPr/>
        <a:lstStyle/>
        <a:p>
          <a:endParaRPr lang="en-US" sz="1800"/>
        </a:p>
      </dgm:t>
    </dgm:pt>
    <dgm:pt modelId="{72C43B17-22FA-455C-B724-D19ABC7E2342}">
      <dgm:prSet phldrT="[Text]" custT="1"/>
      <dgm:spPr>
        <a:solidFill>
          <a:schemeClr val="accent1"/>
        </a:solidFill>
        <a:ln>
          <a:noFill/>
        </a:ln>
      </dgm:spPr>
      <dgm:t>
        <a:bodyPr/>
        <a:lstStyle/>
        <a:p>
          <a:r>
            <a:rPr lang="en-US" sz="1800" dirty="0" smtClean="0"/>
            <a:t>Retirement transition</a:t>
          </a:r>
          <a:endParaRPr lang="en-US" sz="1800" dirty="0"/>
        </a:p>
      </dgm:t>
    </dgm:pt>
    <dgm:pt modelId="{FD38489F-24F0-4A29-B826-28FD2623DD03}" type="parTrans" cxnId="{A800FF75-6446-4D50-8F11-03244B0E847F}">
      <dgm:prSet/>
      <dgm:spPr/>
      <dgm:t>
        <a:bodyPr/>
        <a:lstStyle/>
        <a:p>
          <a:endParaRPr lang="en-US" sz="1800"/>
        </a:p>
      </dgm:t>
    </dgm:pt>
    <dgm:pt modelId="{B9DF5C04-A548-4D48-9F61-D3950681FC25}" type="sibTrans" cxnId="{A800FF75-6446-4D50-8F11-03244B0E847F}">
      <dgm:prSet/>
      <dgm:spPr/>
      <dgm:t>
        <a:bodyPr/>
        <a:lstStyle/>
        <a:p>
          <a:endParaRPr lang="en-US" sz="1800"/>
        </a:p>
      </dgm:t>
    </dgm:pt>
    <dgm:pt modelId="{A6BDD2FC-F252-45B8-B408-52A020AF282F}">
      <dgm:prSet phldrT="[Text]" custT="1"/>
      <dgm:spPr>
        <a:solidFill>
          <a:schemeClr val="accent4"/>
        </a:solidFill>
        <a:ln>
          <a:noFill/>
        </a:ln>
      </dgm:spPr>
      <dgm:t>
        <a:bodyPr/>
        <a:lstStyle/>
        <a:p>
          <a:r>
            <a:rPr lang="en-US" sz="1800" dirty="0" smtClean="0"/>
            <a:t>Older adulthood</a:t>
          </a:r>
          <a:endParaRPr lang="en-US" sz="1800" dirty="0"/>
        </a:p>
      </dgm:t>
    </dgm:pt>
    <dgm:pt modelId="{0224DA66-064C-4EB0-BDE8-8716E961B9EC}" type="parTrans" cxnId="{4F093126-ECDA-4C2A-85EF-867FB46EBFFC}">
      <dgm:prSet/>
      <dgm:spPr/>
      <dgm:t>
        <a:bodyPr/>
        <a:lstStyle/>
        <a:p>
          <a:endParaRPr lang="en-US" sz="1800"/>
        </a:p>
      </dgm:t>
    </dgm:pt>
    <dgm:pt modelId="{1CFCA50E-D177-4DD3-AE1F-FED723F19FB7}" type="sibTrans" cxnId="{4F093126-ECDA-4C2A-85EF-867FB46EBFFC}">
      <dgm:prSet/>
      <dgm:spPr/>
      <dgm:t>
        <a:bodyPr/>
        <a:lstStyle/>
        <a:p>
          <a:endParaRPr lang="en-US" sz="1800"/>
        </a:p>
      </dgm:t>
    </dgm:pt>
    <dgm:pt modelId="{AEACF954-33D2-4C13-9E48-039E85DD165D}" type="pres">
      <dgm:prSet presAssocID="{4083BF2F-C33F-4B84-BDCF-923792305F98}" presName="Name0" presStyleCnt="0">
        <dgm:presLayoutVars>
          <dgm:dir/>
          <dgm:animLvl val="lvl"/>
          <dgm:resizeHandles val="exact"/>
        </dgm:presLayoutVars>
      </dgm:prSet>
      <dgm:spPr/>
    </dgm:pt>
    <dgm:pt modelId="{1CA0D10C-1FDB-4AED-A86A-97F2F13C6408}" type="pres">
      <dgm:prSet presAssocID="{32716894-302A-4260-8CC8-D65B2BA803D4}" presName="parTxOnly" presStyleLbl="node1" presStyleIdx="0" presStyleCnt="3">
        <dgm:presLayoutVars>
          <dgm:chMax val="0"/>
          <dgm:chPref val="0"/>
          <dgm:bulletEnabled val="1"/>
        </dgm:presLayoutVars>
      </dgm:prSet>
      <dgm:spPr/>
      <dgm:t>
        <a:bodyPr/>
        <a:lstStyle/>
        <a:p>
          <a:endParaRPr lang="en-US"/>
        </a:p>
      </dgm:t>
    </dgm:pt>
    <dgm:pt modelId="{43AED544-CBAD-4411-88B7-25CFFFDFCE18}" type="pres">
      <dgm:prSet presAssocID="{A89AAFB1-0DAB-4F75-86E5-42B3102EDC60}" presName="parTxOnlySpace" presStyleCnt="0"/>
      <dgm:spPr/>
    </dgm:pt>
    <dgm:pt modelId="{5AB2F8BB-3569-417E-AE44-E81BC0A99A0D}" type="pres">
      <dgm:prSet presAssocID="{72C43B17-22FA-455C-B724-D19ABC7E2342}" presName="parTxOnly" presStyleLbl="node1" presStyleIdx="1" presStyleCnt="3">
        <dgm:presLayoutVars>
          <dgm:chMax val="0"/>
          <dgm:chPref val="0"/>
          <dgm:bulletEnabled val="1"/>
        </dgm:presLayoutVars>
      </dgm:prSet>
      <dgm:spPr/>
      <dgm:t>
        <a:bodyPr/>
        <a:lstStyle/>
        <a:p>
          <a:endParaRPr lang="en-US"/>
        </a:p>
      </dgm:t>
    </dgm:pt>
    <dgm:pt modelId="{9AFAEC72-85C9-41FA-B2FC-B8EE5EEF4B15}" type="pres">
      <dgm:prSet presAssocID="{B9DF5C04-A548-4D48-9F61-D3950681FC25}" presName="parTxOnlySpace" presStyleCnt="0"/>
      <dgm:spPr/>
    </dgm:pt>
    <dgm:pt modelId="{5C15710D-4721-4881-9767-A2186837DA9F}" type="pres">
      <dgm:prSet presAssocID="{A6BDD2FC-F252-45B8-B408-52A020AF282F}" presName="parTxOnly" presStyleLbl="node1" presStyleIdx="2" presStyleCnt="3">
        <dgm:presLayoutVars>
          <dgm:chMax val="0"/>
          <dgm:chPref val="0"/>
          <dgm:bulletEnabled val="1"/>
        </dgm:presLayoutVars>
      </dgm:prSet>
      <dgm:spPr/>
      <dgm:t>
        <a:bodyPr/>
        <a:lstStyle/>
        <a:p>
          <a:endParaRPr lang="en-US"/>
        </a:p>
      </dgm:t>
    </dgm:pt>
  </dgm:ptLst>
  <dgm:cxnLst>
    <dgm:cxn modelId="{4F093126-ECDA-4C2A-85EF-867FB46EBFFC}" srcId="{4083BF2F-C33F-4B84-BDCF-923792305F98}" destId="{A6BDD2FC-F252-45B8-B408-52A020AF282F}" srcOrd="2" destOrd="0" parTransId="{0224DA66-064C-4EB0-BDE8-8716E961B9EC}" sibTransId="{1CFCA50E-D177-4DD3-AE1F-FED723F19FB7}"/>
    <dgm:cxn modelId="{46A4F20D-F8EA-E241-953C-2ABD34B58AF6}" type="presOf" srcId="{32716894-302A-4260-8CC8-D65B2BA803D4}" destId="{1CA0D10C-1FDB-4AED-A86A-97F2F13C6408}" srcOrd="0" destOrd="0" presId="urn:microsoft.com/office/officeart/2005/8/layout/chevron1"/>
    <dgm:cxn modelId="{C0871354-4F25-47C1-8D87-E39538D744CB}" srcId="{4083BF2F-C33F-4B84-BDCF-923792305F98}" destId="{32716894-302A-4260-8CC8-D65B2BA803D4}" srcOrd="0" destOrd="0" parTransId="{067D443D-0DD7-4C5E-869F-293D02BAB579}" sibTransId="{A89AAFB1-0DAB-4F75-86E5-42B3102EDC60}"/>
    <dgm:cxn modelId="{DB547A05-5AA6-FD46-AB3D-E2313E3EDCE4}" type="presOf" srcId="{4083BF2F-C33F-4B84-BDCF-923792305F98}" destId="{AEACF954-33D2-4C13-9E48-039E85DD165D}" srcOrd="0" destOrd="0" presId="urn:microsoft.com/office/officeart/2005/8/layout/chevron1"/>
    <dgm:cxn modelId="{5CCEE41F-5868-CB42-B347-25040DFBD4FF}" type="presOf" srcId="{72C43B17-22FA-455C-B724-D19ABC7E2342}" destId="{5AB2F8BB-3569-417E-AE44-E81BC0A99A0D}" srcOrd="0" destOrd="0" presId="urn:microsoft.com/office/officeart/2005/8/layout/chevron1"/>
    <dgm:cxn modelId="{324EFD32-FA42-B842-A1C7-62411C10770A}" type="presOf" srcId="{A6BDD2FC-F252-45B8-B408-52A020AF282F}" destId="{5C15710D-4721-4881-9767-A2186837DA9F}" srcOrd="0" destOrd="0" presId="urn:microsoft.com/office/officeart/2005/8/layout/chevron1"/>
    <dgm:cxn modelId="{A800FF75-6446-4D50-8F11-03244B0E847F}" srcId="{4083BF2F-C33F-4B84-BDCF-923792305F98}" destId="{72C43B17-22FA-455C-B724-D19ABC7E2342}" srcOrd="1" destOrd="0" parTransId="{FD38489F-24F0-4A29-B826-28FD2623DD03}" sibTransId="{B9DF5C04-A548-4D48-9F61-D3950681FC25}"/>
    <dgm:cxn modelId="{A383D55A-1501-EA49-8857-FEFC528D2512}" type="presParOf" srcId="{AEACF954-33D2-4C13-9E48-039E85DD165D}" destId="{1CA0D10C-1FDB-4AED-A86A-97F2F13C6408}" srcOrd="0" destOrd="0" presId="urn:microsoft.com/office/officeart/2005/8/layout/chevron1"/>
    <dgm:cxn modelId="{5C58225C-79B0-B24B-B135-D55A89B0CF20}" type="presParOf" srcId="{AEACF954-33D2-4C13-9E48-039E85DD165D}" destId="{43AED544-CBAD-4411-88B7-25CFFFDFCE18}" srcOrd="1" destOrd="0" presId="urn:microsoft.com/office/officeart/2005/8/layout/chevron1"/>
    <dgm:cxn modelId="{11A4160D-139C-2147-85F1-321C093F6F98}" type="presParOf" srcId="{AEACF954-33D2-4C13-9E48-039E85DD165D}" destId="{5AB2F8BB-3569-417E-AE44-E81BC0A99A0D}" srcOrd="2" destOrd="0" presId="urn:microsoft.com/office/officeart/2005/8/layout/chevron1"/>
    <dgm:cxn modelId="{1EC06F19-1417-9446-9679-1C9C8FF9F798}" type="presParOf" srcId="{AEACF954-33D2-4C13-9E48-039E85DD165D}" destId="{9AFAEC72-85C9-41FA-B2FC-B8EE5EEF4B15}" srcOrd="3" destOrd="0" presId="urn:microsoft.com/office/officeart/2005/8/layout/chevron1"/>
    <dgm:cxn modelId="{AA2A0ECA-CC06-9544-9409-926CA4B37F7F}" type="presParOf" srcId="{AEACF954-33D2-4C13-9E48-039E85DD165D}" destId="{5C15710D-4721-4881-9767-A2186837DA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endParaRPr lang="en-US" sz="1600" b="1" dirty="0"/>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endParaRPr lang="en-US" sz="1200" dirty="0"/>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endParaRPr lang="en-US" sz="1200" dirty="0"/>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endParaRPr lang="en-US" sz="1200" dirty="0"/>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endParaRPr lang="en-US" sz="1200" dirty="0"/>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E63304A-3D1D-46A8-AFC7-B3561E550356}" srcId="{00E005C9-AED6-4E0C-AA68-98585C33AC70}" destId="{A829E95A-4716-406E-A7C4-94CA08F7BB95}" srcOrd="0" destOrd="0" parTransId="{08AB44DC-5E84-44A6-A0AE-36B89AC23D8A}" sibTransId="{1D32D2CF-8B13-4784-B0CC-9517500AEB0F}"/>
    <dgm:cxn modelId="{7B70546E-E6EF-42D4-9DB7-4A4AACA8FF8A}" type="presOf" srcId="{DD4D0503-8B3D-4BCE-936F-4C010CCE138E}" destId="{E3D03999-D9C3-4D96-A58A-BBCCFC8C95C4}" srcOrd="0" destOrd="0" presId="urn:microsoft.com/office/officeart/2005/8/layout/chevron1"/>
    <dgm:cxn modelId="{D409187E-8308-4F56-8130-9858375A23A7}" type="presOf" srcId="{E8EAB955-20F4-421F-B642-6CA5042795D8}" destId="{45E411E2-2D39-48C3-9912-CA191B3ED37C}"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B8B48703-F80B-4CFE-938C-49037B0D1BC1}"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CCF6933A-900F-4080-B8C0-463BC6CDD2E3}" type="presOf" srcId="{6B1EE778-115E-441F-8A47-B23543D8A073}" destId="{84E0FFB4-02BD-42F9-A51A-425F02C6D1F6}"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FE711487-B208-4908-AD8D-7EDF02522434}"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95535678-71BB-420D-B6FA-F9976813085B}" type="presOf" srcId="{A829E95A-4716-406E-A7C4-94CA08F7BB95}" destId="{59084004-9D45-4E6E-AEC1-1838A0EEE4B4}" srcOrd="0" destOrd="0" presId="urn:microsoft.com/office/officeart/2005/8/layout/chevron1"/>
    <dgm:cxn modelId="{BCA36D9C-8362-4836-A1AC-430B0FC13C09}" type="presParOf" srcId="{761CE0AE-9504-47ED-86BD-2609B80C409B}" destId="{59084004-9D45-4E6E-AEC1-1838A0EEE4B4}" srcOrd="0" destOrd="0" presId="urn:microsoft.com/office/officeart/2005/8/layout/chevron1"/>
    <dgm:cxn modelId="{672608FE-7A0B-446B-B00C-B6625C7099E2}" type="presParOf" srcId="{761CE0AE-9504-47ED-86BD-2609B80C409B}" destId="{499AB681-CF9D-4CC5-8AB5-40B3633B8040}" srcOrd="1" destOrd="0" presId="urn:microsoft.com/office/officeart/2005/8/layout/chevron1"/>
    <dgm:cxn modelId="{F845CE0C-B1B5-4896-A4E1-5259218AA2C8}" type="presParOf" srcId="{761CE0AE-9504-47ED-86BD-2609B80C409B}" destId="{84E0FFB4-02BD-42F9-A51A-425F02C6D1F6}" srcOrd="2" destOrd="0" presId="urn:microsoft.com/office/officeart/2005/8/layout/chevron1"/>
    <dgm:cxn modelId="{CC526BB8-6CB3-46AC-AC38-434258AD66AE}" type="presParOf" srcId="{761CE0AE-9504-47ED-86BD-2609B80C409B}" destId="{833DEBC9-3ACF-4A01-B3C0-DC8604464AD4}" srcOrd="3" destOrd="0" presId="urn:microsoft.com/office/officeart/2005/8/layout/chevron1"/>
    <dgm:cxn modelId="{B075FB6F-4CB8-4508-B40E-20A5E2D86B7C}" type="presParOf" srcId="{761CE0AE-9504-47ED-86BD-2609B80C409B}" destId="{87FEBEEB-395D-4BEB-A5F7-5DC2C244715E}" srcOrd="4" destOrd="0" presId="urn:microsoft.com/office/officeart/2005/8/layout/chevron1"/>
    <dgm:cxn modelId="{B7E7E26C-29E8-4C1F-9FF7-D3BA030E43B5}" type="presParOf" srcId="{761CE0AE-9504-47ED-86BD-2609B80C409B}" destId="{A2D6E809-29F3-4DF2-A07D-307FF355F015}" srcOrd="5" destOrd="0" presId="urn:microsoft.com/office/officeart/2005/8/layout/chevron1"/>
    <dgm:cxn modelId="{341B3985-4C8F-4055-96E6-551E549B68FE}" type="presParOf" srcId="{761CE0AE-9504-47ED-86BD-2609B80C409B}" destId="{45E411E2-2D39-48C3-9912-CA191B3ED37C}" srcOrd="6" destOrd="0" presId="urn:microsoft.com/office/officeart/2005/8/layout/chevron1"/>
    <dgm:cxn modelId="{496797E0-4619-4F20-83D2-40F032D8BEDF}" type="presParOf" srcId="{761CE0AE-9504-47ED-86BD-2609B80C409B}" destId="{A411496E-7A27-4F7A-BA02-16ABF21AAB1E}" srcOrd="7" destOrd="0" presId="urn:microsoft.com/office/officeart/2005/8/layout/chevron1"/>
    <dgm:cxn modelId="{ED740CC7-6F09-4D7D-9738-C4C3B5249E2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800" b="1" dirty="0" smtClean="0">
              <a:solidFill>
                <a:schemeClr val="bg1"/>
              </a:solidFill>
            </a:rPr>
            <a:t>Background</a:t>
          </a:r>
          <a:endParaRPr lang="en-US" sz="1200" b="0" dirty="0">
            <a:solidFill>
              <a:schemeClr val="bg1"/>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b="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dirty="0" smtClean="0">
              <a:solidFill>
                <a:schemeClr val="bg1">
                  <a:lumMod val="85000"/>
                </a:schemeClr>
              </a:solidFill>
            </a:rPr>
            <a:t>Approach</a:t>
          </a:r>
          <a:endParaRPr lang="en-US" sz="120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dirty="0" smtClean="0">
              <a:solidFill>
                <a:schemeClr val="bg1">
                  <a:lumMod val="85000"/>
                </a:schemeClr>
              </a:solidFill>
            </a:rPr>
            <a:t>Results</a:t>
          </a:r>
          <a:endParaRPr lang="en-US" sz="120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DE8DF8A4-69F5-481D-9417-9608262CB7F4}"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C570DA52-80BF-4E53-ABE0-C3657D23B2E6}" type="presOf" srcId="{E8EAB955-20F4-421F-B642-6CA5042795D8}" destId="{45E411E2-2D39-48C3-9912-CA191B3ED37C}" srcOrd="0" destOrd="0" presId="urn:microsoft.com/office/officeart/2005/8/layout/chevron1"/>
    <dgm:cxn modelId="{5520F247-052B-4DB9-AF5B-2CDDC68626B7}" type="presOf" srcId="{7C918BA8-4F89-4259-80B3-551D499D489E}" destId="{87FEBEEB-395D-4BEB-A5F7-5DC2C244715E}" srcOrd="0" destOrd="0" presId="urn:microsoft.com/office/officeart/2005/8/layout/chevron1"/>
    <dgm:cxn modelId="{0631A6D1-F97D-4057-95BE-8AB70698073D}" type="presOf" srcId="{DD4D0503-8B3D-4BCE-936F-4C010CCE138E}" destId="{E3D03999-D9C3-4D96-A58A-BBCCFC8C95C4}" srcOrd="0" destOrd="0" presId="urn:microsoft.com/office/officeart/2005/8/layout/chevron1"/>
    <dgm:cxn modelId="{CF4B7F02-421D-4865-9C41-52D837DC41FD}" type="presOf" srcId="{A829E95A-4716-406E-A7C4-94CA08F7BB95}" destId="{59084004-9D45-4E6E-AEC1-1838A0EEE4B4}"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82A56EFB-236E-4EF5-AEAE-20872030B255}" type="presOf" srcId="{00E005C9-AED6-4E0C-AA68-98585C33AC70}" destId="{761CE0AE-9504-47ED-86BD-2609B80C409B}" srcOrd="0" destOrd="0" presId="urn:microsoft.com/office/officeart/2005/8/layout/chevron1"/>
    <dgm:cxn modelId="{C8601DB2-DA20-4C47-8551-472BA1FC24C5}" type="presParOf" srcId="{761CE0AE-9504-47ED-86BD-2609B80C409B}" destId="{59084004-9D45-4E6E-AEC1-1838A0EEE4B4}" srcOrd="0" destOrd="0" presId="urn:microsoft.com/office/officeart/2005/8/layout/chevron1"/>
    <dgm:cxn modelId="{C5E1F59B-0F92-4C08-A7BE-69D83706EA9E}" type="presParOf" srcId="{761CE0AE-9504-47ED-86BD-2609B80C409B}" destId="{499AB681-CF9D-4CC5-8AB5-40B3633B8040}" srcOrd="1" destOrd="0" presId="urn:microsoft.com/office/officeart/2005/8/layout/chevron1"/>
    <dgm:cxn modelId="{E8A2181E-A0A9-4091-BB45-D1FC9A383D81}" type="presParOf" srcId="{761CE0AE-9504-47ED-86BD-2609B80C409B}" destId="{84E0FFB4-02BD-42F9-A51A-425F02C6D1F6}" srcOrd="2" destOrd="0" presId="urn:microsoft.com/office/officeart/2005/8/layout/chevron1"/>
    <dgm:cxn modelId="{9229B175-25A6-4AF2-9442-36630D7206BA}" type="presParOf" srcId="{761CE0AE-9504-47ED-86BD-2609B80C409B}" destId="{833DEBC9-3ACF-4A01-B3C0-DC8604464AD4}" srcOrd="3" destOrd="0" presId="urn:microsoft.com/office/officeart/2005/8/layout/chevron1"/>
    <dgm:cxn modelId="{9AD7D544-6B3C-46CE-85B2-0DCB3511E18E}" type="presParOf" srcId="{761CE0AE-9504-47ED-86BD-2609B80C409B}" destId="{87FEBEEB-395D-4BEB-A5F7-5DC2C244715E}" srcOrd="4" destOrd="0" presId="urn:microsoft.com/office/officeart/2005/8/layout/chevron1"/>
    <dgm:cxn modelId="{EF65A699-A0C2-46AD-ACBD-A4139A47E5D4}" type="presParOf" srcId="{761CE0AE-9504-47ED-86BD-2609B80C409B}" destId="{A2D6E809-29F3-4DF2-A07D-307FF355F015}" srcOrd="5" destOrd="0" presId="urn:microsoft.com/office/officeart/2005/8/layout/chevron1"/>
    <dgm:cxn modelId="{7E9220A1-9007-4564-82D6-423AB132FCD6}" type="presParOf" srcId="{761CE0AE-9504-47ED-86BD-2609B80C409B}" destId="{45E411E2-2D39-48C3-9912-CA191B3ED37C}" srcOrd="6" destOrd="0" presId="urn:microsoft.com/office/officeart/2005/8/layout/chevron1"/>
    <dgm:cxn modelId="{DECD1A3C-7052-4A5B-BC45-4323F30DCD09}" type="presParOf" srcId="{761CE0AE-9504-47ED-86BD-2609B80C409B}" destId="{A411496E-7A27-4F7A-BA02-16ABF21AAB1E}" srcOrd="7" destOrd="0" presId="urn:microsoft.com/office/officeart/2005/8/layout/chevron1"/>
    <dgm:cxn modelId="{B3FB4CBB-EAF9-4F48-98E8-0C4D411B663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800" b="1" dirty="0" smtClean="0">
              <a:solidFill>
                <a:schemeClr val="bg1"/>
              </a:solidFill>
            </a:rPr>
            <a:t>Background</a:t>
          </a:r>
          <a:endParaRPr lang="en-US" sz="1200" b="0" dirty="0">
            <a:solidFill>
              <a:schemeClr val="bg1"/>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b="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dirty="0" smtClean="0">
              <a:solidFill>
                <a:schemeClr val="bg1">
                  <a:lumMod val="85000"/>
                </a:schemeClr>
              </a:solidFill>
            </a:rPr>
            <a:t>Approach</a:t>
          </a:r>
          <a:endParaRPr lang="en-US" sz="120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dirty="0" smtClean="0">
              <a:solidFill>
                <a:schemeClr val="bg1">
                  <a:lumMod val="85000"/>
                </a:schemeClr>
              </a:solidFill>
            </a:rPr>
            <a:t>Results</a:t>
          </a:r>
          <a:endParaRPr lang="en-US" sz="120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DE8DF8A4-69F5-481D-9417-9608262CB7F4}"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C570DA52-80BF-4E53-ABE0-C3657D23B2E6}" type="presOf" srcId="{E8EAB955-20F4-421F-B642-6CA5042795D8}" destId="{45E411E2-2D39-48C3-9912-CA191B3ED37C}" srcOrd="0" destOrd="0" presId="urn:microsoft.com/office/officeart/2005/8/layout/chevron1"/>
    <dgm:cxn modelId="{5520F247-052B-4DB9-AF5B-2CDDC68626B7}" type="presOf" srcId="{7C918BA8-4F89-4259-80B3-551D499D489E}" destId="{87FEBEEB-395D-4BEB-A5F7-5DC2C244715E}" srcOrd="0" destOrd="0" presId="urn:microsoft.com/office/officeart/2005/8/layout/chevron1"/>
    <dgm:cxn modelId="{0631A6D1-F97D-4057-95BE-8AB70698073D}" type="presOf" srcId="{DD4D0503-8B3D-4BCE-936F-4C010CCE138E}" destId="{E3D03999-D9C3-4D96-A58A-BBCCFC8C95C4}" srcOrd="0" destOrd="0" presId="urn:microsoft.com/office/officeart/2005/8/layout/chevron1"/>
    <dgm:cxn modelId="{CF4B7F02-421D-4865-9C41-52D837DC41FD}" type="presOf" srcId="{A829E95A-4716-406E-A7C4-94CA08F7BB95}" destId="{59084004-9D45-4E6E-AEC1-1838A0EEE4B4}"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82A56EFB-236E-4EF5-AEAE-20872030B255}" type="presOf" srcId="{00E005C9-AED6-4E0C-AA68-98585C33AC70}" destId="{761CE0AE-9504-47ED-86BD-2609B80C409B}" srcOrd="0" destOrd="0" presId="urn:microsoft.com/office/officeart/2005/8/layout/chevron1"/>
    <dgm:cxn modelId="{C8601DB2-DA20-4C47-8551-472BA1FC24C5}" type="presParOf" srcId="{761CE0AE-9504-47ED-86BD-2609B80C409B}" destId="{59084004-9D45-4E6E-AEC1-1838A0EEE4B4}" srcOrd="0" destOrd="0" presId="urn:microsoft.com/office/officeart/2005/8/layout/chevron1"/>
    <dgm:cxn modelId="{C5E1F59B-0F92-4C08-A7BE-69D83706EA9E}" type="presParOf" srcId="{761CE0AE-9504-47ED-86BD-2609B80C409B}" destId="{499AB681-CF9D-4CC5-8AB5-40B3633B8040}" srcOrd="1" destOrd="0" presId="urn:microsoft.com/office/officeart/2005/8/layout/chevron1"/>
    <dgm:cxn modelId="{E8A2181E-A0A9-4091-BB45-D1FC9A383D81}" type="presParOf" srcId="{761CE0AE-9504-47ED-86BD-2609B80C409B}" destId="{84E0FFB4-02BD-42F9-A51A-425F02C6D1F6}" srcOrd="2" destOrd="0" presId="urn:microsoft.com/office/officeart/2005/8/layout/chevron1"/>
    <dgm:cxn modelId="{9229B175-25A6-4AF2-9442-36630D7206BA}" type="presParOf" srcId="{761CE0AE-9504-47ED-86BD-2609B80C409B}" destId="{833DEBC9-3ACF-4A01-B3C0-DC8604464AD4}" srcOrd="3" destOrd="0" presId="urn:microsoft.com/office/officeart/2005/8/layout/chevron1"/>
    <dgm:cxn modelId="{9AD7D544-6B3C-46CE-85B2-0DCB3511E18E}" type="presParOf" srcId="{761CE0AE-9504-47ED-86BD-2609B80C409B}" destId="{87FEBEEB-395D-4BEB-A5F7-5DC2C244715E}" srcOrd="4" destOrd="0" presId="urn:microsoft.com/office/officeart/2005/8/layout/chevron1"/>
    <dgm:cxn modelId="{EF65A699-A0C2-46AD-ACBD-A4139A47E5D4}" type="presParOf" srcId="{761CE0AE-9504-47ED-86BD-2609B80C409B}" destId="{A2D6E809-29F3-4DF2-A07D-307FF355F015}" srcOrd="5" destOrd="0" presId="urn:microsoft.com/office/officeart/2005/8/layout/chevron1"/>
    <dgm:cxn modelId="{7E9220A1-9007-4564-82D6-423AB132FCD6}" type="presParOf" srcId="{761CE0AE-9504-47ED-86BD-2609B80C409B}" destId="{45E411E2-2D39-48C3-9912-CA191B3ED37C}" srcOrd="6" destOrd="0" presId="urn:microsoft.com/office/officeart/2005/8/layout/chevron1"/>
    <dgm:cxn modelId="{DECD1A3C-7052-4A5B-BC45-4323F30DCD09}" type="presParOf" srcId="{761CE0AE-9504-47ED-86BD-2609B80C409B}" destId="{A411496E-7A27-4F7A-BA02-16ABF21AAB1E}" srcOrd="7" destOrd="0" presId="urn:microsoft.com/office/officeart/2005/8/layout/chevron1"/>
    <dgm:cxn modelId="{B3FB4CBB-EAF9-4F48-98E8-0C4D411B663F}"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800" b="1" dirty="0" smtClean="0">
              <a:solidFill>
                <a:schemeClr val="bg1"/>
              </a:solidFill>
            </a:rPr>
            <a:t>Objective</a:t>
          </a:r>
          <a:endParaRPr lang="en-US" sz="18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200" b="0" dirty="0" smtClean="0">
              <a:solidFill>
                <a:schemeClr val="bg1">
                  <a:lumMod val="85000"/>
                </a:schemeClr>
              </a:solidFill>
            </a:rPr>
            <a:t>Approach</a:t>
          </a:r>
          <a:endParaRPr lang="en-US" sz="12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20BA462B-EE4B-4A90-A4F2-224F474CFD48}" type="presOf" srcId="{6B1EE778-115E-441F-8A47-B23543D8A073}" destId="{84E0FFB4-02BD-42F9-A51A-425F02C6D1F6}"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DAE00F47-665F-43C9-98B9-E86F7C24C57A}" type="presOf" srcId="{00E005C9-AED6-4E0C-AA68-98585C33AC70}" destId="{761CE0AE-9504-47ED-86BD-2609B80C409B}" srcOrd="0" destOrd="0" presId="urn:microsoft.com/office/officeart/2005/8/layout/chevron1"/>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E6A04D02-348D-4741-84E5-C427727A1D0E}" type="presOf" srcId="{7C918BA8-4F89-4259-80B3-551D499D489E}" destId="{87FEBEEB-395D-4BEB-A5F7-5DC2C244715E}"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FD5F2B2A-C8BA-4C4F-95C3-F4A5BB095DE3}" type="presOf" srcId="{E8EAB955-20F4-421F-B642-6CA5042795D8}" destId="{45E411E2-2D39-48C3-9912-CA191B3ED37C}" srcOrd="0" destOrd="0" presId="urn:microsoft.com/office/officeart/2005/8/layout/chevron1"/>
    <dgm:cxn modelId="{4D9E976C-0DD2-4FF0-9B30-962B6BA51331}" type="presOf" srcId="{DD4D0503-8B3D-4BCE-936F-4C010CCE138E}" destId="{E3D03999-D9C3-4D96-A58A-BBCCFC8C95C4}" srcOrd="0" destOrd="0" presId="urn:microsoft.com/office/officeart/2005/8/layout/chevron1"/>
    <dgm:cxn modelId="{90BFF335-911E-4A8D-8CBB-A901DD762457}" type="presOf" srcId="{A829E95A-4716-406E-A7C4-94CA08F7BB95}" destId="{59084004-9D45-4E6E-AEC1-1838A0EEE4B4}" srcOrd="0" destOrd="0" presId="urn:microsoft.com/office/officeart/2005/8/layout/chevron1"/>
    <dgm:cxn modelId="{59AAB0D9-631C-43BF-86AC-8D631CECD2BC}" type="presParOf" srcId="{761CE0AE-9504-47ED-86BD-2609B80C409B}" destId="{59084004-9D45-4E6E-AEC1-1838A0EEE4B4}" srcOrd="0" destOrd="0" presId="urn:microsoft.com/office/officeart/2005/8/layout/chevron1"/>
    <dgm:cxn modelId="{9DFAB336-4BC3-4346-9562-5B926CE46783}" type="presParOf" srcId="{761CE0AE-9504-47ED-86BD-2609B80C409B}" destId="{499AB681-CF9D-4CC5-8AB5-40B3633B8040}" srcOrd="1" destOrd="0" presId="urn:microsoft.com/office/officeart/2005/8/layout/chevron1"/>
    <dgm:cxn modelId="{B3A88C32-E6D5-4DC2-82E7-2500531EF524}" type="presParOf" srcId="{761CE0AE-9504-47ED-86BD-2609B80C409B}" destId="{84E0FFB4-02BD-42F9-A51A-425F02C6D1F6}" srcOrd="2" destOrd="0" presId="urn:microsoft.com/office/officeart/2005/8/layout/chevron1"/>
    <dgm:cxn modelId="{B9A659E2-B818-44D6-BEBC-D8C8E2086431}" type="presParOf" srcId="{761CE0AE-9504-47ED-86BD-2609B80C409B}" destId="{833DEBC9-3ACF-4A01-B3C0-DC8604464AD4}" srcOrd="3" destOrd="0" presId="urn:microsoft.com/office/officeart/2005/8/layout/chevron1"/>
    <dgm:cxn modelId="{549291B5-14FB-4D65-B769-BD6EB0656816}" type="presParOf" srcId="{761CE0AE-9504-47ED-86BD-2609B80C409B}" destId="{87FEBEEB-395D-4BEB-A5F7-5DC2C244715E}" srcOrd="4" destOrd="0" presId="urn:microsoft.com/office/officeart/2005/8/layout/chevron1"/>
    <dgm:cxn modelId="{C5E02609-D23C-410D-B247-2507D50059E5}" type="presParOf" srcId="{761CE0AE-9504-47ED-86BD-2609B80C409B}" destId="{A2D6E809-29F3-4DF2-A07D-307FF355F015}" srcOrd="5" destOrd="0" presId="urn:microsoft.com/office/officeart/2005/8/layout/chevron1"/>
    <dgm:cxn modelId="{176CC293-5637-481B-AC89-B478C47BA0FF}" type="presParOf" srcId="{761CE0AE-9504-47ED-86BD-2609B80C409B}" destId="{45E411E2-2D39-48C3-9912-CA191B3ED37C}" srcOrd="6" destOrd="0" presId="urn:microsoft.com/office/officeart/2005/8/layout/chevron1"/>
    <dgm:cxn modelId="{F8EDE86A-A89F-4891-A7A0-145E4DAECAE4}" type="presParOf" srcId="{761CE0AE-9504-47ED-86BD-2609B80C409B}" destId="{A411496E-7A27-4F7A-BA02-16ABF21AAB1E}" srcOrd="7" destOrd="0" presId="urn:microsoft.com/office/officeart/2005/8/layout/chevron1"/>
    <dgm:cxn modelId="{3525E79E-6532-4408-A761-E04E31000EA8}"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800" b="1" dirty="0" smtClean="0">
              <a:solidFill>
                <a:schemeClr val="bg1"/>
              </a:solidFill>
            </a:rPr>
            <a:t>Approach</a:t>
          </a:r>
          <a:endParaRPr lang="en-US" sz="1800" b="0" dirty="0">
            <a:solidFill>
              <a:schemeClr val="bg1"/>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ECDA93A4-47A5-4308-AA8B-E32BA1A8B191}" srcId="{00E005C9-AED6-4E0C-AA68-98585C33AC70}" destId="{DD4D0503-8B3D-4BCE-936F-4C010CCE138E}" srcOrd="4" destOrd="0" parTransId="{3F015A62-B55E-4610-8F27-03B9ADB2C21C}" sibTransId="{54F5AC46-2776-4581-97BD-CBFABD1A38BF}"/>
    <dgm:cxn modelId="{ADB3D8C0-C04A-E847-82A8-5C76B886D3CD}" type="presOf" srcId="{DD4D0503-8B3D-4BCE-936F-4C010CCE138E}" destId="{E3D03999-D9C3-4D96-A58A-BBCCFC8C95C4}" srcOrd="0" destOrd="0" presId="urn:microsoft.com/office/officeart/2005/8/layout/chevron1"/>
    <dgm:cxn modelId="{47A7F25C-BCFA-40E2-B48D-50E0FBDD05F8}" srcId="{00E005C9-AED6-4E0C-AA68-98585C33AC70}" destId="{7C918BA8-4F89-4259-80B3-551D499D489E}" srcOrd="2" destOrd="0" parTransId="{FC58917E-0D5D-41F5-B5D1-7B8F3523B859}" sibTransId="{4EBBBCCC-72CA-4056-B711-23F0A97FE1CF}"/>
    <dgm:cxn modelId="{5F218819-7C68-3A45-95EA-C65052FC50DB}" type="presOf" srcId="{E8EAB955-20F4-421F-B642-6CA5042795D8}" destId="{45E411E2-2D39-48C3-9912-CA191B3ED37C}" srcOrd="0" destOrd="0" presId="urn:microsoft.com/office/officeart/2005/8/layout/chevron1"/>
    <dgm:cxn modelId="{F549397D-E5C3-483F-B963-B052AB86E668}" srcId="{00E005C9-AED6-4E0C-AA68-98585C33AC70}" destId="{E8EAB955-20F4-421F-B642-6CA5042795D8}" srcOrd="3" destOrd="0" parTransId="{7EDB83B5-66C6-4067-9A7A-6F344E6C0999}" sibTransId="{27F8CE02-8E74-4662-824C-94E8D0FCFAF5}"/>
    <dgm:cxn modelId="{45B16A0F-9039-4349-9157-5D0AD171431B}" type="presOf" srcId="{A829E95A-4716-406E-A7C4-94CA08F7BB95}" destId="{59084004-9D45-4E6E-AEC1-1838A0EEE4B4}"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8FC4A7A5-B687-4EB0-851B-02DADD58A242}" srcId="{00E005C9-AED6-4E0C-AA68-98585C33AC70}" destId="{6B1EE778-115E-441F-8A47-B23543D8A073}" srcOrd="1" destOrd="0" parTransId="{9BEA7CC6-EDC2-459B-B301-9A5A908B0E3F}" sibTransId="{937C31B3-5F1B-4DF1-9FA7-F75555D7E64A}"/>
    <dgm:cxn modelId="{CDCC95D0-9E1E-7942-A8E2-5924E6D92D75}" type="presOf" srcId="{00E005C9-AED6-4E0C-AA68-98585C33AC70}" destId="{761CE0AE-9504-47ED-86BD-2609B80C409B}" srcOrd="0" destOrd="0" presId="urn:microsoft.com/office/officeart/2005/8/layout/chevron1"/>
    <dgm:cxn modelId="{FD8194A3-6842-334D-B987-39D2607950B2}" type="presOf" srcId="{6B1EE778-115E-441F-8A47-B23543D8A073}" destId="{84E0FFB4-02BD-42F9-A51A-425F02C6D1F6}" srcOrd="0" destOrd="0" presId="urn:microsoft.com/office/officeart/2005/8/layout/chevron1"/>
    <dgm:cxn modelId="{629C2212-AEBE-294B-886D-4FE89748261A}" type="presOf" srcId="{7C918BA8-4F89-4259-80B3-551D499D489E}" destId="{87FEBEEB-395D-4BEB-A5F7-5DC2C244715E}" srcOrd="0" destOrd="0" presId="urn:microsoft.com/office/officeart/2005/8/layout/chevron1"/>
    <dgm:cxn modelId="{237212EC-9C8D-3E42-8D35-960306A5F55D}" type="presParOf" srcId="{761CE0AE-9504-47ED-86BD-2609B80C409B}" destId="{59084004-9D45-4E6E-AEC1-1838A0EEE4B4}" srcOrd="0" destOrd="0" presId="urn:microsoft.com/office/officeart/2005/8/layout/chevron1"/>
    <dgm:cxn modelId="{620317C4-4092-9A47-BD7A-ACDB7E73F967}" type="presParOf" srcId="{761CE0AE-9504-47ED-86BD-2609B80C409B}" destId="{499AB681-CF9D-4CC5-8AB5-40B3633B8040}" srcOrd="1" destOrd="0" presId="urn:microsoft.com/office/officeart/2005/8/layout/chevron1"/>
    <dgm:cxn modelId="{451F4F1A-E193-9F45-87F9-D5CBC52729E3}" type="presParOf" srcId="{761CE0AE-9504-47ED-86BD-2609B80C409B}" destId="{84E0FFB4-02BD-42F9-A51A-425F02C6D1F6}" srcOrd="2" destOrd="0" presId="urn:microsoft.com/office/officeart/2005/8/layout/chevron1"/>
    <dgm:cxn modelId="{141931F3-615C-9C47-B596-3F559CE98471}" type="presParOf" srcId="{761CE0AE-9504-47ED-86BD-2609B80C409B}" destId="{833DEBC9-3ACF-4A01-B3C0-DC8604464AD4}" srcOrd="3" destOrd="0" presId="urn:microsoft.com/office/officeart/2005/8/layout/chevron1"/>
    <dgm:cxn modelId="{4965420D-8F9A-1A41-8B06-DD0BA045F93F}" type="presParOf" srcId="{761CE0AE-9504-47ED-86BD-2609B80C409B}" destId="{87FEBEEB-395D-4BEB-A5F7-5DC2C244715E}" srcOrd="4" destOrd="0" presId="urn:microsoft.com/office/officeart/2005/8/layout/chevron1"/>
    <dgm:cxn modelId="{A5131F70-3DDB-BC48-930B-7A264ACF9AE3}" type="presParOf" srcId="{761CE0AE-9504-47ED-86BD-2609B80C409B}" destId="{A2D6E809-29F3-4DF2-A07D-307FF355F015}" srcOrd="5" destOrd="0" presId="urn:microsoft.com/office/officeart/2005/8/layout/chevron1"/>
    <dgm:cxn modelId="{CB2ACF05-D2A9-1A4D-A4FC-6A1AF39978F5}" type="presParOf" srcId="{761CE0AE-9504-47ED-86BD-2609B80C409B}" destId="{45E411E2-2D39-48C3-9912-CA191B3ED37C}" srcOrd="6" destOrd="0" presId="urn:microsoft.com/office/officeart/2005/8/layout/chevron1"/>
    <dgm:cxn modelId="{8F69AD1C-3DB0-6641-956A-5006C9248835}" type="presParOf" srcId="{761CE0AE-9504-47ED-86BD-2609B80C409B}" destId="{A411496E-7A27-4F7A-BA02-16ABF21AAB1E}" srcOrd="7" destOrd="0" presId="urn:microsoft.com/office/officeart/2005/8/layout/chevron1"/>
    <dgm:cxn modelId="{AFD013D9-FC99-1949-82EF-3C43268055E1}"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ln>
          <a:noFill/>
        </a:ln>
      </dgm:spPr>
      <dgm:t>
        <a:bodyPr/>
        <a:lstStyle/>
        <a:p>
          <a:r>
            <a:rPr lang="en-US" sz="1800" b="1" dirty="0" smtClean="0">
              <a:solidFill>
                <a:schemeClr val="bg1"/>
              </a:solidFill>
            </a:rPr>
            <a:t>Approach</a:t>
          </a:r>
          <a:endParaRPr lang="en-US" sz="18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5D12D42-35DC-483E-B642-E43717D68EC4}" type="presOf" srcId="{6B1EE778-115E-441F-8A47-B23543D8A073}" destId="{84E0FFB4-02BD-42F9-A51A-425F02C6D1F6}" srcOrd="0" destOrd="0" presId="urn:microsoft.com/office/officeart/2005/8/layout/chevron1"/>
    <dgm:cxn modelId="{6C6B14B1-AB48-4293-B2BF-7EB19EAB1BB0}" type="presOf" srcId="{A829E95A-4716-406E-A7C4-94CA08F7BB95}" destId="{59084004-9D45-4E6E-AEC1-1838A0EEE4B4}"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C208302D-F17F-44D2-90FD-044F171E3452}" type="presOf" srcId="{E8EAB955-20F4-421F-B642-6CA5042795D8}" destId="{45E411E2-2D39-48C3-9912-CA191B3ED37C}" srcOrd="0" destOrd="0" presId="urn:microsoft.com/office/officeart/2005/8/layout/chevron1"/>
    <dgm:cxn modelId="{7DFCE2D7-E859-4A3C-B112-7CF6A93F4602}" type="presOf" srcId="{00E005C9-AED6-4E0C-AA68-98585C33AC70}" destId="{761CE0AE-9504-47ED-86BD-2609B80C409B}"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9A63FD6-1F65-47E6-B4D3-94DC3FC57FA5}" type="presOf" srcId="{7C918BA8-4F89-4259-80B3-551D499D489E}" destId="{87FEBEEB-395D-4BEB-A5F7-5DC2C244715E}" srcOrd="0" destOrd="0" presId="urn:microsoft.com/office/officeart/2005/8/layout/chevron1"/>
    <dgm:cxn modelId="{65D83633-9065-4A85-A229-F0A20B78AAD2}" type="presOf" srcId="{DD4D0503-8B3D-4BCE-936F-4C010CCE138E}" destId="{E3D03999-D9C3-4D96-A58A-BBCCFC8C95C4}" srcOrd="0" destOrd="0" presId="urn:microsoft.com/office/officeart/2005/8/layout/chevron1"/>
    <dgm:cxn modelId="{8B112723-A13E-4437-B7D3-5F3C051B7C93}" type="presParOf" srcId="{761CE0AE-9504-47ED-86BD-2609B80C409B}" destId="{59084004-9D45-4E6E-AEC1-1838A0EEE4B4}" srcOrd="0" destOrd="0" presId="urn:microsoft.com/office/officeart/2005/8/layout/chevron1"/>
    <dgm:cxn modelId="{203C4030-9B93-4DFE-B235-000131E96D1D}" type="presParOf" srcId="{761CE0AE-9504-47ED-86BD-2609B80C409B}" destId="{499AB681-CF9D-4CC5-8AB5-40B3633B8040}" srcOrd="1" destOrd="0" presId="urn:microsoft.com/office/officeart/2005/8/layout/chevron1"/>
    <dgm:cxn modelId="{BCDE1975-5701-4DB8-BF81-6CA9A9DD94EE}" type="presParOf" srcId="{761CE0AE-9504-47ED-86BD-2609B80C409B}" destId="{84E0FFB4-02BD-42F9-A51A-425F02C6D1F6}" srcOrd="2" destOrd="0" presId="urn:microsoft.com/office/officeart/2005/8/layout/chevron1"/>
    <dgm:cxn modelId="{B9870EA6-AF66-463C-B25D-5BB58E28370F}" type="presParOf" srcId="{761CE0AE-9504-47ED-86BD-2609B80C409B}" destId="{833DEBC9-3ACF-4A01-B3C0-DC8604464AD4}" srcOrd="3" destOrd="0" presId="urn:microsoft.com/office/officeart/2005/8/layout/chevron1"/>
    <dgm:cxn modelId="{6F6A9032-0938-49D1-B749-28C0BF0985FE}" type="presParOf" srcId="{761CE0AE-9504-47ED-86BD-2609B80C409B}" destId="{87FEBEEB-395D-4BEB-A5F7-5DC2C244715E}" srcOrd="4" destOrd="0" presId="urn:microsoft.com/office/officeart/2005/8/layout/chevron1"/>
    <dgm:cxn modelId="{B74033C8-141B-4F52-BCA5-E27600F6A644}" type="presParOf" srcId="{761CE0AE-9504-47ED-86BD-2609B80C409B}" destId="{A2D6E809-29F3-4DF2-A07D-307FF355F015}" srcOrd="5" destOrd="0" presId="urn:microsoft.com/office/officeart/2005/8/layout/chevron1"/>
    <dgm:cxn modelId="{7ACBA5EB-DEF4-4951-8F31-F588970103EB}" type="presParOf" srcId="{761CE0AE-9504-47ED-86BD-2609B80C409B}" destId="{45E411E2-2D39-48C3-9912-CA191B3ED37C}" srcOrd="6" destOrd="0" presId="urn:microsoft.com/office/officeart/2005/8/layout/chevron1"/>
    <dgm:cxn modelId="{EAA4ED4D-8592-437E-B749-643D70E8EE76}" type="presParOf" srcId="{761CE0AE-9504-47ED-86BD-2609B80C409B}" destId="{A411496E-7A27-4F7A-BA02-16ABF21AAB1E}" srcOrd="7" destOrd="0" presId="urn:microsoft.com/office/officeart/2005/8/layout/chevron1"/>
    <dgm:cxn modelId="{FF0F2772-1688-49D7-9F8F-E142CA0D63F1}"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0E005C9-AED6-4E0C-AA68-98585C33AC70}" type="doc">
      <dgm:prSet loTypeId="urn:microsoft.com/office/officeart/2005/8/layout/chevron1" loCatId="process" qsTypeId="urn:microsoft.com/office/officeart/2005/8/quickstyle/simple1" qsCatId="simple" csTypeId="urn:microsoft.com/office/officeart/2005/8/colors/colorful4" csCatId="colorful" phldr="1"/>
      <dgm:spPr/>
    </dgm:pt>
    <dgm:pt modelId="{A829E95A-4716-406E-A7C4-94CA08F7BB95}">
      <dgm:prSet phldrT="[Text]" custT="1"/>
      <dgm:spPr>
        <a:ln>
          <a:noFill/>
        </a:ln>
      </dgm:spPr>
      <dgm:t>
        <a:bodyPr/>
        <a:lstStyle/>
        <a:p>
          <a:r>
            <a:rPr lang="en-US" sz="1200" b="0" dirty="0" smtClean="0">
              <a:solidFill>
                <a:schemeClr val="bg1">
                  <a:lumMod val="85000"/>
                </a:schemeClr>
              </a:solidFill>
            </a:rPr>
            <a:t>Background</a:t>
          </a:r>
          <a:endParaRPr lang="en-US" sz="1200" b="0" dirty="0">
            <a:solidFill>
              <a:schemeClr val="bg1">
                <a:lumMod val="85000"/>
              </a:schemeClr>
            </a:solidFill>
          </a:endParaRPr>
        </a:p>
      </dgm:t>
    </dgm:pt>
    <dgm:pt modelId="{08AB44DC-5E84-44A6-A0AE-36B89AC23D8A}" type="parTrans" cxnId="{4E63304A-3D1D-46A8-AFC7-B3561E550356}">
      <dgm:prSet/>
      <dgm:spPr/>
      <dgm:t>
        <a:bodyPr/>
        <a:lstStyle/>
        <a:p>
          <a:endParaRPr lang="en-US" sz="1100"/>
        </a:p>
      </dgm:t>
    </dgm:pt>
    <dgm:pt modelId="{1D32D2CF-8B13-4784-B0CC-9517500AEB0F}" type="sibTrans" cxnId="{4E63304A-3D1D-46A8-AFC7-B3561E550356}">
      <dgm:prSet/>
      <dgm:spPr/>
      <dgm:t>
        <a:bodyPr/>
        <a:lstStyle/>
        <a:p>
          <a:endParaRPr lang="en-US" sz="1100"/>
        </a:p>
      </dgm:t>
    </dgm:pt>
    <dgm:pt modelId="{6B1EE778-115E-441F-8A47-B23543D8A073}">
      <dgm:prSet phldrT="[Text]" custT="1"/>
      <dgm:spPr>
        <a:ln>
          <a:noFill/>
        </a:ln>
      </dgm:spPr>
      <dgm:t>
        <a:bodyPr/>
        <a:lstStyle/>
        <a:p>
          <a:r>
            <a:rPr lang="en-US" sz="1200" dirty="0" smtClean="0">
              <a:solidFill>
                <a:schemeClr val="bg1">
                  <a:lumMod val="85000"/>
                </a:schemeClr>
              </a:solidFill>
            </a:rPr>
            <a:t>Objective</a:t>
          </a:r>
          <a:endParaRPr lang="en-US" sz="1200" b="0" dirty="0">
            <a:solidFill>
              <a:schemeClr val="bg1">
                <a:lumMod val="85000"/>
              </a:schemeClr>
            </a:solidFill>
          </a:endParaRPr>
        </a:p>
      </dgm:t>
    </dgm:pt>
    <dgm:pt modelId="{9BEA7CC6-EDC2-459B-B301-9A5A908B0E3F}" type="parTrans" cxnId="{8FC4A7A5-B687-4EB0-851B-02DADD58A242}">
      <dgm:prSet/>
      <dgm:spPr/>
      <dgm:t>
        <a:bodyPr/>
        <a:lstStyle/>
        <a:p>
          <a:endParaRPr lang="en-US" sz="1100"/>
        </a:p>
      </dgm:t>
    </dgm:pt>
    <dgm:pt modelId="{937C31B3-5F1B-4DF1-9FA7-F75555D7E64A}" type="sibTrans" cxnId="{8FC4A7A5-B687-4EB0-851B-02DADD58A242}">
      <dgm:prSet/>
      <dgm:spPr/>
      <dgm:t>
        <a:bodyPr/>
        <a:lstStyle/>
        <a:p>
          <a:endParaRPr lang="en-US" sz="1100"/>
        </a:p>
      </dgm:t>
    </dgm:pt>
    <dgm:pt modelId="{7C918BA8-4F89-4259-80B3-551D499D489E}">
      <dgm:prSet phldrT="[Text]" custT="1"/>
      <dgm:spPr>
        <a:solidFill>
          <a:srgbClr val="5086AF"/>
        </a:solidFill>
        <a:ln>
          <a:noFill/>
        </a:ln>
      </dgm:spPr>
      <dgm:t>
        <a:bodyPr/>
        <a:lstStyle/>
        <a:p>
          <a:r>
            <a:rPr lang="en-US" sz="1800" b="1" dirty="0" smtClean="0">
              <a:solidFill>
                <a:schemeClr val="bg1"/>
              </a:solidFill>
            </a:rPr>
            <a:t>Approach</a:t>
          </a:r>
          <a:endParaRPr lang="en-US" sz="1800" b="0" dirty="0">
            <a:solidFill>
              <a:schemeClr val="bg1">
                <a:lumMod val="85000"/>
              </a:schemeClr>
            </a:solidFill>
          </a:endParaRPr>
        </a:p>
      </dgm:t>
    </dgm:pt>
    <dgm:pt modelId="{FC58917E-0D5D-41F5-B5D1-7B8F3523B859}" type="parTrans" cxnId="{47A7F25C-BCFA-40E2-B48D-50E0FBDD05F8}">
      <dgm:prSet/>
      <dgm:spPr/>
      <dgm:t>
        <a:bodyPr/>
        <a:lstStyle/>
        <a:p>
          <a:endParaRPr lang="en-US" sz="1100"/>
        </a:p>
      </dgm:t>
    </dgm:pt>
    <dgm:pt modelId="{4EBBBCCC-72CA-4056-B711-23F0A97FE1CF}" type="sibTrans" cxnId="{47A7F25C-BCFA-40E2-B48D-50E0FBDD05F8}">
      <dgm:prSet/>
      <dgm:spPr/>
      <dgm:t>
        <a:bodyPr/>
        <a:lstStyle/>
        <a:p>
          <a:endParaRPr lang="en-US" sz="1100"/>
        </a:p>
      </dgm:t>
    </dgm:pt>
    <dgm:pt modelId="{E8EAB955-20F4-421F-B642-6CA5042795D8}">
      <dgm:prSet custT="1"/>
      <dgm:spPr>
        <a:ln>
          <a:noFill/>
        </a:ln>
      </dgm:spPr>
      <dgm:t>
        <a:bodyPr/>
        <a:lstStyle/>
        <a:p>
          <a:r>
            <a:rPr lang="en-US" sz="1200" b="0" dirty="0" smtClean="0">
              <a:solidFill>
                <a:schemeClr val="bg1">
                  <a:lumMod val="85000"/>
                </a:schemeClr>
              </a:solidFill>
            </a:rPr>
            <a:t>Results</a:t>
          </a:r>
          <a:endParaRPr lang="en-US" sz="1200" b="0" dirty="0">
            <a:solidFill>
              <a:schemeClr val="bg1">
                <a:lumMod val="85000"/>
              </a:schemeClr>
            </a:solidFill>
          </a:endParaRPr>
        </a:p>
      </dgm:t>
    </dgm:pt>
    <dgm:pt modelId="{7EDB83B5-66C6-4067-9A7A-6F344E6C0999}" type="parTrans" cxnId="{F549397D-E5C3-483F-B963-B052AB86E668}">
      <dgm:prSet/>
      <dgm:spPr/>
      <dgm:t>
        <a:bodyPr/>
        <a:lstStyle/>
        <a:p>
          <a:endParaRPr lang="en-US" sz="1100"/>
        </a:p>
      </dgm:t>
    </dgm:pt>
    <dgm:pt modelId="{27F8CE02-8E74-4662-824C-94E8D0FCFAF5}" type="sibTrans" cxnId="{F549397D-E5C3-483F-B963-B052AB86E668}">
      <dgm:prSet/>
      <dgm:spPr/>
      <dgm:t>
        <a:bodyPr/>
        <a:lstStyle/>
        <a:p>
          <a:endParaRPr lang="en-US" sz="1100"/>
        </a:p>
      </dgm:t>
    </dgm:pt>
    <dgm:pt modelId="{DD4D0503-8B3D-4BCE-936F-4C010CCE138E}">
      <dgm:prSet custT="1"/>
      <dgm:spPr>
        <a:ln>
          <a:noFill/>
        </a:ln>
      </dgm:spPr>
      <dgm:t>
        <a:bodyPr/>
        <a:lstStyle/>
        <a:p>
          <a:r>
            <a:rPr lang="en-US" sz="1200" dirty="0" smtClean="0">
              <a:solidFill>
                <a:schemeClr val="bg1">
                  <a:lumMod val="85000"/>
                </a:schemeClr>
              </a:solidFill>
            </a:rPr>
            <a:t>Discussion</a:t>
          </a:r>
          <a:endParaRPr lang="en-US" sz="1200" dirty="0">
            <a:solidFill>
              <a:schemeClr val="bg1">
                <a:lumMod val="85000"/>
              </a:schemeClr>
            </a:solidFill>
          </a:endParaRPr>
        </a:p>
      </dgm:t>
    </dgm:pt>
    <dgm:pt modelId="{3F015A62-B55E-4610-8F27-03B9ADB2C21C}" type="parTrans" cxnId="{ECDA93A4-47A5-4308-AA8B-E32BA1A8B191}">
      <dgm:prSet/>
      <dgm:spPr/>
      <dgm:t>
        <a:bodyPr/>
        <a:lstStyle/>
        <a:p>
          <a:endParaRPr lang="en-US" sz="1100"/>
        </a:p>
      </dgm:t>
    </dgm:pt>
    <dgm:pt modelId="{54F5AC46-2776-4581-97BD-CBFABD1A38BF}" type="sibTrans" cxnId="{ECDA93A4-47A5-4308-AA8B-E32BA1A8B191}">
      <dgm:prSet/>
      <dgm:spPr/>
      <dgm:t>
        <a:bodyPr/>
        <a:lstStyle/>
        <a:p>
          <a:endParaRPr lang="en-US" sz="1100"/>
        </a:p>
      </dgm:t>
    </dgm:pt>
    <dgm:pt modelId="{761CE0AE-9504-47ED-86BD-2609B80C409B}" type="pres">
      <dgm:prSet presAssocID="{00E005C9-AED6-4E0C-AA68-98585C33AC70}" presName="Name0" presStyleCnt="0">
        <dgm:presLayoutVars>
          <dgm:dir/>
          <dgm:animLvl val="lvl"/>
          <dgm:resizeHandles val="exact"/>
        </dgm:presLayoutVars>
      </dgm:prSet>
      <dgm:spPr/>
    </dgm:pt>
    <dgm:pt modelId="{59084004-9D45-4E6E-AEC1-1838A0EEE4B4}" type="pres">
      <dgm:prSet presAssocID="{A829E95A-4716-406E-A7C4-94CA08F7BB95}" presName="parTxOnly" presStyleLbl="node1" presStyleIdx="0" presStyleCnt="5">
        <dgm:presLayoutVars>
          <dgm:chMax val="0"/>
          <dgm:chPref val="0"/>
          <dgm:bulletEnabled val="1"/>
        </dgm:presLayoutVars>
      </dgm:prSet>
      <dgm:spPr>
        <a:prstGeom prst="homePlate">
          <a:avLst/>
        </a:prstGeom>
      </dgm:spPr>
      <dgm:t>
        <a:bodyPr/>
        <a:lstStyle/>
        <a:p>
          <a:endParaRPr lang="en-US"/>
        </a:p>
      </dgm:t>
    </dgm:pt>
    <dgm:pt modelId="{499AB681-CF9D-4CC5-8AB5-40B3633B8040}" type="pres">
      <dgm:prSet presAssocID="{1D32D2CF-8B13-4784-B0CC-9517500AEB0F}" presName="parTxOnlySpace" presStyleCnt="0"/>
      <dgm:spPr/>
    </dgm:pt>
    <dgm:pt modelId="{84E0FFB4-02BD-42F9-A51A-425F02C6D1F6}" type="pres">
      <dgm:prSet presAssocID="{6B1EE778-115E-441F-8A47-B23543D8A073}" presName="parTxOnly" presStyleLbl="node1" presStyleIdx="1" presStyleCnt="5">
        <dgm:presLayoutVars>
          <dgm:chMax val="0"/>
          <dgm:chPref val="0"/>
          <dgm:bulletEnabled val="1"/>
        </dgm:presLayoutVars>
      </dgm:prSet>
      <dgm:spPr/>
      <dgm:t>
        <a:bodyPr/>
        <a:lstStyle/>
        <a:p>
          <a:endParaRPr lang="en-US"/>
        </a:p>
      </dgm:t>
    </dgm:pt>
    <dgm:pt modelId="{833DEBC9-3ACF-4A01-B3C0-DC8604464AD4}" type="pres">
      <dgm:prSet presAssocID="{937C31B3-5F1B-4DF1-9FA7-F75555D7E64A}" presName="parTxOnlySpace" presStyleCnt="0"/>
      <dgm:spPr/>
    </dgm:pt>
    <dgm:pt modelId="{87FEBEEB-395D-4BEB-A5F7-5DC2C244715E}" type="pres">
      <dgm:prSet presAssocID="{7C918BA8-4F89-4259-80B3-551D499D489E}" presName="parTxOnly" presStyleLbl="node1" presStyleIdx="2" presStyleCnt="5">
        <dgm:presLayoutVars>
          <dgm:chMax val="0"/>
          <dgm:chPref val="0"/>
          <dgm:bulletEnabled val="1"/>
        </dgm:presLayoutVars>
      </dgm:prSet>
      <dgm:spPr/>
      <dgm:t>
        <a:bodyPr/>
        <a:lstStyle/>
        <a:p>
          <a:endParaRPr lang="en-US"/>
        </a:p>
      </dgm:t>
    </dgm:pt>
    <dgm:pt modelId="{A2D6E809-29F3-4DF2-A07D-307FF355F015}" type="pres">
      <dgm:prSet presAssocID="{4EBBBCCC-72CA-4056-B711-23F0A97FE1CF}" presName="parTxOnlySpace" presStyleCnt="0"/>
      <dgm:spPr/>
    </dgm:pt>
    <dgm:pt modelId="{45E411E2-2D39-48C3-9912-CA191B3ED37C}" type="pres">
      <dgm:prSet presAssocID="{E8EAB955-20F4-421F-B642-6CA5042795D8}" presName="parTxOnly" presStyleLbl="node1" presStyleIdx="3" presStyleCnt="5">
        <dgm:presLayoutVars>
          <dgm:chMax val="0"/>
          <dgm:chPref val="0"/>
          <dgm:bulletEnabled val="1"/>
        </dgm:presLayoutVars>
      </dgm:prSet>
      <dgm:spPr/>
      <dgm:t>
        <a:bodyPr/>
        <a:lstStyle/>
        <a:p>
          <a:endParaRPr lang="en-US"/>
        </a:p>
      </dgm:t>
    </dgm:pt>
    <dgm:pt modelId="{A411496E-7A27-4F7A-BA02-16ABF21AAB1E}" type="pres">
      <dgm:prSet presAssocID="{27F8CE02-8E74-4662-824C-94E8D0FCFAF5}" presName="parTxOnlySpace" presStyleCnt="0"/>
      <dgm:spPr/>
    </dgm:pt>
    <dgm:pt modelId="{E3D03999-D9C3-4D96-A58A-BBCCFC8C95C4}" type="pres">
      <dgm:prSet presAssocID="{DD4D0503-8B3D-4BCE-936F-4C010CCE138E}" presName="parTxOnly" presStyleLbl="node1" presStyleIdx="4" presStyleCnt="5">
        <dgm:presLayoutVars>
          <dgm:chMax val="0"/>
          <dgm:chPref val="0"/>
          <dgm:bulletEnabled val="1"/>
        </dgm:presLayoutVars>
      </dgm:prSet>
      <dgm:spPr/>
      <dgm:t>
        <a:bodyPr/>
        <a:lstStyle/>
        <a:p>
          <a:endParaRPr lang="en-US"/>
        </a:p>
      </dgm:t>
    </dgm:pt>
  </dgm:ptLst>
  <dgm:cxnLst>
    <dgm:cxn modelId="{45D12D42-35DC-483E-B642-E43717D68EC4}" type="presOf" srcId="{6B1EE778-115E-441F-8A47-B23543D8A073}" destId="{84E0FFB4-02BD-42F9-A51A-425F02C6D1F6}" srcOrd="0" destOrd="0" presId="urn:microsoft.com/office/officeart/2005/8/layout/chevron1"/>
    <dgm:cxn modelId="{6C6B14B1-AB48-4293-B2BF-7EB19EAB1BB0}" type="presOf" srcId="{A829E95A-4716-406E-A7C4-94CA08F7BB95}" destId="{59084004-9D45-4E6E-AEC1-1838A0EEE4B4}" srcOrd="0" destOrd="0" presId="urn:microsoft.com/office/officeart/2005/8/layout/chevron1"/>
    <dgm:cxn modelId="{4E63304A-3D1D-46A8-AFC7-B3561E550356}" srcId="{00E005C9-AED6-4E0C-AA68-98585C33AC70}" destId="{A829E95A-4716-406E-A7C4-94CA08F7BB95}" srcOrd="0" destOrd="0" parTransId="{08AB44DC-5E84-44A6-A0AE-36B89AC23D8A}" sibTransId="{1D32D2CF-8B13-4784-B0CC-9517500AEB0F}"/>
    <dgm:cxn modelId="{47A7F25C-BCFA-40E2-B48D-50E0FBDD05F8}" srcId="{00E005C9-AED6-4E0C-AA68-98585C33AC70}" destId="{7C918BA8-4F89-4259-80B3-551D499D489E}" srcOrd="2" destOrd="0" parTransId="{FC58917E-0D5D-41F5-B5D1-7B8F3523B859}" sibTransId="{4EBBBCCC-72CA-4056-B711-23F0A97FE1CF}"/>
    <dgm:cxn modelId="{ECDA93A4-47A5-4308-AA8B-E32BA1A8B191}" srcId="{00E005C9-AED6-4E0C-AA68-98585C33AC70}" destId="{DD4D0503-8B3D-4BCE-936F-4C010CCE138E}" srcOrd="4" destOrd="0" parTransId="{3F015A62-B55E-4610-8F27-03B9ADB2C21C}" sibTransId="{54F5AC46-2776-4581-97BD-CBFABD1A38BF}"/>
    <dgm:cxn modelId="{F549397D-E5C3-483F-B963-B052AB86E668}" srcId="{00E005C9-AED6-4E0C-AA68-98585C33AC70}" destId="{E8EAB955-20F4-421F-B642-6CA5042795D8}" srcOrd="3" destOrd="0" parTransId="{7EDB83B5-66C6-4067-9A7A-6F344E6C0999}" sibTransId="{27F8CE02-8E74-4662-824C-94E8D0FCFAF5}"/>
    <dgm:cxn modelId="{C208302D-F17F-44D2-90FD-044F171E3452}" type="presOf" srcId="{E8EAB955-20F4-421F-B642-6CA5042795D8}" destId="{45E411E2-2D39-48C3-9912-CA191B3ED37C}" srcOrd="0" destOrd="0" presId="urn:microsoft.com/office/officeart/2005/8/layout/chevron1"/>
    <dgm:cxn modelId="{7DFCE2D7-E859-4A3C-B112-7CF6A93F4602}" type="presOf" srcId="{00E005C9-AED6-4E0C-AA68-98585C33AC70}" destId="{761CE0AE-9504-47ED-86BD-2609B80C409B}" srcOrd="0" destOrd="0" presId="urn:microsoft.com/office/officeart/2005/8/layout/chevron1"/>
    <dgm:cxn modelId="{8FC4A7A5-B687-4EB0-851B-02DADD58A242}" srcId="{00E005C9-AED6-4E0C-AA68-98585C33AC70}" destId="{6B1EE778-115E-441F-8A47-B23543D8A073}" srcOrd="1" destOrd="0" parTransId="{9BEA7CC6-EDC2-459B-B301-9A5A908B0E3F}" sibTransId="{937C31B3-5F1B-4DF1-9FA7-F75555D7E64A}"/>
    <dgm:cxn modelId="{49A63FD6-1F65-47E6-B4D3-94DC3FC57FA5}" type="presOf" srcId="{7C918BA8-4F89-4259-80B3-551D499D489E}" destId="{87FEBEEB-395D-4BEB-A5F7-5DC2C244715E}" srcOrd="0" destOrd="0" presId="urn:microsoft.com/office/officeart/2005/8/layout/chevron1"/>
    <dgm:cxn modelId="{65D83633-9065-4A85-A229-F0A20B78AAD2}" type="presOf" srcId="{DD4D0503-8B3D-4BCE-936F-4C010CCE138E}" destId="{E3D03999-D9C3-4D96-A58A-BBCCFC8C95C4}" srcOrd="0" destOrd="0" presId="urn:microsoft.com/office/officeart/2005/8/layout/chevron1"/>
    <dgm:cxn modelId="{8B112723-A13E-4437-B7D3-5F3C051B7C93}" type="presParOf" srcId="{761CE0AE-9504-47ED-86BD-2609B80C409B}" destId="{59084004-9D45-4E6E-AEC1-1838A0EEE4B4}" srcOrd="0" destOrd="0" presId="urn:microsoft.com/office/officeart/2005/8/layout/chevron1"/>
    <dgm:cxn modelId="{203C4030-9B93-4DFE-B235-000131E96D1D}" type="presParOf" srcId="{761CE0AE-9504-47ED-86BD-2609B80C409B}" destId="{499AB681-CF9D-4CC5-8AB5-40B3633B8040}" srcOrd="1" destOrd="0" presId="urn:microsoft.com/office/officeart/2005/8/layout/chevron1"/>
    <dgm:cxn modelId="{BCDE1975-5701-4DB8-BF81-6CA9A9DD94EE}" type="presParOf" srcId="{761CE0AE-9504-47ED-86BD-2609B80C409B}" destId="{84E0FFB4-02BD-42F9-A51A-425F02C6D1F6}" srcOrd="2" destOrd="0" presId="urn:microsoft.com/office/officeart/2005/8/layout/chevron1"/>
    <dgm:cxn modelId="{B9870EA6-AF66-463C-B25D-5BB58E28370F}" type="presParOf" srcId="{761CE0AE-9504-47ED-86BD-2609B80C409B}" destId="{833DEBC9-3ACF-4A01-B3C0-DC8604464AD4}" srcOrd="3" destOrd="0" presId="urn:microsoft.com/office/officeart/2005/8/layout/chevron1"/>
    <dgm:cxn modelId="{6F6A9032-0938-49D1-B749-28C0BF0985FE}" type="presParOf" srcId="{761CE0AE-9504-47ED-86BD-2609B80C409B}" destId="{87FEBEEB-395D-4BEB-A5F7-5DC2C244715E}" srcOrd="4" destOrd="0" presId="urn:microsoft.com/office/officeart/2005/8/layout/chevron1"/>
    <dgm:cxn modelId="{B74033C8-141B-4F52-BCA5-E27600F6A644}" type="presParOf" srcId="{761CE0AE-9504-47ED-86BD-2609B80C409B}" destId="{A2D6E809-29F3-4DF2-A07D-307FF355F015}" srcOrd="5" destOrd="0" presId="urn:microsoft.com/office/officeart/2005/8/layout/chevron1"/>
    <dgm:cxn modelId="{7ACBA5EB-DEF4-4951-8F31-F588970103EB}" type="presParOf" srcId="{761CE0AE-9504-47ED-86BD-2609B80C409B}" destId="{45E411E2-2D39-48C3-9912-CA191B3ED37C}" srcOrd="6" destOrd="0" presId="urn:microsoft.com/office/officeart/2005/8/layout/chevron1"/>
    <dgm:cxn modelId="{EAA4ED4D-8592-437E-B749-643D70E8EE76}" type="presParOf" srcId="{761CE0AE-9504-47ED-86BD-2609B80C409B}" destId="{A411496E-7A27-4F7A-BA02-16ABF21AAB1E}" srcOrd="7" destOrd="0" presId="urn:microsoft.com/office/officeart/2005/8/layout/chevron1"/>
    <dgm:cxn modelId="{FF0F2772-1688-49D7-9F8F-E142CA0D63F1}" type="presParOf" srcId="{761CE0AE-9504-47ED-86BD-2609B80C409B}" destId="{E3D03999-D9C3-4D96-A58A-BBCCFC8C95C4}" srcOrd="8" destOrd="0" presId="urn:microsoft.com/office/officeart/2005/8/layout/chevron1"/>
  </dgm:cxnLst>
  <dgm:bg/>
  <dgm:whole>
    <a:ln w="3175">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Approach</a:t>
          </a:r>
          <a:endParaRPr lang="en-US" sz="1800" b="0" kern="1200" dirty="0">
            <a:solidFill>
              <a:schemeClr val="bg1"/>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Approach</a:t>
          </a:r>
          <a:endParaRPr lang="en-US" sz="1800" b="1" kern="1200" dirty="0">
            <a:solidFill>
              <a:schemeClr val="bg1"/>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Approach</a:t>
          </a:r>
          <a:endParaRPr lang="en-US" sz="1800" b="1" kern="1200" dirty="0">
            <a:solidFill>
              <a:schemeClr val="bg1"/>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325" y="0"/>
          <a:ext cx="2069641"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325" y="0"/>
        <a:ext cx="1974391" cy="381000"/>
      </dsp:txXfrm>
    </dsp:sp>
    <dsp:sp modelId="{84E0FFB4-02BD-42F9-A51A-425F02C6D1F6}">
      <dsp:nvSpPr>
        <dsp:cNvPr id="0" name=""/>
        <dsp:cNvSpPr/>
      </dsp:nvSpPr>
      <dsp:spPr>
        <a:xfrm>
          <a:off x="1865002" y="0"/>
          <a:ext cx="2069641"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55502" y="0"/>
        <a:ext cx="1688641" cy="381000"/>
      </dsp:txXfrm>
    </dsp:sp>
    <dsp:sp modelId="{87FEBEEB-395D-4BEB-A5F7-5DC2C244715E}">
      <dsp:nvSpPr>
        <dsp:cNvPr id="0" name=""/>
        <dsp:cNvSpPr/>
      </dsp:nvSpPr>
      <dsp:spPr>
        <a:xfrm>
          <a:off x="3727679" y="0"/>
          <a:ext cx="2069641"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918179" y="0"/>
        <a:ext cx="1688641" cy="381000"/>
      </dsp:txXfrm>
    </dsp:sp>
    <dsp:sp modelId="{45E411E2-2D39-48C3-9912-CA191B3ED37C}">
      <dsp:nvSpPr>
        <dsp:cNvPr id="0" name=""/>
        <dsp:cNvSpPr/>
      </dsp:nvSpPr>
      <dsp:spPr>
        <a:xfrm>
          <a:off x="5590356" y="0"/>
          <a:ext cx="2069641"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780856" y="0"/>
        <a:ext cx="1688641" cy="381000"/>
      </dsp:txXfrm>
    </dsp:sp>
    <dsp:sp modelId="{E3D03999-D9C3-4D96-A58A-BBCCFC8C95C4}">
      <dsp:nvSpPr>
        <dsp:cNvPr id="0" name=""/>
        <dsp:cNvSpPr/>
      </dsp:nvSpPr>
      <dsp:spPr>
        <a:xfrm>
          <a:off x="7453033" y="0"/>
          <a:ext cx="2069641"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643533" y="0"/>
        <a:ext cx="1688641" cy="381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Results</a:t>
          </a:r>
          <a:endParaRPr lang="en-US" sz="1600" b="1" kern="1200" dirty="0">
            <a:solidFill>
              <a:schemeClr val="bg1"/>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Discussion</a:t>
          </a:r>
          <a:endParaRPr lang="en-US" sz="1800" b="1" kern="1200" dirty="0">
            <a:solidFill>
              <a:schemeClr val="bg1"/>
            </a:solidFill>
          </a:endParaRPr>
        </a:p>
      </dsp:txBody>
      <dsp:txXfrm>
        <a:off x="7524284" y="0"/>
        <a:ext cx="1655526" cy="3810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Discussion</a:t>
          </a:r>
          <a:endParaRPr lang="en-US" sz="1800" b="1" kern="1200" dirty="0">
            <a:solidFill>
              <a:schemeClr val="bg1"/>
            </a:solidFill>
          </a:endParaRPr>
        </a:p>
      </dsp:txBody>
      <dsp:txXfrm>
        <a:off x="7524284" y="0"/>
        <a:ext cx="1655526" cy="381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325" y="0"/>
          <a:ext cx="2069641"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325" y="0"/>
        <a:ext cx="1974391" cy="381000"/>
      </dsp:txXfrm>
    </dsp:sp>
    <dsp:sp modelId="{84E0FFB4-02BD-42F9-A51A-425F02C6D1F6}">
      <dsp:nvSpPr>
        <dsp:cNvPr id="0" name=""/>
        <dsp:cNvSpPr/>
      </dsp:nvSpPr>
      <dsp:spPr>
        <a:xfrm>
          <a:off x="1865002" y="0"/>
          <a:ext cx="2069641"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55502" y="0"/>
        <a:ext cx="1688641" cy="381000"/>
      </dsp:txXfrm>
    </dsp:sp>
    <dsp:sp modelId="{87FEBEEB-395D-4BEB-A5F7-5DC2C244715E}">
      <dsp:nvSpPr>
        <dsp:cNvPr id="0" name=""/>
        <dsp:cNvSpPr/>
      </dsp:nvSpPr>
      <dsp:spPr>
        <a:xfrm>
          <a:off x="3727679" y="0"/>
          <a:ext cx="2069641"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918179" y="0"/>
        <a:ext cx="1688641" cy="381000"/>
      </dsp:txXfrm>
    </dsp:sp>
    <dsp:sp modelId="{45E411E2-2D39-48C3-9912-CA191B3ED37C}">
      <dsp:nvSpPr>
        <dsp:cNvPr id="0" name=""/>
        <dsp:cNvSpPr/>
      </dsp:nvSpPr>
      <dsp:spPr>
        <a:xfrm>
          <a:off x="5590356" y="0"/>
          <a:ext cx="2069641"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780856" y="0"/>
        <a:ext cx="1688641" cy="381000"/>
      </dsp:txXfrm>
    </dsp:sp>
    <dsp:sp modelId="{E3D03999-D9C3-4D96-A58A-BBCCFC8C95C4}">
      <dsp:nvSpPr>
        <dsp:cNvPr id="0" name=""/>
        <dsp:cNvSpPr/>
      </dsp:nvSpPr>
      <dsp:spPr>
        <a:xfrm>
          <a:off x="7453033" y="0"/>
          <a:ext cx="2069641"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Discussion</a:t>
          </a:r>
          <a:endParaRPr lang="en-US" sz="1800" b="1" kern="1200" dirty="0">
            <a:solidFill>
              <a:schemeClr val="bg1"/>
            </a:solidFill>
          </a:endParaRPr>
        </a:p>
      </dsp:txBody>
      <dsp:txXfrm>
        <a:off x="7643533" y="0"/>
        <a:ext cx="1688641" cy="381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Background</a:t>
          </a:r>
          <a:endParaRPr lang="en-US" sz="1800" b="1" kern="1200" dirty="0">
            <a:solidFill>
              <a:schemeClr val="bg1"/>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Approach</a:t>
          </a:r>
          <a:endParaRPr lang="en-US" sz="120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Results</a:t>
          </a:r>
          <a:endParaRPr lang="en-US" sz="120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686" y="0"/>
          <a:ext cx="2369622"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686" y="0"/>
        <a:ext cx="2274372" cy="381000"/>
      </dsp:txXfrm>
    </dsp:sp>
    <dsp:sp modelId="{84E0FFB4-02BD-42F9-A51A-425F02C6D1F6}">
      <dsp:nvSpPr>
        <dsp:cNvPr id="0" name=""/>
        <dsp:cNvSpPr/>
      </dsp:nvSpPr>
      <dsp:spPr>
        <a:xfrm>
          <a:off x="2135346" y="0"/>
          <a:ext cx="1896669"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325846" y="0"/>
        <a:ext cx="1515669" cy="381000"/>
      </dsp:txXfrm>
    </dsp:sp>
    <dsp:sp modelId="{87FEBEEB-395D-4BEB-A5F7-5DC2C244715E}">
      <dsp:nvSpPr>
        <dsp:cNvPr id="0" name=""/>
        <dsp:cNvSpPr/>
      </dsp:nvSpPr>
      <dsp:spPr>
        <a:xfrm>
          <a:off x="3795054" y="0"/>
          <a:ext cx="1997307"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985554" y="0"/>
        <a:ext cx="1616307" cy="381000"/>
      </dsp:txXfrm>
    </dsp:sp>
    <dsp:sp modelId="{45E411E2-2D39-48C3-9912-CA191B3ED37C}">
      <dsp:nvSpPr>
        <dsp:cNvPr id="0" name=""/>
        <dsp:cNvSpPr/>
      </dsp:nvSpPr>
      <dsp:spPr>
        <a:xfrm>
          <a:off x="5555399" y="0"/>
          <a:ext cx="1834253"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745899" y="0"/>
        <a:ext cx="1453253" cy="381000"/>
      </dsp:txXfrm>
    </dsp:sp>
    <dsp:sp modelId="{E3D03999-D9C3-4D96-A58A-BBCCFC8C95C4}">
      <dsp:nvSpPr>
        <dsp:cNvPr id="0" name=""/>
        <dsp:cNvSpPr/>
      </dsp:nvSpPr>
      <dsp:spPr>
        <a:xfrm>
          <a:off x="7152691" y="0"/>
          <a:ext cx="2369622"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Discussion</a:t>
          </a:r>
          <a:endParaRPr lang="en-US" sz="1800" b="1" kern="1200" dirty="0">
            <a:solidFill>
              <a:schemeClr val="bg1"/>
            </a:solidFill>
          </a:endParaRPr>
        </a:p>
      </dsp:txBody>
      <dsp:txXfrm>
        <a:off x="7343191" y="0"/>
        <a:ext cx="1988622" cy="3810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686" y="0"/>
          <a:ext cx="2369622"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686" y="0"/>
        <a:ext cx="2274372" cy="381000"/>
      </dsp:txXfrm>
    </dsp:sp>
    <dsp:sp modelId="{84E0FFB4-02BD-42F9-A51A-425F02C6D1F6}">
      <dsp:nvSpPr>
        <dsp:cNvPr id="0" name=""/>
        <dsp:cNvSpPr/>
      </dsp:nvSpPr>
      <dsp:spPr>
        <a:xfrm>
          <a:off x="2135346" y="0"/>
          <a:ext cx="1896669"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325846" y="0"/>
        <a:ext cx="1515669" cy="381000"/>
      </dsp:txXfrm>
    </dsp:sp>
    <dsp:sp modelId="{87FEBEEB-395D-4BEB-A5F7-5DC2C244715E}">
      <dsp:nvSpPr>
        <dsp:cNvPr id="0" name=""/>
        <dsp:cNvSpPr/>
      </dsp:nvSpPr>
      <dsp:spPr>
        <a:xfrm>
          <a:off x="3795054" y="0"/>
          <a:ext cx="1997307"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985554" y="0"/>
        <a:ext cx="1616307" cy="381000"/>
      </dsp:txXfrm>
    </dsp:sp>
    <dsp:sp modelId="{45E411E2-2D39-48C3-9912-CA191B3ED37C}">
      <dsp:nvSpPr>
        <dsp:cNvPr id="0" name=""/>
        <dsp:cNvSpPr/>
      </dsp:nvSpPr>
      <dsp:spPr>
        <a:xfrm>
          <a:off x="5555399" y="0"/>
          <a:ext cx="1834253"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745899" y="0"/>
        <a:ext cx="1453253" cy="381000"/>
      </dsp:txXfrm>
    </dsp:sp>
    <dsp:sp modelId="{E3D03999-D9C3-4D96-A58A-BBCCFC8C95C4}">
      <dsp:nvSpPr>
        <dsp:cNvPr id="0" name=""/>
        <dsp:cNvSpPr/>
      </dsp:nvSpPr>
      <dsp:spPr>
        <a:xfrm>
          <a:off x="7152691" y="0"/>
          <a:ext cx="2369622"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Discussion</a:t>
          </a:r>
          <a:endParaRPr lang="en-US" sz="1800" b="1" kern="1200" dirty="0">
            <a:solidFill>
              <a:schemeClr val="bg1"/>
            </a:solidFill>
          </a:endParaRPr>
        </a:p>
      </dsp:txBody>
      <dsp:txXfrm>
        <a:off x="7343191" y="0"/>
        <a:ext cx="1988622" cy="3810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0D10C-1FDB-4AED-A86A-97F2F13C6408}">
      <dsp:nvSpPr>
        <dsp:cNvPr id="0" name=""/>
        <dsp:cNvSpPr/>
      </dsp:nvSpPr>
      <dsp:spPr>
        <a:xfrm>
          <a:off x="2210" y="208033"/>
          <a:ext cx="2692635" cy="1077054"/>
        </a:xfrm>
        <a:prstGeom prst="chevron">
          <a:avLst/>
        </a:prstGeom>
        <a:solidFill>
          <a:schemeClr val="accent5">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Working life</a:t>
          </a:r>
          <a:endParaRPr lang="en-US" sz="1800" kern="1200" dirty="0"/>
        </a:p>
      </dsp:txBody>
      <dsp:txXfrm>
        <a:off x="540737" y="208033"/>
        <a:ext cx="1615581" cy="1077054"/>
      </dsp:txXfrm>
    </dsp:sp>
    <dsp:sp modelId="{5AB2F8BB-3569-417E-AE44-E81BC0A99A0D}">
      <dsp:nvSpPr>
        <dsp:cNvPr id="0" name=""/>
        <dsp:cNvSpPr/>
      </dsp:nvSpPr>
      <dsp:spPr>
        <a:xfrm>
          <a:off x="2425582" y="208033"/>
          <a:ext cx="2692635" cy="1077054"/>
        </a:xfrm>
        <a:prstGeom prst="chevron">
          <a:avLst/>
        </a:prstGeom>
        <a:solidFill>
          <a:schemeClr val="accent1"/>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Retirement transition</a:t>
          </a:r>
          <a:endParaRPr lang="en-US" sz="1800" kern="1200" dirty="0"/>
        </a:p>
      </dsp:txBody>
      <dsp:txXfrm>
        <a:off x="2964109" y="208033"/>
        <a:ext cx="1615581" cy="1077054"/>
      </dsp:txXfrm>
    </dsp:sp>
    <dsp:sp modelId="{5C15710D-4721-4881-9767-A2186837DA9F}">
      <dsp:nvSpPr>
        <dsp:cNvPr id="0" name=""/>
        <dsp:cNvSpPr/>
      </dsp:nvSpPr>
      <dsp:spPr>
        <a:xfrm>
          <a:off x="4848954" y="208033"/>
          <a:ext cx="2692635" cy="1077054"/>
        </a:xfrm>
        <a:prstGeom prst="chevron">
          <a:avLst/>
        </a:prstGeom>
        <a:solidFill>
          <a:schemeClr val="accent4"/>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Older adulthood</a:t>
          </a:r>
          <a:endParaRPr lang="en-US" sz="1800" kern="1200" dirty="0"/>
        </a:p>
      </dsp:txBody>
      <dsp:txXfrm>
        <a:off x="5387481" y="208033"/>
        <a:ext cx="1615581" cy="107705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dirty="0"/>
        </a:p>
      </dsp:txBody>
      <dsp:txXfrm>
        <a:off x="7524284" y="0"/>
        <a:ext cx="1655526" cy="381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Background</a:t>
          </a:r>
          <a:endParaRPr lang="en-US" sz="1200" b="0" kern="1200" dirty="0">
            <a:solidFill>
              <a:schemeClr val="bg1"/>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Approach</a:t>
          </a:r>
          <a:endParaRPr lang="en-US" sz="120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Results</a:t>
          </a:r>
          <a:endParaRPr lang="en-US" sz="120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Background</a:t>
          </a:r>
          <a:endParaRPr lang="en-US" sz="1200" b="0" kern="1200" dirty="0">
            <a:solidFill>
              <a:schemeClr val="bg1"/>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Approach</a:t>
          </a:r>
          <a:endParaRPr lang="en-US" sz="120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Results</a:t>
          </a:r>
          <a:endParaRPr lang="en-US" sz="120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Objective</a:t>
          </a:r>
          <a:endParaRPr lang="en-US" sz="18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Approach</a:t>
          </a:r>
          <a:endParaRPr lang="en-US" sz="12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Approach</a:t>
          </a:r>
          <a:endParaRPr lang="en-US" sz="1800" b="0" kern="1200" dirty="0">
            <a:solidFill>
              <a:schemeClr val="bg1"/>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chemeClr val="accent4">
            <a:hueOff val="-1028579"/>
            <a:satOff val="-2845"/>
            <a:lumOff val="1765"/>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Approach</a:t>
          </a:r>
          <a:endParaRPr lang="en-US" sz="18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84004-9D45-4E6E-AEC1-1838A0EEE4B4}">
      <dsp:nvSpPr>
        <dsp:cNvPr id="0" name=""/>
        <dsp:cNvSpPr/>
      </dsp:nvSpPr>
      <dsp:spPr>
        <a:xfrm>
          <a:off x="2288" y="0"/>
          <a:ext cx="2036526" cy="381000"/>
        </a:xfrm>
        <a:prstGeom prst="homePlate">
          <a:avLst/>
        </a:prstGeom>
        <a:solidFill>
          <a:schemeClr val="accent4">
            <a:hueOff val="0"/>
            <a:satOff val="0"/>
            <a:lumOff val="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Background</a:t>
          </a:r>
          <a:endParaRPr lang="en-US" sz="1200" b="0" kern="1200" dirty="0">
            <a:solidFill>
              <a:schemeClr val="bg1">
                <a:lumMod val="85000"/>
              </a:schemeClr>
            </a:solidFill>
          </a:endParaRPr>
        </a:p>
      </dsp:txBody>
      <dsp:txXfrm>
        <a:off x="2288" y="0"/>
        <a:ext cx="1941276" cy="381000"/>
      </dsp:txXfrm>
    </dsp:sp>
    <dsp:sp modelId="{84E0FFB4-02BD-42F9-A51A-425F02C6D1F6}">
      <dsp:nvSpPr>
        <dsp:cNvPr id="0" name=""/>
        <dsp:cNvSpPr/>
      </dsp:nvSpPr>
      <dsp:spPr>
        <a:xfrm>
          <a:off x="1835162" y="0"/>
          <a:ext cx="2036526" cy="381000"/>
        </a:xfrm>
        <a:prstGeom prst="chevron">
          <a:avLst/>
        </a:prstGeom>
        <a:solidFill>
          <a:schemeClr val="accent4">
            <a:hueOff val="-514289"/>
            <a:satOff val="-1422"/>
            <a:lumOff val="883"/>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Objective</a:t>
          </a:r>
          <a:endParaRPr lang="en-US" sz="1200" b="0" kern="1200" dirty="0">
            <a:solidFill>
              <a:schemeClr val="bg1">
                <a:lumMod val="85000"/>
              </a:schemeClr>
            </a:solidFill>
          </a:endParaRPr>
        </a:p>
      </dsp:txBody>
      <dsp:txXfrm>
        <a:off x="2025662" y="0"/>
        <a:ext cx="1655526" cy="381000"/>
      </dsp:txXfrm>
    </dsp:sp>
    <dsp:sp modelId="{87FEBEEB-395D-4BEB-A5F7-5DC2C244715E}">
      <dsp:nvSpPr>
        <dsp:cNvPr id="0" name=""/>
        <dsp:cNvSpPr/>
      </dsp:nvSpPr>
      <dsp:spPr>
        <a:xfrm>
          <a:off x="3668036" y="0"/>
          <a:ext cx="2036526" cy="381000"/>
        </a:xfrm>
        <a:prstGeom prst="chevron">
          <a:avLst/>
        </a:prstGeom>
        <a:solidFill>
          <a:srgbClr val="5086AF"/>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Approach</a:t>
          </a:r>
          <a:endParaRPr lang="en-US" sz="1800" b="0" kern="1200" dirty="0">
            <a:solidFill>
              <a:schemeClr val="bg1">
                <a:lumMod val="85000"/>
              </a:schemeClr>
            </a:solidFill>
          </a:endParaRPr>
        </a:p>
      </dsp:txBody>
      <dsp:txXfrm>
        <a:off x="3858536" y="0"/>
        <a:ext cx="1655526" cy="381000"/>
      </dsp:txXfrm>
    </dsp:sp>
    <dsp:sp modelId="{45E411E2-2D39-48C3-9912-CA191B3ED37C}">
      <dsp:nvSpPr>
        <dsp:cNvPr id="0" name=""/>
        <dsp:cNvSpPr/>
      </dsp:nvSpPr>
      <dsp:spPr>
        <a:xfrm>
          <a:off x="5500910" y="0"/>
          <a:ext cx="2036526" cy="381000"/>
        </a:xfrm>
        <a:prstGeom prst="chevron">
          <a:avLst/>
        </a:prstGeom>
        <a:solidFill>
          <a:schemeClr val="accent4">
            <a:hueOff val="-1542868"/>
            <a:satOff val="-4267"/>
            <a:lumOff val="2648"/>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bg1">
                  <a:lumMod val="85000"/>
                </a:schemeClr>
              </a:solidFill>
            </a:rPr>
            <a:t>Results</a:t>
          </a:r>
          <a:endParaRPr lang="en-US" sz="1200" b="0" kern="1200" dirty="0">
            <a:solidFill>
              <a:schemeClr val="bg1">
                <a:lumMod val="85000"/>
              </a:schemeClr>
            </a:solidFill>
          </a:endParaRPr>
        </a:p>
      </dsp:txBody>
      <dsp:txXfrm>
        <a:off x="5691410" y="0"/>
        <a:ext cx="1655526" cy="381000"/>
      </dsp:txXfrm>
    </dsp:sp>
    <dsp:sp modelId="{E3D03999-D9C3-4D96-A58A-BBCCFC8C95C4}">
      <dsp:nvSpPr>
        <dsp:cNvPr id="0" name=""/>
        <dsp:cNvSpPr/>
      </dsp:nvSpPr>
      <dsp:spPr>
        <a:xfrm>
          <a:off x="7333784" y="0"/>
          <a:ext cx="2036526" cy="381000"/>
        </a:xfrm>
        <a:prstGeom prst="chevron">
          <a:avLst/>
        </a:prstGeom>
        <a:solidFill>
          <a:schemeClr val="accent4">
            <a:hueOff val="-2057158"/>
            <a:satOff val="-5690"/>
            <a:lumOff val="3530"/>
            <a:alphaOff val="0"/>
          </a:schemeClr>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lumMod val="85000"/>
                </a:schemeClr>
              </a:solidFill>
            </a:rPr>
            <a:t>Discussion</a:t>
          </a:r>
          <a:endParaRPr lang="en-US" sz="1200" kern="1200" dirty="0">
            <a:solidFill>
              <a:schemeClr val="bg1">
                <a:lumMod val="85000"/>
              </a:schemeClr>
            </a:solidFill>
          </a:endParaRPr>
        </a:p>
      </dsp:txBody>
      <dsp:txXfrm>
        <a:off x="7524284" y="0"/>
        <a:ext cx="1655526" cy="381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28" tIns="45714" rIns="91428" bIns="45714" rtlCol="0"/>
          <a:lstStyle>
            <a:lvl1pPr algn="r">
              <a:defRPr sz="1200"/>
            </a:lvl1pPr>
          </a:lstStyle>
          <a:p>
            <a:fld id="{FE49C515-07B3-4C66-B23E-432D55B83C1C}" type="datetimeFigureOut">
              <a:rPr lang="en-US" smtClean="0"/>
              <a:t>4/19/2017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8" tIns="45714" rIns="91428" bIns="45714" rtlCol="0" anchor="b"/>
          <a:lstStyle>
            <a:lvl1pPr algn="r">
              <a:defRPr sz="1200"/>
            </a:lvl1pPr>
          </a:lstStyle>
          <a:p>
            <a:fld id="{02F47377-D96C-4543-BBC5-F25F3700EAF1}" type="slidenum">
              <a:rPr lang="en-US" smtClean="0"/>
              <a:t>‹#›</a:t>
            </a:fld>
            <a:endParaRPr lang="en-US"/>
          </a:p>
        </p:txBody>
      </p:sp>
    </p:spTree>
    <p:extLst>
      <p:ext uri="{BB962C8B-B14F-4D97-AF65-F5344CB8AC3E}">
        <p14:creationId xmlns:p14="http://schemas.microsoft.com/office/powerpoint/2010/main" val="291811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28" tIns="45714" rIns="91428" bIns="45714" rtlCol="0"/>
          <a:lstStyle>
            <a:lvl1pPr algn="r">
              <a:defRPr sz="1200"/>
            </a:lvl1pPr>
          </a:lstStyle>
          <a:p>
            <a:fld id="{11E37A7E-A949-4A3F-B059-EF48CCDC4D1C}" type="datetimeFigureOut">
              <a:rPr lang="en-US" smtClean="0"/>
              <a:t>4/19/2017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8" tIns="45714" rIns="91428" bIns="45714" rtlCol="0" anchor="b"/>
          <a:lstStyle>
            <a:lvl1pPr algn="r">
              <a:defRPr sz="1200"/>
            </a:lvl1pPr>
          </a:lstStyle>
          <a:p>
            <a:fld id="{193BA1AD-0151-4D57-8603-3D0C300400DA}" type="slidenum">
              <a:rPr lang="en-US" smtClean="0"/>
              <a:t>‹#›</a:t>
            </a:fld>
            <a:endParaRPr lang="en-US"/>
          </a:p>
        </p:txBody>
      </p:sp>
    </p:spTree>
    <p:extLst>
      <p:ext uri="{BB962C8B-B14F-4D97-AF65-F5344CB8AC3E}">
        <p14:creationId xmlns:p14="http://schemas.microsoft.com/office/powerpoint/2010/main" val="91625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and thank you for the opportunity to be here today. I am a doctoral student in epidemiology at UNC Chapel Hill and I am excited to present some of my dissertation work to you today regarding physical activity and sedentary behavior during the retirement transition in MESA.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a:t>
            </a:fld>
            <a:endParaRPr lang="en-US"/>
          </a:p>
        </p:txBody>
      </p:sp>
    </p:spTree>
    <p:extLst>
      <p:ext uri="{BB962C8B-B14F-4D97-AF65-F5344CB8AC3E}">
        <p14:creationId xmlns:p14="http://schemas.microsoft.com/office/powerpoint/2010/main" val="504381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physical activity and sedentary behavior</a:t>
            </a:r>
            <a:r>
              <a:rPr lang="en-US" baseline="0" dirty="0" smtClean="0"/>
              <a:t> measures from exams 1, 2, 3 and 5. We used 1 overall measure of moderate to vigorous physical activity or </a:t>
            </a:r>
            <a:r>
              <a:rPr lang="en-US" baseline="0" dirty="0" err="1" smtClean="0"/>
              <a:t>MVPA</a:t>
            </a:r>
            <a:r>
              <a:rPr lang="en-US" baseline="0" dirty="0" smtClean="0"/>
              <a:t>, as well as 5 domain specific measures of walking for recreation, transportation, non-walking leisure activities, household/yard activities and care giving. </a:t>
            </a:r>
          </a:p>
          <a:p>
            <a:r>
              <a:rPr lang="en-US" baseline="0" dirty="0" smtClean="0"/>
              <a:t>For sedentary behavior we focused on TV watching because it was consistently measured at each of these MESA exams.</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10</a:t>
            </a:fld>
            <a:endParaRPr lang="en-US"/>
          </a:p>
        </p:txBody>
      </p:sp>
    </p:spTree>
    <p:extLst>
      <p:ext uri="{BB962C8B-B14F-4D97-AF65-F5344CB8AC3E}">
        <p14:creationId xmlns:p14="http://schemas.microsoft.com/office/powerpoint/2010/main" val="32327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explore differences in the impact of retirement by socioeconomic status, we use a composite measure of socioeconomic position or SEP previously applied in MESA by </a:t>
            </a:r>
            <a:r>
              <a:rPr lang="en-US" baseline="0" dirty="0" err="1" smtClean="0"/>
              <a:t>Lemelin</a:t>
            </a:r>
            <a:r>
              <a:rPr lang="en-US" baseline="0" dirty="0" smtClean="0"/>
              <a:t> and colleagues. This measure includes education, income, and four indicators of wealth and ranges from 0 to 10. We dichotomized it at the median for stratified analyses.  </a:t>
            </a:r>
          </a:p>
        </p:txBody>
      </p:sp>
      <p:sp>
        <p:nvSpPr>
          <p:cNvPr id="4" name="Slide Number Placeholder 3"/>
          <p:cNvSpPr>
            <a:spLocks noGrp="1"/>
          </p:cNvSpPr>
          <p:nvPr>
            <p:ph type="sldNum" sz="quarter" idx="10"/>
          </p:nvPr>
        </p:nvSpPr>
        <p:spPr/>
        <p:txBody>
          <a:bodyPr/>
          <a:lstStyle/>
          <a:p>
            <a:fld id="{193BA1AD-0151-4D57-8603-3D0C300400DA}" type="slidenum">
              <a:rPr lang="en-US" smtClean="0"/>
              <a:t>11</a:t>
            </a:fld>
            <a:endParaRPr lang="en-US"/>
          </a:p>
        </p:txBody>
      </p:sp>
    </p:spTree>
    <p:extLst>
      <p:ext uri="{BB962C8B-B14F-4D97-AF65-F5344CB8AC3E}">
        <p14:creationId xmlns:p14="http://schemas.microsoft.com/office/powerpoint/2010/main" val="16885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estimate patterns of physical</a:t>
            </a:r>
            <a:r>
              <a:rPr lang="en-US" baseline="0" dirty="0" smtClean="0"/>
              <a:t> activity and sedentary behavior by retirement status we used linear econometric fixed effect models. These models account for correlation between repeated measures on the same subject and tightly control for the influence of time invariant confounders by focusing on within-person variation. Outcomes were log transformed to meet distributional assumptions and a</a:t>
            </a:r>
            <a:r>
              <a:rPr lang="en-US" dirty="0" smtClean="0"/>
              <a:t>ge</a:t>
            </a:r>
            <a:r>
              <a:rPr lang="en-US" baseline="0" dirty="0" smtClean="0"/>
              <a:t>, centered at 63 years, was the time scale for the models, which also included a time-varying indicator of retirement status, time since retirement, and time varying covariates: partnership status, chronic disease prevalence and self-rated health. </a:t>
            </a:r>
          </a:p>
          <a:p>
            <a:endParaRPr lang="en-US" baseline="0" dirty="0" smtClean="0"/>
          </a:p>
          <a:p>
            <a:r>
              <a:rPr lang="en-US" baseline="0" dirty="0" smtClean="0"/>
              <a:t>The coefficients of primary interest represented the change in physical activity/TV watching associated with retirement, and the coefficients representing the rate of change in physical activity/TV watching among persons who were and were not retired. </a:t>
            </a:r>
            <a:endParaRPr lang="en-US" dirty="0" smtClean="0"/>
          </a:p>
          <a:p>
            <a:endParaRPr lang="en-US" dirty="0" smtClean="0"/>
          </a:p>
          <a:p>
            <a:endParaRPr lang="en-US" dirty="0" smtClean="0"/>
          </a:p>
          <a:p>
            <a:r>
              <a:rPr lang="en-US" dirty="0" smtClean="0"/>
              <a:t>Kelly </a:t>
            </a:r>
            <a:r>
              <a:rPr lang="en-US" dirty="0" err="1" smtClean="0"/>
              <a:t>adj</a:t>
            </a:r>
            <a:r>
              <a:rPr lang="en-US" dirty="0" smtClean="0"/>
              <a:t> for: age, center, </a:t>
            </a:r>
            <a:r>
              <a:rPr lang="en-US" dirty="0" err="1" smtClean="0"/>
              <a:t>edu</a:t>
            </a:r>
            <a:r>
              <a:rPr lang="en-US" dirty="0" smtClean="0"/>
              <a:t>, perceived health and stratified by sex and race; </a:t>
            </a:r>
          </a:p>
          <a:p>
            <a:endParaRPr lang="en-US" dirty="0" smtClean="0"/>
          </a:p>
          <a:p>
            <a:endParaRPr lang="en-US" dirty="0" smtClean="0"/>
          </a:p>
          <a:p>
            <a:r>
              <a:rPr lang="en-US" dirty="0" smtClean="0"/>
              <a:t>i=subject</a:t>
            </a:r>
          </a:p>
          <a:p>
            <a:r>
              <a:rPr lang="en-US" dirty="0" smtClean="0"/>
              <a:t>J=measurement time</a:t>
            </a:r>
          </a:p>
        </p:txBody>
      </p:sp>
      <p:sp>
        <p:nvSpPr>
          <p:cNvPr id="4" name="Slide Number Placeholder 3"/>
          <p:cNvSpPr>
            <a:spLocks noGrp="1"/>
          </p:cNvSpPr>
          <p:nvPr>
            <p:ph type="sldNum" sz="quarter" idx="10"/>
          </p:nvPr>
        </p:nvSpPr>
        <p:spPr/>
        <p:txBody>
          <a:bodyPr/>
          <a:lstStyle/>
          <a:p>
            <a:fld id="{193BA1AD-0151-4D57-8603-3D0C300400DA}" type="slidenum">
              <a:rPr lang="en-US" smtClean="0"/>
              <a:t>12</a:t>
            </a:fld>
            <a:endParaRPr lang="en-US"/>
          </a:p>
        </p:txBody>
      </p:sp>
    </p:spTree>
    <p:extLst>
      <p:ext uri="{BB962C8B-B14F-4D97-AF65-F5344CB8AC3E}">
        <p14:creationId xmlns:p14="http://schemas.microsoft.com/office/powerpoint/2010/main" val="104278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Fixed effects</a:t>
            </a:r>
            <a:r>
              <a:rPr lang="en-US" baseline="0" dirty="0" smtClean="0"/>
              <a:t> ignore the b/t person variation which can yield higher standard errors, but if the b/t person variation is likely contaminated by unmeasured personal characteristics correlated with the exposure, then we can eliminate the bias coming from those unmeasured confounders. The fixed effect parameters, 1 per person, represent all differences between persons that are stable over time and not otherwise accounted for by the covariates. This implies that they can be correlated with the exposure of interest. </a:t>
            </a:r>
          </a:p>
          <a:p>
            <a:r>
              <a:rPr lang="en-US" baseline="0" dirty="0" smtClean="0"/>
              <a:t>*59% of variation in </a:t>
            </a:r>
            <a:r>
              <a:rPr lang="en-US" baseline="0" dirty="0" err="1" smtClean="0"/>
              <a:t>MVPA</a:t>
            </a:r>
            <a:r>
              <a:rPr lang="en-US" baseline="0" dirty="0" smtClean="0"/>
              <a:t> is between people, while 40% is within people (for low SEP) and 61% of variation in </a:t>
            </a:r>
            <a:r>
              <a:rPr lang="en-US" baseline="0" dirty="0" err="1" smtClean="0"/>
              <a:t>MVPA</a:t>
            </a:r>
            <a:r>
              <a:rPr lang="en-US" baseline="0" dirty="0" smtClean="0"/>
              <a:t> is between people while 38% is within people (for high SEP)</a:t>
            </a:r>
            <a:endParaRPr lang="en-US" dirty="0" smtClean="0"/>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13</a:t>
            </a:fld>
            <a:endParaRPr lang="en-US"/>
          </a:p>
        </p:txBody>
      </p:sp>
    </p:spTree>
    <p:extLst>
      <p:ext uri="{BB962C8B-B14F-4D97-AF65-F5344CB8AC3E}">
        <p14:creationId xmlns:p14="http://schemas.microsoft.com/office/powerpoint/2010/main" val="18868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follow-up, 1062 participants retired, which is 25% of the 4,214 participants included in these analyses. On average participants retired at age 63, so we had about 4 years of follow up before retirement and 3 years after.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Median follow-up time was similar for participants who did and did not retired (9.3 vs. 9.4 years), and for persons of low and higher SEP. Approximately 25% of participants who were not retired at baseline retired during follow –up. Average age at retirement was 63 (63 for low SEP, 62 for high SEP; didn’t differ by gender, higher among Asian Americans and lower among African Americans).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Median time from retirement to the last pre-retirement PA measure was 1.1 years and median time from retirement to the first post-retirement PA measure was 2.1 years. This did not differ by gender, race, or SEP.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were a median of 4 PA measures per person (didn’t differ by retirement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87% employed full or part time prior to retirement (68% full time, 19% part time, 6% homemaker)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13% (N=136) returned to work at some time after retiring. </a:t>
            </a:r>
          </a:p>
          <a:p>
            <a:r>
              <a:rPr lang="en-US" dirty="0" smtClean="0"/>
              <a:t>Most PAQ were self-administered = more over reporting</a:t>
            </a:r>
            <a:r>
              <a:rPr lang="en-US" baseline="0" dirty="0" smtClean="0"/>
              <a:t> than interview administered. Don’t have exact numbers each way, and mode of administration not captured at exam 5, but probably the same as in previous exams. People were interview administered the PAQ only if there was some reason they couldn’t do it themselves.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14</a:t>
            </a:fld>
            <a:endParaRPr lang="en-US"/>
          </a:p>
        </p:txBody>
      </p:sp>
    </p:spTree>
    <p:extLst>
      <p:ext uri="{BB962C8B-B14F-4D97-AF65-F5344CB8AC3E}">
        <p14:creationId xmlns:p14="http://schemas.microsoft.com/office/powerpoint/2010/main" val="14607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average, persons who retired during follow-up were slightly older, more likely male, non-Hispanic white, of higher socio-economic position, and employed full-time at baseline.</a:t>
            </a:r>
          </a:p>
          <a:p>
            <a:endParaRPr lang="en-US" baseline="0" dirty="0" smtClean="0"/>
          </a:p>
          <a:p>
            <a:endParaRPr lang="en-US" baseline="0" dirty="0" smtClean="0"/>
          </a:p>
          <a:p>
            <a:r>
              <a:rPr lang="en-US" baseline="0" dirty="0" smtClean="0"/>
              <a:t># retirees by SEP bin: 378 low, 649 high (12 unknown)</a:t>
            </a:r>
          </a:p>
          <a:p>
            <a:endParaRPr lang="en-US" baseline="0" dirty="0" smtClean="0"/>
          </a:p>
          <a:p>
            <a:r>
              <a:rPr lang="en-US" baseline="0" dirty="0" smtClean="0"/>
              <a:t>For most physical activity measures there was no significant difference at baseline by ultimate retirement status, except walking for transportation and overall </a:t>
            </a:r>
            <a:r>
              <a:rPr lang="en-US" baseline="0" dirty="0" err="1" smtClean="0"/>
              <a:t>MPVA</a:t>
            </a:r>
            <a:r>
              <a:rPr lang="en-US" baseline="0" dirty="0" smtClean="0"/>
              <a:t> which were slightly higher on median among retirees compared to people who didn’t retire.</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15</a:t>
            </a:fld>
            <a:endParaRPr lang="en-US"/>
          </a:p>
        </p:txBody>
      </p:sp>
    </p:spTree>
    <p:extLst>
      <p:ext uri="{BB962C8B-B14F-4D97-AF65-F5344CB8AC3E}">
        <p14:creationId xmlns:p14="http://schemas.microsoft.com/office/powerpoint/2010/main" val="146073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into the meat of the results, I’ll start with estimated within person change in Moderate to vigorous</a:t>
            </a:r>
            <a:r>
              <a:rPr lang="en-US" baseline="0" dirty="0" smtClean="0"/>
              <a:t> physical activity or </a:t>
            </a:r>
            <a:r>
              <a:rPr lang="en-US" baseline="0" dirty="0" err="1" smtClean="0"/>
              <a:t>M</a:t>
            </a:r>
            <a:r>
              <a:rPr lang="en-US" dirty="0" err="1" smtClean="0"/>
              <a:t>VPA</a:t>
            </a:r>
            <a:r>
              <a:rPr lang="en-US" baseline="0" dirty="0" smtClean="0"/>
              <a:t> at retirement. We estimated that </a:t>
            </a:r>
            <a:r>
              <a:rPr lang="en-US" dirty="0" smtClean="0"/>
              <a:t>retirement was associated with a 24% decrease in </a:t>
            </a:r>
            <a:r>
              <a:rPr lang="en-US" dirty="0" err="1" smtClean="0"/>
              <a:t>MVPA</a:t>
            </a:r>
            <a:r>
              <a:rPr lang="en-US" dirty="0" smtClean="0"/>
              <a:t> among persons of low socioeconomic</a:t>
            </a:r>
            <a:r>
              <a:rPr lang="en-US" baseline="0" dirty="0" smtClean="0"/>
              <a:t> position, but almost no change in MVPA among persons of higher socioeconomic position.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16</a:t>
            </a:fld>
            <a:endParaRPr lang="en-US"/>
          </a:p>
        </p:txBody>
      </p:sp>
    </p:spTree>
    <p:extLst>
      <p:ext uri="{BB962C8B-B14F-4D97-AF65-F5344CB8AC3E}">
        <p14:creationId xmlns:p14="http://schemas.microsoft.com/office/powerpoint/2010/main" val="338993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rate of change</a:t>
            </a:r>
            <a:r>
              <a:rPr lang="en-US" baseline="0" dirty="0" smtClean="0"/>
              <a:t> in </a:t>
            </a:r>
            <a:r>
              <a:rPr lang="en-US" baseline="0" dirty="0" err="1" smtClean="0"/>
              <a:t>MVPA</a:t>
            </a:r>
            <a:r>
              <a:rPr lang="en-US" baseline="0" dirty="0" smtClean="0"/>
              <a:t>, differences were larger between socioeconomic position groups than by retirement status. For example, </a:t>
            </a:r>
            <a:r>
              <a:rPr lang="en-US" baseline="0" dirty="0" err="1" smtClean="0"/>
              <a:t>MVPA</a:t>
            </a:r>
            <a:r>
              <a:rPr lang="en-US" baseline="0" dirty="0" smtClean="0"/>
              <a:t> declined with age among both not retired and retired persons of low SEP, but was more stable among persons of high SEP regardless of retirement status.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17</a:t>
            </a:fld>
            <a:endParaRPr lang="en-US"/>
          </a:p>
        </p:txBody>
      </p:sp>
    </p:spTree>
    <p:extLst>
      <p:ext uri="{BB962C8B-B14F-4D97-AF65-F5344CB8AC3E}">
        <p14:creationId xmlns:p14="http://schemas.microsoft.com/office/powerpoint/2010/main" val="317156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may help to look at these findings graphically. </a:t>
            </a:r>
          </a:p>
          <a:p>
            <a:r>
              <a:rPr lang="en-US" dirty="0" smtClean="0"/>
              <a:t>I’ll first orient you to this figure.</a:t>
            </a:r>
            <a:r>
              <a:rPr lang="en-US" baseline="0" dirty="0" smtClean="0"/>
              <a:t> On the y-axis is </a:t>
            </a:r>
            <a:r>
              <a:rPr lang="en-US" baseline="0" dirty="0" err="1" smtClean="0"/>
              <a:t>MVPA</a:t>
            </a:r>
            <a:r>
              <a:rPr lang="en-US" baseline="0" dirty="0" smtClean="0"/>
              <a:t> in MET-min/</a:t>
            </a:r>
            <a:r>
              <a:rPr lang="en-US" baseline="0" dirty="0" err="1" smtClean="0"/>
              <a:t>wk</a:t>
            </a:r>
            <a:r>
              <a:rPr lang="en-US" baseline="0" dirty="0" smtClean="0"/>
              <a:t> and on the x-axis is age. The blue lines represent estimated </a:t>
            </a:r>
            <a:r>
              <a:rPr lang="en-US" baseline="0" dirty="0" err="1" smtClean="0"/>
              <a:t>MVPA</a:t>
            </a:r>
            <a:r>
              <a:rPr lang="en-US" baseline="0" dirty="0" smtClean="0"/>
              <a:t> trajectories for a hypothetical ‘average’ person in each stratum of socioeconomic position who did not retire during follow-up. The dashed line is high socioeconomic position and the solid line low socioeconomic position. </a:t>
            </a:r>
          </a:p>
          <a:p>
            <a:r>
              <a:rPr lang="en-US" baseline="0" dirty="0" smtClean="0"/>
              <a:t>We can compare these trajectories for someone who did retire at the median age observed in MESA, 63 years, shown here with the red line. In the high SEP strata, we see that retirement at 63 was associated with a very slight decrease in </a:t>
            </a:r>
            <a:r>
              <a:rPr lang="en-US" baseline="0" dirty="0" err="1" smtClean="0"/>
              <a:t>MVPA</a:t>
            </a:r>
            <a:r>
              <a:rPr lang="en-US" baseline="0" dirty="0" smtClean="0"/>
              <a:t>, and a similar slope regardless of retirement status. Among persons of low SEP, we see a larger decline at retirement but again fairly similar slopes comparing those who were retired and not.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18</a:t>
            </a:fld>
            <a:endParaRPr lang="en-US"/>
          </a:p>
        </p:txBody>
      </p:sp>
    </p:spTree>
    <p:extLst>
      <p:ext uri="{BB962C8B-B14F-4D97-AF65-F5344CB8AC3E}">
        <p14:creationId xmlns:p14="http://schemas.microsoft.com/office/powerpoint/2010/main" val="140858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the</a:t>
            </a:r>
            <a:r>
              <a:rPr lang="en-US" baseline="0" dirty="0" smtClean="0"/>
              <a:t> other domains of physical activity, retirement was associated with an increase in recreational walking and household/yard activity in both strata of socioeconomic position, and with an increase in non-walking leisure activity among persons of high socioeconomic position. Changes in transport walking and care giving activity associated with retirement were smaller than 5%.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19</a:t>
            </a:fld>
            <a:endParaRPr lang="en-US"/>
          </a:p>
        </p:txBody>
      </p:sp>
    </p:spTree>
    <p:extLst>
      <p:ext uri="{BB962C8B-B14F-4D97-AF65-F5344CB8AC3E}">
        <p14:creationId xmlns:p14="http://schemas.microsoft.com/office/powerpoint/2010/main" val="295000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a:t>
            </a:fld>
            <a:endParaRPr lang="en-US"/>
          </a:p>
        </p:txBody>
      </p:sp>
    </p:spTree>
    <p:extLst>
      <p:ext uri="{BB962C8B-B14F-4D97-AF65-F5344CB8AC3E}">
        <p14:creationId xmlns:p14="http://schemas.microsoft.com/office/powerpoint/2010/main" val="99257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a:t>
            </a:r>
            <a:r>
              <a:rPr lang="en-US" baseline="0" dirty="0" smtClean="0"/>
              <a:t> of slopes, in the low socioeconomic position group, recreational and transport walking did not change much over time, while non-walking leisure activity increased over time only among retired persons. Household and caregiving activity declined over time in the low socioeconomic position group regardless of retirement status. </a:t>
            </a:r>
          </a:p>
          <a:p>
            <a:r>
              <a:rPr lang="en-US" baseline="0" dirty="0" smtClean="0"/>
              <a:t>In the high socioeconomic position group, there was little change over time in most domains of physical activity. Except recreational walking which increased with age regardless of retirement status. </a:t>
            </a:r>
          </a:p>
          <a:p>
            <a:endParaRPr lang="en-US" baseline="0"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20</a:t>
            </a:fld>
            <a:endParaRPr lang="en-US"/>
          </a:p>
        </p:txBody>
      </p:sp>
    </p:spTree>
    <p:extLst>
      <p:ext uri="{BB962C8B-B14F-4D97-AF65-F5344CB8AC3E}">
        <p14:creationId xmlns:p14="http://schemas.microsoft.com/office/powerpoint/2010/main" val="186413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both groups retirement was associated with an increase in TV watching, of 11% and 18%.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21</a:t>
            </a:fld>
            <a:endParaRPr lang="en-US"/>
          </a:p>
        </p:txBody>
      </p:sp>
    </p:spTree>
    <p:extLst>
      <p:ext uri="{BB962C8B-B14F-4D97-AF65-F5344CB8AC3E}">
        <p14:creationId xmlns:p14="http://schemas.microsoft.com/office/powerpoint/2010/main" val="197391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Age was associated with increased TV watching in all groups.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22</a:t>
            </a:fld>
            <a:endParaRPr lang="en-US"/>
          </a:p>
        </p:txBody>
      </p:sp>
    </p:spTree>
    <p:extLst>
      <p:ext uri="{BB962C8B-B14F-4D97-AF65-F5344CB8AC3E}">
        <p14:creationId xmlns:p14="http://schemas.microsoft.com/office/powerpoint/2010/main" val="266120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look at the same figure for TV watching</a:t>
            </a:r>
            <a:r>
              <a:rPr lang="en-US" baseline="0" dirty="0" smtClean="0"/>
              <a:t> results. The y-axis is now min/week of TV watching. The blue lines are again estimated trajectories for a hypothetical ‘average’ person in each stratum of socioeconomic position who did not retire. Adding the lines for hypothetical persons who retired at age 63, we see the increase in TV watching associated with retirement in both strata of SEP and again similar increasing slopes regardless of retirement status. </a:t>
            </a:r>
            <a:endParaRPr lang="en-US" dirty="0" smtClean="0"/>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23</a:t>
            </a:fld>
            <a:endParaRPr lang="en-US"/>
          </a:p>
        </p:txBody>
      </p:sp>
    </p:spTree>
    <p:extLst>
      <p:ext uri="{BB962C8B-B14F-4D97-AF65-F5344CB8AC3E}">
        <p14:creationId xmlns:p14="http://schemas.microsoft.com/office/powerpoint/2010/main" val="26754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Retirement can be difficult to define. So to explore the robustness of our results, we implemented sensitivity analyses using alternative definitions</a:t>
            </a:r>
            <a:r>
              <a:rPr lang="en-US" baseline="0" dirty="0" smtClean="0"/>
              <a:t> of retirement. To make the comparison group more homogenous, we excluded homemakers and other individuals who were not working. We also implemented a fully-time varying definition of retirement to account for the approximately 15% of retirees who later reported returning to work.  On the retired side, we distinguished between individuals who were retired at not working for pay vs. retired and working for pay and we implemented a stricter definition of retirement including only retirees who reported zero hours working for pay. Findings were largely similar with these alternative retirement definitions, with slight attenuation of results in some instances. </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24</a:t>
            </a:fld>
            <a:endParaRPr lang="en-US"/>
          </a:p>
        </p:txBody>
      </p:sp>
    </p:spTree>
    <p:extLst>
      <p:ext uri="{BB962C8B-B14F-4D97-AF65-F5344CB8AC3E}">
        <p14:creationId xmlns:p14="http://schemas.microsoft.com/office/powerpoint/2010/main" val="146073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additional limitations to</a:t>
            </a:r>
            <a:r>
              <a:rPr lang="en-US" baseline="0" dirty="0" smtClean="0"/>
              <a:t> this work. About 25% of the cohort was lost to follow-up or died during follow-up. Results were robust after statistically adjusting for attrition. </a:t>
            </a:r>
          </a:p>
          <a:p>
            <a:r>
              <a:rPr lang="en-US" baseline="0" dirty="0" smtClean="0"/>
              <a:t>There are also well-described biases associated with over-reporting of physical activity and sedentary behavior by self-report. However, when individuals reporting excessive amounts of physical activity were excluded and after adjustment for season of exam and method of physical activity questionnaire administration we saw little impact on the results. </a:t>
            </a:r>
          </a:p>
          <a:p>
            <a:r>
              <a:rPr lang="en-US" baseline="0" dirty="0" smtClean="0"/>
              <a:t>A further limitation is that we were not able to address overall or non-TV watching sedentary behavior, such as computer and smart-device use which are likely on the rise.</a:t>
            </a:r>
          </a:p>
          <a:p>
            <a:endParaRPr lang="en-US" baseline="0" dirty="0" smtClean="0"/>
          </a:p>
          <a:p>
            <a:endParaRPr lang="en-US" baseline="0" dirty="0" smtClean="0"/>
          </a:p>
          <a:p>
            <a:r>
              <a:rPr lang="en-US" baseline="0" dirty="0" smtClean="0"/>
              <a:t>Attrition: 333 deaths, others were lost to follow-up; a little less than 1/3 of 1053 people missing from at least 1 exam were deaths. </a:t>
            </a:r>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25</a:t>
            </a:fld>
            <a:endParaRPr lang="en-US"/>
          </a:p>
        </p:txBody>
      </p:sp>
    </p:spTree>
    <p:extLst>
      <p:ext uri="{BB962C8B-B14F-4D97-AF65-F5344CB8AC3E}">
        <p14:creationId xmlns:p14="http://schemas.microsoft.com/office/powerpoint/2010/main" val="197825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we feel that this work contributes significant strengths by leveraging longitudinal</a:t>
            </a:r>
            <a:r>
              <a:rPr lang="en-US" baseline="0" dirty="0" smtClean="0"/>
              <a:t> data on a diverse American cohort and exploring domain-specific measures of physical activity including differences by physical activity domain and socioeconomic 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Socio-economic position and retirement are intimately linked in the US. With the decline in organized labor and defined benefit retirement plans, fewer and fewer people of lower socioeconomic position are able to retire, or retire only when forced to do so by poor health or job loss. These factors likely contribute to the differential trajectories of physical activity by socioeconomic position and different associations of retirement with physical activity. </a:t>
            </a:r>
            <a:endParaRPr lang="en-US" dirty="0" smtClean="0"/>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26</a:t>
            </a:fld>
            <a:endParaRPr lang="en-US"/>
          </a:p>
        </p:txBody>
      </p:sp>
    </p:spTree>
    <p:extLst>
      <p:ext uri="{BB962C8B-B14F-4D97-AF65-F5344CB8AC3E}">
        <p14:creationId xmlns:p14="http://schemas.microsoft.com/office/powerpoint/2010/main" val="763206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whole, these </a:t>
            </a:r>
            <a:r>
              <a:rPr lang="en-US" baseline="0" dirty="0" smtClean="0"/>
              <a:t>findings suggest that the retirement transition is associated with changes in physical activity and sedentary behavior, but that the direction of such change may differ by socioeconomic position. Thus, the retirement transition may be an important time to target interventions to promote physical activity in later life, particularly among persons of lower socioeconomic position. However, the feasibility of targeting individuals during the transition period is unknown and is likely to be challenging, particularly as an increasing number of Americans delay retirement to later and later ages. Better understanding correlates of physical activity change at retirement can inform efforts to build up on interventions targeted to retirees.</a:t>
            </a:r>
          </a:p>
          <a:p>
            <a:endParaRPr lang="en-US" baseline="0" dirty="0" smtClean="0"/>
          </a:p>
          <a:p>
            <a:r>
              <a:rPr lang="en-US" baseline="0" dirty="0" smtClean="0"/>
              <a:t>An example of a successful intervention among retirees is Experience Corps which was implemented among low-income residents in Baltimore. </a:t>
            </a:r>
          </a:p>
          <a:p>
            <a:endParaRPr lang="en-US" baseline="0" dirty="0" smtClean="0"/>
          </a:p>
          <a:p>
            <a:endParaRPr lang="en-US" dirty="0" smtClean="0"/>
          </a:p>
          <a:p>
            <a:endParaRPr lang="en-US" dirty="0" smtClean="0"/>
          </a:p>
          <a:p>
            <a:r>
              <a:rPr lang="en-US" dirty="0" smtClean="0"/>
              <a:t>TALK ABOUT POLICY MOVEMENT TO HIGHER</a:t>
            </a:r>
            <a:r>
              <a:rPr lang="en-US" baseline="0" dirty="0" smtClean="0"/>
              <a:t> AND HIGHER RETIREMENT AGES</a:t>
            </a:r>
          </a:p>
          <a:p>
            <a:r>
              <a:rPr lang="en-US" baseline="0" dirty="0" smtClean="0"/>
              <a:t>	STRATIFY BY RETIREMENT AGE</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27</a:t>
            </a:fld>
            <a:endParaRPr lang="en-US"/>
          </a:p>
        </p:txBody>
      </p:sp>
    </p:spTree>
    <p:extLst>
      <p:ext uri="{BB962C8B-B14F-4D97-AF65-F5344CB8AC3E}">
        <p14:creationId xmlns:p14="http://schemas.microsoft.com/office/powerpoint/2010/main" val="1986514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28</a:t>
            </a:fld>
            <a:endParaRPr lang="en-US"/>
          </a:p>
        </p:txBody>
      </p:sp>
    </p:spTree>
    <p:extLst>
      <p:ext uri="{BB962C8B-B14F-4D97-AF65-F5344CB8AC3E}">
        <p14:creationId xmlns:p14="http://schemas.microsoft.com/office/powerpoint/2010/main" val="639113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29</a:t>
            </a:fld>
            <a:endParaRPr lang="en-US"/>
          </a:p>
        </p:txBody>
      </p:sp>
    </p:spTree>
    <p:extLst>
      <p:ext uri="{BB962C8B-B14F-4D97-AF65-F5344CB8AC3E}">
        <p14:creationId xmlns:p14="http://schemas.microsoft.com/office/powerpoint/2010/main" val="117462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Likely we are all familiar with figures like this depicting the rapid growth of the older adult population in the US. This demographic shift means that about ¼ of the American workforce is aged 55 or older and approaching the average retirement age of 63.  As we know, aging in the US is associated with a low prevalence of physical activity, making promotion of physical activity in later life a public health priority. </a:t>
            </a:r>
          </a:p>
          <a:p>
            <a:endParaRPr lang="en-US" baseline="0" dirty="0" smtClean="0"/>
          </a:p>
          <a:p>
            <a:endParaRPr lang="en-US" baseline="0" dirty="0" smtClean="0"/>
          </a:p>
          <a:p>
            <a:endParaRPr lang="en-US" baseline="0" dirty="0" smtClean="0"/>
          </a:p>
          <a:p>
            <a:r>
              <a:rPr lang="en-US" baseline="0" dirty="0" smtClean="0"/>
              <a:t>Indeed, as the Baby Boomer cohort reaches retirement it’s been estimated that about 10,000 new Americans will reach retirement age per day for about the next 15 years. </a:t>
            </a:r>
          </a:p>
          <a:p>
            <a:endParaRPr lang="en-US" baseline="0" dirty="0" smtClean="0"/>
          </a:p>
          <a:p>
            <a:endParaRPr lang="en-US" baseline="0" dirty="0" smtClean="0"/>
          </a:p>
          <a:p>
            <a:r>
              <a:rPr lang="en-US" dirty="0" smtClean="0"/>
              <a:t>It has been estimated that about 10,000 new adults are reaching retirement age per day with the aging of the Baby Boomer cohort. </a:t>
            </a:r>
            <a:endParaRPr lang="en-US" baseline="0" dirty="0" smtClean="0"/>
          </a:p>
          <a:p>
            <a:endParaRPr lang="en-US" baseline="0" dirty="0" smtClean="0"/>
          </a:p>
          <a:p>
            <a:r>
              <a:rPr lang="en-US" dirty="0" smtClean="0"/>
              <a:t>76 million Baby Boomers (born 1946-1964) expected to retire 2011 to 2030 = 10,000 retirees per day </a:t>
            </a:r>
            <a:br>
              <a:rPr lang="en-US" dirty="0" smtClean="0"/>
            </a:br>
            <a:r>
              <a:rPr lang="en-US" dirty="0" smtClean="0"/>
              <a:t>			 = 4 million per year</a:t>
            </a:r>
          </a:p>
          <a:p>
            <a:r>
              <a:rPr lang="en-US" dirty="0" smtClean="0"/>
              <a:t>https://www.ssa.gov/agency/performance/2012/APP%202012%20508%20PDF.pdf</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3</a:t>
            </a:fld>
            <a:endParaRPr lang="en-US"/>
          </a:p>
        </p:txBody>
      </p:sp>
    </p:spTree>
    <p:extLst>
      <p:ext uri="{BB962C8B-B14F-4D97-AF65-F5344CB8AC3E}">
        <p14:creationId xmlns:p14="http://schemas.microsoft.com/office/powerpoint/2010/main" val="2104823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BA1AD-0151-4D57-8603-3D0C300400DA}" type="slidenum">
              <a:rPr lang="en-US" smtClean="0"/>
              <a:t>30</a:t>
            </a:fld>
            <a:endParaRPr lang="en-US"/>
          </a:p>
        </p:txBody>
      </p:sp>
    </p:spTree>
    <p:extLst>
      <p:ext uri="{BB962C8B-B14F-4D97-AF65-F5344CB8AC3E}">
        <p14:creationId xmlns:p14="http://schemas.microsoft.com/office/powerpoint/2010/main" val="198651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BA1AD-0151-4D57-8603-3D0C300400DA}" type="slidenum">
              <a:rPr lang="en-US" smtClean="0"/>
              <a:t>31</a:t>
            </a:fld>
            <a:endParaRPr lang="en-US"/>
          </a:p>
        </p:txBody>
      </p:sp>
    </p:spTree>
    <p:extLst>
      <p:ext uri="{BB962C8B-B14F-4D97-AF65-F5344CB8AC3E}">
        <p14:creationId xmlns:p14="http://schemas.microsoft.com/office/powerpoint/2010/main" val="330858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32</a:t>
            </a:fld>
            <a:endParaRPr lang="en-US"/>
          </a:p>
        </p:txBody>
      </p:sp>
    </p:spTree>
    <p:extLst>
      <p:ext uri="{BB962C8B-B14F-4D97-AF65-F5344CB8AC3E}">
        <p14:creationId xmlns:p14="http://schemas.microsoft.com/office/powerpoint/2010/main" val="2766183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a:t>
            </a:r>
          </a:p>
          <a:p>
            <a:r>
              <a:rPr lang="en-US" dirty="0" err="1" smtClean="0"/>
              <a:t>HTN</a:t>
            </a:r>
            <a:r>
              <a:rPr lang="en-US" dirty="0" smtClean="0"/>
              <a:t> was most</a:t>
            </a:r>
            <a:r>
              <a:rPr lang="en-US" baseline="0" dirty="0" smtClean="0"/>
              <a:t> common chronic disease at baseline (425 people who later retired and 1105 people who later didn’t retired – total prevalence 36% of cohort at baseline). </a:t>
            </a:r>
          </a:p>
          <a:p>
            <a:r>
              <a:rPr lang="en-US" baseline="0" dirty="0" smtClean="0"/>
              <a:t>About 10% of cohort had baseline high cholesterol or diabetes or asthma or arthritis, no difference by future retirement. </a:t>
            </a:r>
          </a:p>
          <a:p>
            <a:endParaRPr lang="en-US" baseline="0" dirty="0" smtClean="0"/>
          </a:p>
          <a:p>
            <a:r>
              <a:rPr lang="en-US" baseline="0" dirty="0" smtClean="0"/>
              <a:t>BEFORE RETIRE:</a:t>
            </a:r>
          </a:p>
          <a:p>
            <a:r>
              <a:rPr lang="en-US" baseline="0" dirty="0" smtClean="0"/>
              <a:t>46% </a:t>
            </a:r>
            <a:r>
              <a:rPr lang="en-US" baseline="0" dirty="0" err="1" smtClean="0"/>
              <a:t>HTN</a:t>
            </a:r>
            <a:r>
              <a:rPr lang="en-US" baseline="0" dirty="0" smtClean="0"/>
              <a:t>, 16% </a:t>
            </a:r>
            <a:r>
              <a:rPr lang="en-US" baseline="0" dirty="0" err="1" smtClean="0"/>
              <a:t>DM</a:t>
            </a:r>
            <a:r>
              <a:rPr lang="en-US" baseline="0" dirty="0" smtClean="0"/>
              <a:t>, 14% arthritis, 8% high cholesterol, 2% cancer, 1% CVD, 3% asthma, 1% emphysema </a:t>
            </a:r>
          </a:p>
          <a:p>
            <a:endParaRPr lang="en-US" baseline="0" dirty="0" smtClean="0"/>
          </a:p>
          <a:p>
            <a:r>
              <a:rPr lang="en-US" baseline="0" dirty="0" smtClean="0"/>
              <a:t>AFTER RETIRE: </a:t>
            </a:r>
            <a:br>
              <a:rPr lang="en-US" baseline="0" dirty="0" smtClean="0"/>
            </a:br>
            <a:r>
              <a:rPr lang="en-US" baseline="0" dirty="0" smtClean="0"/>
              <a:t>54% </a:t>
            </a:r>
            <a:r>
              <a:rPr lang="en-US" baseline="0" dirty="0" err="1" smtClean="0"/>
              <a:t>HTN</a:t>
            </a:r>
            <a:r>
              <a:rPr lang="en-US" baseline="0" dirty="0" smtClean="0"/>
              <a:t>, 20% had diabetes, 17% had arthritis, 7% high cholesterol, 5% had cancer, 4% had CVD, ~2% arthritis / emphysema / CKD</a:t>
            </a:r>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33</a:t>
            </a:fld>
            <a:endParaRPr lang="en-US"/>
          </a:p>
        </p:txBody>
      </p:sp>
    </p:spTree>
    <p:extLst>
      <p:ext uri="{BB962C8B-B14F-4D97-AF65-F5344CB8AC3E}">
        <p14:creationId xmlns:p14="http://schemas.microsoft.com/office/powerpoint/2010/main" val="284736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retirees were more likely white or Chinese</a:t>
            </a:r>
            <a:r>
              <a:rPr lang="en-US" baseline="0" dirty="0" smtClean="0"/>
              <a:t>-American and more likely of lower SES and to have &gt;1 chronic condition compared to younger retirees. </a:t>
            </a:r>
          </a:p>
          <a:p>
            <a:r>
              <a:rPr lang="en-US" dirty="0" smtClean="0"/>
              <a:t>Older retirees were also more likely employed only part time at baseline.</a:t>
            </a:r>
            <a:r>
              <a:rPr lang="en-US" baseline="0" dirty="0" smtClean="0"/>
              <a:t> </a:t>
            </a:r>
          </a:p>
          <a:p>
            <a:r>
              <a:rPr lang="en-US" baseline="0" dirty="0" smtClean="0"/>
              <a:t>Older and younger retirees make up a pretty even proportion of the total # of retirees from each exam. </a:t>
            </a:r>
            <a:endParaRPr lang="en-US"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34</a:t>
            </a:fld>
            <a:endParaRPr lang="en-US"/>
          </a:p>
        </p:txBody>
      </p:sp>
    </p:spTree>
    <p:extLst>
      <p:ext uri="{BB962C8B-B14F-4D97-AF65-F5344CB8AC3E}">
        <p14:creationId xmlns:p14="http://schemas.microsoft.com/office/powerpoint/2010/main" val="3667234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4214</a:t>
            </a:r>
            <a:r>
              <a:rPr lang="en-US" baseline="0" dirty="0" smtClean="0"/>
              <a:t> included in study at baseline. </a:t>
            </a:r>
          </a:p>
          <a:p>
            <a:r>
              <a:rPr lang="en-US" baseline="0" dirty="0" smtClean="0"/>
              <a:t>3866 people at exam 2</a:t>
            </a:r>
          </a:p>
          <a:p>
            <a:r>
              <a:rPr lang="en-US" baseline="0" dirty="0" smtClean="0"/>
              <a:t>3748 people at exam 3</a:t>
            </a:r>
          </a:p>
          <a:p>
            <a:r>
              <a:rPr lang="en-US" baseline="0" dirty="0" smtClean="0"/>
              <a:t>3682 people at exam 4</a:t>
            </a:r>
          </a:p>
          <a:p>
            <a:r>
              <a:rPr lang="en-US" baseline="0" dirty="0" smtClean="0"/>
              <a:t>3161 people at exam 5</a:t>
            </a:r>
          </a:p>
          <a:p>
            <a:r>
              <a:rPr lang="en-US" baseline="0" dirty="0" smtClean="0">
                <a:sym typeface="Wingdings" panose="05000000000000000000" pitchFamily="2" charset="2"/>
              </a:rPr>
              <a:t> 1053 leave study, 333 of these are deaths before exam 5. </a:t>
            </a:r>
            <a:endParaRPr lang="en-US" baseline="0"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35</a:t>
            </a:fld>
            <a:endParaRPr lang="en-US"/>
          </a:p>
        </p:txBody>
      </p:sp>
    </p:spTree>
    <p:extLst>
      <p:ext uri="{BB962C8B-B14F-4D97-AF65-F5344CB8AC3E}">
        <p14:creationId xmlns:p14="http://schemas.microsoft.com/office/powerpoint/2010/main" val="1683416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BA1AD-0151-4D57-8603-3D0C300400DA}" type="slidenum">
              <a:rPr lang="en-US" smtClean="0"/>
              <a:t>36</a:t>
            </a:fld>
            <a:endParaRPr lang="en-US"/>
          </a:p>
        </p:txBody>
      </p:sp>
    </p:spTree>
    <p:extLst>
      <p:ext uri="{BB962C8B-B14F-4D97-AF65-F5344CB8AC3E}">
        <p14:creationId xmlns:p14="http://schemas.microsoft.com/office/powerpoint/2010/main" val="1280035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37</a:t>
            </a:fld>
            <a:endParaRPr lang="en-US"/>
          </a:p>
        </p:txBody>
      </p:sp>
    </p:spTree>
    <p:extLst>
      <p:ext uri="{BB962C8B-B14F-4D97-AF65-F5344CB8AC3E}">
        <p14:creationId xmlns:p14="http://schemas.microsoft.com/office/powerpoint/2010/main" val="866691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trajectories</a:t>
            </a:r>
            <a:r>
              <a:rPr lang="en-US" baseline="0" dirty="0" smtClean="0"/>
              <a:t> are composed of periods of relative stability and transitions, which are changes in role or status often associated with shifts in identity and behavior. Retirement is one of these transitions. </a:t>
            </a:r>
          </a:p>
          <a:p>
            <a:r>
              <a:rPr lang="en-US" baseline="0" dirty="0" smtClean="0"/>
              <a:t>The social ecological model posits that there are multiple levels of influence on human behavior, from the individual to the community and society levels. From a public health standpoint, much early research on physical activity was focused on the individual level, with increasing focus in the current period on community and society level factors, such as changing the environment, which may affect population level physical activity. </a:t>
            </a:r>
          </a:p>
          <a:p>
            <a:endParaRPr lang="en-US" baseline="0" dirty="0" smtClean="0"/>
          </a:p>
          <a:p>
            <a:r>
              <a:rPr lang="en-US" dirty="0" smtClean="0"/>
              <a:t>Qualitative</a:t>
            </a:r>
            <a:r>
              <a:rPr lang="en-US" baseline="0" dirty="0" smtClean="0"/>
              <a:t> evidence supports the use of the life-course theory to understand changes in physical activity at retirement including the principles of linked lives- the importance of spouses retirement status, the principle of timing -  less change in physical activity among older compared to younger age at retirement, and the principle of life span development – earlier life physical activity patterns influence activities adopted at retirement. </a:t>
            </a:r>
          </a:p>
          <a:p>
            <a:r>
              <a:rPr lang="en-US" baseline="0" dirty="0" smtClean="0"/>
              <a:t>More generally, there is strong evidence of the importance of multiple levels of the SEM on physical activity, but this model has not been specifically applied to research on physical activity during the retirement transition to date. Quantitative work has focused on individual level factors, with limited exploration of higher level factors in some qualitative research – such as identification of neighborhood conditions and lack of affordable and accessible spaces to be physically active as barriers among some recent retirees. </a:t>
            </a:r>
            <a:endParaRPr lang="en-US" dirty="0" smtClean="0"/>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38</a:t>
            </a:fld>
            <a:endParaRPr lang="en-US"/>
          </a:p>
        </p:txBody>
      </p:sp>
    </p:spTree>
    <p:extLst>
      <p:ext uri="{BB962C8B-B14F-4D97-AF65-F5344CB8AC3E}">
        <p14:creationId xmlns:p14="http://schemas.microsoft.com/office/powerpoint/2010/main" val="29469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Retirement has been proposed as a window of opportunity for promoting healthy behaviors in later life. Retirement is a major later life transition during which stable habits </a:t>
            </a:r>
            <a:r>
              <a:rPr lang="en-US" baseline="0" smtClean="0"/>
              <a:t>established in </a:t>
            </a:r>
            <a:r>
              <a:rPr lang="en-US" baseline="0" dirty="0" smtClean="0"/>
              <a:t>working life may be disrupted by changes in daily routines and activities, shifts in where and with whom time is spent, and in resources such as income and reprioritization of health.</a:t>
            </a:r>
          </a:p>
          <a:p>
            <a:endParaRPr lang="en-US" baseline="0"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4</a:t>
            </a:fld>
            <a:endParaRPr lang="en-US"/>
          </a:p>
        </p:txBody>
      </p:sp>
    </p:spTree>
    <p:extLst>
      <p:ext uri="{BB962C8B-B14F-4D97-AF65-F5344CB8AC3E}">
        <p14:creationId xmlns:p14="http://schemas.microsoft.com/office/powerpoint/2010/main" val="130088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Prior work suggests that retirement is associated with an increase in both leisure time physical activity and TV watching. However, the positive impact on leisure activity may only apply to persons of higher socioeconomic status. Moreover, previous studies have not been conclusive regarding the impact of retirement on other domains of physical activity such as household or transportation physical activity, or on overall moderate-to-vigorous physical activity. In addition, most studies were conducted in Europe where pension and retirement systems are quite different than in the US.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5</a:t>
            </a:fld>
            <a:endParaRPr lang="en-US"/>
          </a:p>
        </p:txBody>
      </p:sp>
    </p:spTree>
    <p:extLst>
      <p:ext uri="{BB962C8B-B14F-4D97-AF65-F5344CB8AC3E}">
        <p14:creationId xmlns:p14="http://schemas.microsoft.com/office/powerpoint/2010/main" val="317165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none" dirty="0" smtClean="0"/>
              <a:t>Thus</a:t>
            </a:r>
            <a:r>
              <a:rPr lang="en-US" u="none" baseline="0" dirty="0" smtClean="0"/>
              <a:t>, the goal of our work was to leverage repeated measures of physical activity in MESA to describe longitudinal patterns in overall and domain-specific physical activity and TV watching by retirement status.</a:t>
            </a:r>
          </a:p>
          <a:p>
            <a:pPr lvl="0"/>
            <a:r>
              <a:rPr lang="en-US" u="none" baseline="0" dirty="0" smtClean="0"/>
              <a:t>Given that we observed a priori hypothesized differences by socioeconomic position, I will present all results stratified by socioeconomic position</a:t>
            </a:r>
            <a:endParaRPr lang="en-US" u="none" dirty="0" smtClean="0"/>
          </a:p>
          <a:p>
            <a:pPr lvl="1"/>
            <a:endParaRPr lang="en-US" u="sng" dirty="0" smtClean="0"/>
          </a:p>
          <a:p>
            <a:pPr lvl="1"/>
            <a:r>
              <a:rPr lang="en-US" u="sng" dirty="0" smtClean="0"/>
              <a:t>Hypothesis 1.1</a:t>
            </a:r>
            <a:r>
              <a:rPr lang="en-US" dirty="0" smtClean="0"/>
              <a:t>: participation in leisure-time, household, and caring physical activity, walking for recreation, and intentional exercise will decrease less over time among retirees compared to workers. </a:t>
            </a:r>
          </a:p>
          <a:p>
            <a:pPr lvl="1"/>
            <a:r>
              <a:rPr lang="en-US" u="sng" dirty="0" smtClean="0"/>
              <a:t>Hypothesis 1.2</a:t>
            </a:r>
            <a:r>
              <a:rPr lang="en-US" dirty="0" smtClean="0"/>
              <a:t>: participation in walking for transportation and overall moderate-to-vigorous physical activity will decrease more among retirees compared to workers.</a:t>
            </a:r>
          </a:p>
          <a:p>
            <a:pPr lvl="1"/>
            <a:r>
              <a:rPr lang="en-US" u="sng" dirty="0" smtClean="0"/>
              <a:t>Hypothesis 1.3</a:t>
            </a:r>
            <a:r>
              <a:rPr lang="en-US" dirty="0" smtClean="0"/>
              <a:t>: TV watching will increase more among retirees compared to workers.</a:t>
            </a:r>
          </a:p>
          <a:p>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6</a:t>
            </a:fld>
            <a:endParaRPr lang="en-US"/>
          </a:p>
        </p:txBody>
      </p:sp>
    </p:spTree>
    <p:extLst>
      <p:ext uri="{BB962C8B-B14F-4D97-AF65-F5344CB8AC3E}">
        <p14:creationId xmlns:p14="http://schemas.microsoft.com/office/powerpoint/2010/main" val="404380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guide you briefly</a:t>
            </a:r>
            <a:r>
              <a:rPr lang="en-US" baseline="0" dirty="0" smtClean="0"/>
              <a:t> through the approach</a:t>
            </a:r>
            <a:endParaRPr lang="en-US" dirty="0"/>
          </a:p>
        </p:txBody>
      </p:sp>
      <p:sp>
        <p:nvSpPr>
          <p:cNvPr id="4" name="Slide Number Placeholder 3"/>
          <p:cNvSpPr>
            <a:spLocks noGrp="1"/>
          </p:cNvSpPr>
          <p:nvPr>
            <p:ph type="sldNum" sz="quarter" idx="10"/>
          </p:nvPr>
        </p:nvSpPr>
        <p:spPr/>
        <p:txBody>
          <a:bodyPr/>
          <a:lstStyle/>
          <a:p>
            <a:fld id="{193BA1AD-0151-4D57-8603-3D0C300400DA}" type="slidenum">
              <a:rPr lang="en-US" smtClean="0"/>
              <a:t>7</a:t>
            </a:fld>
            <a:endParaRPr lang="en-US"/>
          </a:p>
        </p:txBody>
      </p:sp>
    </p:spTree>
    <p:extLst>
      <p:ext uri="{BB962C8B-B14F-4D97-AF65-F5344CB8AC3E}">
        <p14:creationId xmlns:p14="http://schemas.microsoft.com/office/powerpoint/2010/main" val="18868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study population for this work was MESA participants who were not retired at baseline. We used Exam 1 employment status to exclude people who identified as retired at baseline because we had no pre-retirement physical activity measures for these people and their date of retirement was unknown. </a:t>
            </a:r>
            <a:endParaRPr lang="en-US"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8</a:t>
            </a:fld>
            <a:endParaRPr lang="en-US"/>
          </a:p>
        </p:txBody>
      </p:sp>
    </p:spTree>
    <p:extLst>
      <p:ext uri="{BB962C8B-B14F-4D97-AF65-F5344CB8AC3E}">
        <p14:creationId xmlns:p14="http://schemas.microsoft.com/office/powerpoint/2010/main" val="47616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starting with this population of participants who were not retired, we</a:t>
            </a:r>
            <a:r>
              <a:rPr lang="en-US" baseline="0" dirty="0" smtClean="0"/>
              <a:t> used employment data from exams 2 through 5 and follow-up calls 8 through 12 to reclassify participants as retired if they reported being retired and not working, working, or volunteering. We estimated the date of retirement as the midpoint between the first exam where people reported being retired and the last exam where they were not retired. </a:t>
            </a:r>
            <a:endParaRPr lang="en-US" dirty="0" smtClean="0"/>
          </a:p>
        </p:txBody>
      </p:sp>
      <p:sp>
        <p:nvSpPr>
          <p:cNvPr id="4" name="Slide Number Placeholder 3"/>
          <p:cNvSpPr>
            <a:spLocks noGrp="1"/>
          </p:cNvSpPr>
          <p:nvPr>
            <p:ph type="sldNum" sz="quarter" idx="10"/>
          </p:nvPr>
        </p:nvSpPr>
        <p:spPr/>
        <p:txBody>
          <a:bodyPr/>
          <a:lstStyle/>
          <a:p>
            <a:fld id="{193BA1AD-0151-4D57-8603-3D0C300400DA}" type="slidenum">
              <a:rPr lang="en-US" smtClean="0"/>
              <a:t>9</a:t>
            </a:fld>
            <a:endParaRPr lang="en-US"/>
          </a:p>
        </p:txBody>
      </p:sp>
    </p:spTree>
    <p:extLst>
      <p:ext uri="{BB962C8B-B14F-4D97-AF65-F5344CB8AC3E}">
        <p14:creationId xmlns:p14="http://schemas.microsoft.com/office/powerpoint/2010/main" val="236148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8CDE39-DE16-4CC7-BC63-059B1B5F1E9F}"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04BB3-1AF0-4E33-A720-53C61AE2E0A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F81FE-7AB8-4F80-BF75-11A97063066C}"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04BB3-1AF0-4E33-A720-53C61AE2E0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FAD2F9-E1BE-4140-80AD-0091B33AE8EC}"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04BB3-1AF0-4E33-A720-53C61AE2E0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fld id="{25BFB3E6-F37D-49CA-A112-4DE699E14A43}" type="datetime1">
              <a:rPr lang="en-US" smtClean="0"/>
              <a:t>4/19/2017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a:xfrm>
            <a:off x="7620000" y="6172200"/>
            <a:ext cx="1066800" cy="329184"/>
          </a:xfrm>
        </p:spPr>
        <p:txBody>
          <a:bodyPr/>
          <a:lstStyle>
            <a:lvl1pPr>
              <a:defRPr>
                <a:solidFill>
                  <a:schemeClr val="tx1"/>
                </a:solidFill>
              </a:defRPr>
            </a:lvl1pPr>
          </a:lstStyle>
          <a:p>
            <a:fld id="{16404BB3-1AF0-4E33-A720-53C61AE2E0A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92454-E6D4-4074-A75F-A4EB2BE46A36}" type="datetime1">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20000" y="6172200"/>
            <a:ext cx="1066800" cy="329184"/>
          </a:xfrm>
        </p:spPr>
        <p:txBody>
          <a:bodyPr/>
          <a:lstStyle/>
          <a:p>
            <a:fld id="{16404BB3-1AF0-4E33-A720-53C61AE2E0A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E458DD-F549-4857-B580-783202880090}" type="datetime1">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04BB3-1AF0-4E33-A720-53C61AE2E0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BACE97-B016-4E38-8131-9A5874A35C5C}" type="datetime1">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04BB3-1AF0-4E33-A720-53C61AE2E0A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8E8C-007F-4781-AD4F-EF3190852B4D}" type="datetime1">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04BB3-1AF0-4E33-A720-53C61AE2E0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4FE50-83F6-477A-AF6B-EB0F10B90E8C}" type="datetime1">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04BB3-1AF0-4E33-A720-53C61AE2E0A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054AE-36C7-4693-98DE-28E5C63AD9DE}" type="datetime1">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04BB3-1AF0-4E33-A720-53C61AE2E0A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26A08-581E-4A03-BF72-9966E0407193}" type="datetime1">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04BB3-1AF0-4E33-A720-53C61AE2E0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5BFB3E6-F37D-49CA-A112-4DE699E14A43}" type="datetime1">
              <a:rPr lang="en-US" smtClean="0"/>
              <a:t>4/19/2017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6404BB3-1AF0-4E33-A720-53C61AE2E0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0.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chart" Target="../charts/chart1.xml"/><Relationship Id="rId7" Type="http://schemas.openxmlformats.org/officeDocument/2006/relationships/diagramColors" Target="../diagrams/colors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chart" Target="../charts/chart2.xml"/><Relationship Id="rId7" Type="http://schemas.openxmlformats.org/officeDocument/2006/relationships/diagramColors" Target="../diagrams/colors2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8.jpg"/><Relationship Id="rId7" Type="http://schemas.openxmlformats.org/officeDocument/2006/relationships/diagramColors" Target="../diagrams/colors29.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9.xml"/><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gif"/><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cap="none" dirty="0" smtClean="0"/>
              <a:t>Physical Activity </a:t>
            </a:r>
            <a:br>
              <a:rPr lang="en-US" sz="4000" b="1" cap="none" dirty="0" smtClean="0"/>
            </a:br>
            <a:r>
              <a:rPr lang="en-US" sz="4000" b="1" cap="none" dirty="0" smtClean="0"/>
              <a:t>and Sedentary Behavior </a:t>
            </a:r>
            <a:br>
              <a:rPr lang="en-US" sz="4000" b="1" cap="none" dirty="0" smtClean="0"/>
            </a:br>
            <a:r>
              <a:rPr lang="en-US" sz="4000" b="1" cap="none" dirty="0" smtClean="0"/>
              <a:t>During the Retirement Transition</a:t>
            </a:r>
            <a:endParaRPr lang="en-US" sz="4000" b="1" cap="none" dirty="0"/>
          </a:p>
        </p:txBody>
      </p:sp>
      <p:sp>
        <p:nvSpPr>
          <p:cNvPr id="3" name="Subtitle 2"/>
          <p:cNvSpPr>
            <a:spLocks noGrp="1"/>
          </p:cNvSpPr>
          <p:nvPr>
            <p:ph type="subTitle" idx="1"/>
          </p:nvPr>
        </p:nvSpPr>
        <p:spPr>
          <a:xfrm>
            <a:off x="714375" y="3505200"/>
            <a:ext cx="5657851" cy="1752600"/>
          </a:xfrm>
        </p:spPr>
        <p:txBody>
          <a:bodyPr>
            <a:normAutofit/>
          </a:bodyPr>
          <a:lstStyle/>
          <a:p>
            <a:r>
              <a:rPr lang="en-US" b="1" dirty="0" smtClean="0"/>
              <a:t>Sydney A. Jones, </a:t>
            </a:r>
            <a:r>
              <a:rPr lang="en-US" b="1" dirty="0" err="1" smtClean="0"/>
              <a:t>MSPH</a:t>
            </a:r>
            <a:endParaRPr lang="en-US" b="1" dirty="0" smtClean="0"/>
          </a:p>
          <a:p>
            <a:r>
              <a:rPr lang="en-US" dirty="0" smtClean="0"/>
              <a:t>MESA Steering Committee Meeting</a:t>
            </a:r>
          </a:p>
          <a:p>
            <a:r>
              <a:rPr lang="en-US" dirty="0" smtClean="0"/>
              <a:t>April 19, 2017</a:t>
            </a:r>
            <a:endParaRPr lang="en-US" dirty="0"/>
          </a:p>
        </p:txBody>
      </p:sp>
      <p:cxnSp>
        <p:nvCxnSpPr>
          <p:cNvPr id="6" name="Straight Connector 5"/>
          <p:cNvCxnSpPr/>
          <p:nvPr/>
        </p:nvCxnSpPr>
        <p:spPr>
          <a:xfrm>
            <a:off x="685800" y="3429000"/>
            <a:ext cx="7848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0" y="0"/>
            <a:ext cx="9372600" cy="411480"/>
            <a:chOff x="0" y="0"/>
            <a:chExt cx="9296400" cy="411480"/>
          </a:xfrm>
        </p:grpSpPr>
        <p:graphicFrame>
          <p:nvGraphicFramePr>
            <p:cNvPr id="7" name="Diagram 6"/>
            <p:cNvGraphicFramePr/>
            <p:nvPr>
              <p:extLst>
                <p:ext uri="{D42A27DB-BD31-4B8C-83A1-F6EECF244321}">
                  <p14:modId xmlns:p14="http://schemas.microsoft.com/office/powerpoint/2010/main" val="700354510"/>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7" descr="black.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0" y="5556068"/>
            <a:ext cx="3048000" cy="842818"/>
          </a:xfrm>
          <a:prstGeom prst="rect">
            <a:avLst/>
          </a:prstGeom>
        </p:spPr>
      </p:pic>
    </p:spTree>
    <p:extLst>
      <p:ext uri="{BB962C8B-B14F-4D97-AF65-F5344CB8AC3E}">
        <p14:creationId xmlns:p14="http://schemas.microsoft.com/office/powerpoint/2010/main" val="581824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numCol="2">
            <a:normAutofit fontScale="90000"/>
          </a:bodyPr>
          <a:lstStyle/>
          <a:p>
            <a:pPr marL="862013"/>
            <a:r>
              <a:rPr lang="en-US" b="1" dirty="0" smtClean="0"/>
              <a:t>Physical Activity </a:t>
            </a:r>
            <a:br>
              <a:rPr lang="en-US" b="1" dirty="0" smtClean="0"/>
            </a:br>
            <a:r>
              <a:rPr lang="en-US" b="1" dirty="0"/>
              <a:t/>
            </a:r>
            <a:br>
              <a:rPr lang="en-US" b="1" dirty="0"/>
            </a:br>
            <a:r>
              <a:rPr lang="en-US" b="1" dirty="0" smtClean="0"/>
              <a:t>Sedentary Behavior</a:t>
            </a:r>
            <a:endParaRPr lang="en-US" b="1" dirty="0"/>
          </a:p>
        </p:txBody>
      </p:sp>
      <p:sp>
        <p:nvSpPr>
          <p:cNvPr id="3" name="Content Placeholder 2"/>
          <p:cNvSpPr>
            <a:spLocks noGrp="1"/>
          </p:cNvSpPr>
          <p:nvPr>
            <p:ph sz="half" idx="2"/>
          </p:nvPr>
        </p:nvSpPr>
        <p:spPr>
          <a:xfrm>
            <a:off x="457199" y="2144712"/>
            <a:ext cx="4218521" cy="3951288"/>
          </a:xfrm>
        </p:spPr>
        <p:txBody>
          <a:bodyPr>
            <a:normAutofit/>
          </a:bodyPr>
          <a:lstStyle/>
          <a:p>
            <a:r>
              <a:rPr lang="en-US" dirty="0" smtClean="0"/>
              <a:t>Summary</a:t>
            </a:r>
          </a:p>
          <a:p>
            <a:pPr lvl="1"/>
            <a:r>
              <a:rPr lang="en-US" dirty="0" smtClean="0"/>
              <a:t>Moderate-to-vigorous (MVPA)</a:t>
            </a:r>
          </a:p>
          <a:p>
            <a:endParaRPr lang="en-US" dirty="0" smtClean="0"/>
          </a:p>
          <a:p>
            <a:r>
              <a:rPr lang="en-US" dirty="0" smtClean="0"/>
              <a:t>Domain-Specific</a:t>
            </a:r>
            <a:endParaRPr lang="en-US" dirty="0"/>
          </a:p>
          <a:p>
            <a:pPr lvl="1"/>
            <a:r>
              <a:rPr lang="en-US" dirty="0" smtClean="0"/>
              <a:t>Walking for recreation</a:t>
            </a:r>
          </a:p>
          <a:p>
            <a:pPr lvl="1"/>
            <a:r>
              <a:rPr lang="en-US" dirty="0" smtClean="0"/>
              <a:t>Walking for transport</a:t>
            </a:r>
          </a:p>
          <a:p>
            <a:pPr lvl="1"/>
            <a:r>
              <a:rPr lang="en-US" dirty="0"/>
              <a:t>Non-walking leisure</a:t>
            </a:r>
          </a:p>
          <a:p>
            <a:pPr lvl="2"/>
            <a:r>
              <a:rPr lang="en-US" dirty="0"/>
              <a:t>Sports, conditioning, exercise</a:t>
            </a:r>
          </a:p>
          <a:p>
            <a:pPr lvl="1"/>
            <a:r>
              <a:rPr lang="en-US" dirty="0" smtClean="0"/>
              <a:t>Household + yard</a:t>
            </a:r>
          </a:p>
          <a:p>
            <a:pPr lvl="1"/>
            <a:r>
              <a:rPr lang="en-US" dirty="0" smtClean="0"/>
              <a:t>Caregiving</a:t>
            </a:r>
            <a:endParaRPr lang="en-US" dirty="0"/>
          </a:p>
        </p:txBody>
      </p:sp>
      <p:sp>
        <p:nvSpPr>
          <p:cNvPr id="4" name="Content Placeholder 3"/>
          <p:cNvSpPr>
            <a:spLocks noGrp="1"/>
          </p:cNvSpPr>
          <p:nvPr>
            <p:ph sz="quarter" idx="4"/>
          </p:nvPr>
        </p:nvSpPr>
        <p:spPr>
          <a:xfrm>
            <a:off x="4754880" y="2133600"/>
            <a:ext cx="3931920" cy="3951288"/>
          </a:xfrm>
        </p:spPr>
        <p:txBody>
          <a:bodyPr>
            <a:normAutofit/>
          </a:bodyPr>
          <a:lstStyle/>
          <a:p>
            <a:r>
              <a:rPr lang="en-US" dirty="0" smtClean="0"/>
              <a:t>TV watching</a:t>
            </a:r>
            <a:endParaRPr lang="en-US" dirty="0"/>
          </a:p>
        </p:txBody>
      </p:sp>
      <p:sp>
        <p:nvSpPr>
          <p:cNvPr id="5" name="Slide Number Placeholder 4"/>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solidFill>
                  <a:schemeClr val="tx1"/>
                </a:solidFill>
              </a:rPr>
              <a:pPr algn="r"/>
              <a:t>10</a:t>
            </a:fld>
            <a:endParaRPr lang="en-US" dirty="0">
              <a:solidFill>
                <a:schemeClr val="tx1"/>
              </a:solidFill>
            </a:endParaRPr>
          </a:p>
        </p:txBody>
      </p:sp>
      <p:grpSp>
        <p:nvGrpSpPr>
          <p:cNvPr id="16" name="Group 15"/>
          <p:cNvGrpSpPr/>
          <p:nvPr/>
        </p:nvGrpSpPr>
        <p:grpSpPr>
          <a:xfrm>
            <a:off x="0" y="0"/>
            <a:ext cx="9372600" cy="411480"/>
            <a:chOff x="0" y="0"/>
            <a:chExt cx="9144000" cy="411480"/>
          </a:xfrm>
        </p:grpSpPr>
        <p:graphicFrame>
          <p:nvGraphicFramePr>
            <p:cNvPr id="17" name="Diagram 16"/>
            <p:cNvGraphicFramePr/>
            <p:nvPr>
              <p:extLst>
                <p:ext uri="{D42A27DB-BD31-4B8C-83A1-F6EECF244321}">
                  <p14:modId xmlns:p14="http://schemas.microsoft.com/office/powerpoint/2010/main" val="1033640148"/>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Straight Connector 17"/>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375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19600"/>
          </a:xfrm>
        </p:spPr>
        <p:txBody>
          <a:bodyPr>
            <a:normAutofit fontScale="92500" lnSpcReduction="10000"/>
          </a:bodyPr>
          <a:lstStyle/>
          <a:p>
            <a:r>
              <a:rPr lang="en-US" dirty="0" smtClean="0"/>
              <a:t>Socio-economic position (</a:t>
            </a:r>
            <a:r>
              <a:rPr lang="en-US" b="1" dirty="0" smtClean="0"/>
              <a:t>SEP</a:t>
            </a:r>
            <a:r>
              <a:rPr lang="en-US" dirty="0" smtClean="0"/>
              <a:t>)</a:t>
            </a:r>
            <a:r>
              <a:rPr lang="en-US" baseline="30000" dirty="0" smtClean="0"/>
              <a:t>1</a:t>
            </a:r>
            <a:endParaRPr lang="en-US" dirty="0" smtClean="0"/>
          </a:p>
          <a:p>
            <a:pPr lvl="1"/>
            <a:r>
              <a:rPr lang="en-US" dirty="0" smtClean="0"/>
              <a:t>Education </a:t>
            </a:r>
          </a:p>
          <a:p>
            <a:pPr lvl="2"/>
            <a:r>
              <a:rPr lang="en-US" sz="1600" dirty="0" smtClean="0"/>
              <a:t>≤ High school, college without degree, associate / bachelor’s degree, graduate degree</a:t>
            </a:r>
          </a:p>
          <a:p>
            <a:pPr lvl="1"/>
            <a:r>
              <a:rPr lang="en-US" dirty="0" smtClean="0"/>
              <a:t>Income </a:t>
            </a:r>
          </a:p>
          <a:p>
            <a:pPr lvl="2"/>
            <a:r>
              <a:rPr lang="en-US" sz="1600" dirty="0" smtClean="0"/>
              <a:t>&lt;$25,000, $25,000-39,999, $40,000-$74,999, ≥$75,000</a:t>
            </a:r>
          </a:p>
          <a:p>
            <a:pPr lvl="1"/>
            <a:r>
              <a:rPr lang="en-US" dirty="0" smtClean="0"/>
              <a:t>Wealth</a:t>
            </a:r>
          </a:p>
          <a:p>
            <a:pPr lvl="2"/>
            <a:r>
              <a:rPr lang="en-US" dirty="0" smtClean="0"/>
              <a:t>Home</a:t>
            </a:r>
          </a:p>
          <a:p>
            <a:pPr lvl="2"/>
            <a:r>
              <a:rPr lang="en-US" dirty="0" smtClean="0"/>
              <a:t>Car</a:t>
            </a:r>
          </a:p>
          <a:p>
            <a:pPr lvl="2"/>
            <a:r>
              <a:rPr lang="en-US" dirty="0" smtClean="0"/>
              <a:t>Other property </a:t>
            </a:r>
          </a:p>
          <a:p>
            <a:pPr lvl="2"/>
            <a:r>
              <a:rPr lang="en-US" dirty="0" smtClean="0"/>
              <a:t>Investments</a:t>
            </a:r>
          </a:p>
          <a:p>
            <a:pPr lvl="1"/>
            <a:endParaRPr lang="en-US" dirty="0" smtClean="0"/>
          </a:p>
          <a:p>
            <a:r>
              <a:rPr lang="en-US" dirty="0" smtClean="0"/>
              <a:t>Range 0 to 10, dichotomized at median: </a:t>
            </a:r>
          </a:p>
          <a:p>
            <a:pPr lvl="1"/>
            <a:r>
              <a:rPr lang="en-US" dirty="0" smtClean="0"/>
              <a:t>0-4 (low)</a:t>
            </a:r>
          </a:p>
          <a:p>
            <a:pPr lvl="1"/>
            <a:r>
              <a:rPr lang="en-US" dirty="0" smtClean="0"/>
              <a:t>5-10 (high)</a:t>
            </a:r>
          </a:p>
          <a:p>
            <a:pPr lvl="1"/>
            <a:endParaRPr lang="en-US" dirty="0" smtClean="0"/>
          </a:p>
          <a:p>
            <a:pPr marL="548640" lvl="2" indent="0">
              <a:buNone/>
            </a:pPr>
            <a:endParaRPr lang="en-US" sz="1400" dirty="0" smtClean="0"/>
          </a:p>
        </p:txBody>
      </p:sp>
      <p:sp>
        <p:nvSpPr>
          <p:cNvPr id="2" name="Title 1"/>
          <p:cNvSpPr>
            <a:spLocks noGrp="1"/>
          </p:cNvSpPr>
          <p:nvPr>
            <p:ph type="title"/>
          </p:nvPr>
        </p:nvSpPr>
        <p:spPr>
          <a:xfrm>
            <a:off x="457200" y="533400"/>
            <a:ext cx="8229600" cy="990600"/>
          </a:xfrm>
        </p:spPr>
        <p:txBody>
          <a:bodyPr>
            <a:normAutofit/>
          </a:bodyPr>
          <a:lstStyle/>
          <a:p>
            <a:r>
              <a:rPr lang="en-US" b="1" dirty="0" smtClean="0"/>
              <a:t>Stratification</a:t>
            </a:r>
            <a:endParaRPr lang="en-US" b="1"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11</a:t>
            </a:fld>
            <a:endParaRPr lang="en-US" dirty="0"/>
          </a:p>
        </p:txBody>
      </p:sp>
      <p:grpSp>
        <p:nvGrpSpPr>
          <p:cNvPr id="10" name="Group 9"/>
          <p:cNvGrpSpPr/>
          <p:nvPr/>
        </p:nvGrpSpPr>
        <p:grpSpPr>
          <a:xfrm>
            <a:off x="0" y="0"/>
            <a:ext cx="9372600" cy="411480"/>
            <a:chOff x="0" y="0"/>
            <a:chExt cx="9144000" cy="411480"/>
          </a:xfrm>
        </p:grpSpPr>
        <p:graphicFrame>
          <p:nvGraphicFramePr>
            <p:cNvPr id="11" name="Diagram 10"/>
            <p:cNvGraphicFramePr/>
            <p:nvPr>
              <p:extLst>
                <p:ext uri="{D42A27DB-BD31-4B8C-83A1-F6EECF244321}">
                  <p14:modId xmlns:p14="http://schemas.microsoft.com/office/powerpoint/2010/main" val="1594488104"/>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57200" y="6156393"/>
            <a:ext cx="4876800" cy="307777"/>
          </a:xfrm>
          <a:prstGeom prst="rect">
            <a:avLst/>
          </a:prstGeom>
          <a:noFill/>
        </p:spPr>
        <p:txBody>
          <a:bodyPr wrap="square" rtlCol="0">
            <a:spAutoFit/>
          </a:bodyPr>
          <a:lstStyle/>
          <a:p>
            <a:r>
              <a:rPr lang="en-US" sz="1400" baseline="30000" dirty="0" smtClean="0"/>
              <a:t>1</a:t>
            </a:r>
            <a:r>
              <a:rPr lang="en-US" sz="1400" dirty="0" smtClean="0"/>
              <a:t>Lemelin et al., </a:t>
            </a:r>
            <a:r>
              <a:rPr lang="en-US" sz="1400" i="1" dirty="0" smtClean="0"/>
              <a:t>Social </a:t>
            </a:r>
            <a:r>
              <a:rPr lang="en-US" sz="1400" i="1" dirty="0" err="1" smtClean="0"/>
              <a:t>Sci</a:t>
            </a:r>
            <a:r>
              <a:rPr lang="en-US" sz="1400" i="1" dirty="0" smtClean="0"/>
              <a:t> Med</a:t>
            </a:r>
            <a:r>
              <a:rPr lang="en-US" sz="1400" dirty="0" smtClean="0"/>
              <a:t>;2009. </a:t>
            </a:r>
            <a:endParaRPr lang="en-US" sz="1400" baseline="30000" dirty="0"/>
          </a:p>
        </p:txBody>
      </p:sp>
    </p:spTree>
    <p:extLst>
      <p:ext uri="{BB962C8B-B14F-4D97-AF65-F5344CB8AC3E}">
        <p14:creationId xmlns:p14="http://schemas.microsoft.com/office/powerpoint/2010/main" val="1631588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Linear econometric fixed effect models</a:t>
            </a:r>
          </a:p>
          <a:p>
            <a:pPr lvl="1"/>
            <a:r>
              <a:rPr lang="en-US" dirty="0" smtClean="0"/>
              <a:t>Control for time </a:t>
            </a:r>
            <a:r>
              <a:rPr lang="en-US" dirty="0"/>
              <a:t>invariant confounders by focusing on within-person variation</a:t>
            </a:r>
          </a:p>
          <a:p>
            <a:pPr lvl="1"/>
            <a:endParaRPr lang="en-US" dirty="0" smtClean="0"/>
          </a:p>
          <a:p>
            <a:pPr marL="0" indent="0">
              <a:buNone/>
            </a:pPr>
            <a:endParaRPr lang="en-US" dirty="0" smtClean="0"/>
          </a:p>
          <a:p>
            <a:pPr lvl="2"/>
            <a:endParaRPr lang="en-US" dirty="0" smtClean="0"/>
          </a:p>
          <a:p>
            <a:pPr marL="548640" lvl="2" indent="0">
              <a:buNone/>
            </a:pPr>
            <a:endParaRPr lang="en-US" dirty="0" smtClean="0"/>
          </a:p>
          <a:p>
            <a:pPr lvl="2"/>
            <a:r>
              <a:rPr lang="en-US" dirty="0" smtClean="0"/>
              <a:t>Y: log transformed physical activity / sedentary behavior measure</a:t>
            </a:r>
          </a:p>
          <a:p>
            <a:pPr lvl="2"/>
            <a:r>
              <a:rPr lang="en-US" dirty="0"/>
              <a:t>R: time-varying retirement indicator</a:t>
            </a:r>
          </a:p>
          <a:p>
            <a:pPr lvl="2"/>
            <a:r>
              <a:rPr lang="en-US" dirty="0" smtClean="0"/>
              <a:t>Age: age centered at 63 years</a:t>
            </a:r>
          </a:p>
          <a:p>
            <a:pPr lvl="2"/>
            <a:r>
              <a:rPr lang="en-US" dirty="0" smtClean="0"/>
              <a:t>t : years since retirement (t=0 if not retired)</a:t>
            </a:r>
          </a:p>
          <a:p>
            <a:pPr lvl="2"/>
            <a:r>
              <a:rPr lang="en-US" dirty="0" smtClean="0"/>
              <a:t>Z: time-varying confounders (partnership status, health)</a:t>
            </a:r>
          </a:p>
          <a:p>
            <a:endParaRPr lang="en-US" sz="1100" dirty="0"/>
          </a:p>
        </p:txBody>
      </p:sp>
      <mc:AlternateContent xmlns:mc="http://schemas.openxmlformats.org/markup-compatibility/2006" xmlns:a14="http://schemas.microsoft.com/office/drawing/2010/main">
        <mc:Choice Requires="a14">
          <p:sp>
            <p:nvSpPr>
              <p:cNvPr id="6" name="TextBox 5"/>
              <p:cNvSpPr txBox="1"/>
              <p:nvPr/>
            </p:nvSpPr>
            <p:spPr>
              <a:xfrm>
                <a:off x="-228600" y="3082782"/>
                <a:ext cx="8610600" cy="3956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𝑌</m:t>
                          </m:r>
                        </m:e>
                        <m:sub>
                          <m:r>
                            <a:rPr lang="en-US" i="1">
                              <a:latin typeface="Cambria Math"/>
                            </a:rPr>
                            <m:t>𝑖𝑗</m:t>
                          </m:r>
                        </m:sub>
                      </m:sSub>
                      <m:r>
                        <a:rPr lang="en-US" i="1">
                          <a:latin typeface="Cambria Math"/>
                        </a:rPr>
                        <m:t>=</m:t>
                      </m:r>
                      <m:sSub>
                        <m:sSubPr>
                          <m:ctrlPr>
                            <a:rPr lang="en-US" b="1" i="1">
                              <a:latin typeface="Cambria Math" panose="02040503050406030204" pitchFamily="18" charset="0"/>
                            </a:rPr>
                          </m:ctrlPr>
                        </m:sSubPr>
                        <m:e>
                          <m:r>
                            <a:rPr lang="en-US" b="1" i="1">
                              <a:latin typeface="Cambria Math"/>
                              <a:ea typeface="Cambria Math"/>
                            </a:rPr>
                            <m:t>𝜷</m:t>
                          </m:r>
                        </m:e>
                        <m:sub>
                          <m:r>
                            <a:rPr lang="en-US" b="1" i="1">
                              <a:latin typeface="Cambria Math"/>
                            </a:rPr>
                            <m:t>𝟏</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𝑹</m:t>
                          </m:r>
                        </m:e>
                        <m:sub>
                          <m:r>
                            <a:rPr lang="en-US" b="1" i="1" smtClean="0">
                              <a:latin typeface="Cambria Math" panose="02040503050406030204" pitchFamily="18" charset="0"/>
                            </a:rPr>
                            <m:t>𝒊𝒋</m:t>
                          </m:r>
                        </m:sub>
                      </m:sSub>
                      <m:r>
                        <a:rPr lang="en-US" b="1" i="1">
                          <a:latin typeface="Cambria Math"/>
                        </a:rPr>
                        <m:t>+</m:t>
                      </m:r>
                      <m:sSub>
                        <m:sSubPr>
                          <m:ctrlPr>
                            <a:rPr lang="en-US" b="1" i="1">
                              <a:latin typeface="Cambria Math" panose="02040503050406030204" pitchFamily="18" charset="0"/>
                            </a:rPr>
                          </m:ctrlPr>
                        </m:sSubPr>
                        <m:e>
                          <m:r>
                            <a:rPr lang="en-US" b="1" i="1">
                              <a:latin typeface="Cambria Math"/>
                              <a:ea typeface="Cambria Math"/>
                            </a:rPr>
                            <m:t>𝜷</m:t>
                          </m:r>
                        </m:e>
                        <m:sub>
                          <m:r>
                            <a:rPr lang="en-US" b="1" i="1">
                              <a:latin typeface="Cambria Math"/>
                            </a:rPr>
                            <m:t>𝟐</m:t>
                          </m:r>
                        </m:sub>
                      </m:sSub>
                      <m:sSub>
                        <m:sSubPr>
                          <m:ctrlPr>
                            <a:rPr lang="en-US" b="1" i="1">
                              <a:latin typeface="Cambria Math" panose="02040503050406030204" pitchFamily="18" charset="0"/>
                            </a:rPr>
                          </m:ctrlPr>
                        </m:sSubPr>
                        <m:e>
                          <m:r>
                            <a:rPr lang="en-US" b="1" i="1">
                              <a:latin typeface="Cambria Math"/>
                            </a:rPr>
                            <m:t>𝒂𝒈𝒆</m:t>
                          </m:r>
                        </m:e>
                        <m:sub>
                          <m:r>
                            <a:rPr lang="en-US" b="1" i="1">
                              <a:latin typeface="Cambria Math"/>
                            </a:rPr>
                            <m:t>𝒊𝒋</m:t>
                          </m:r>
                        </m:sub>
                      </m:sSub>
                      <m:r>
                        <a:rPr lang="en-US" b="1" i="1">
                          <a:latin typeface="Cambria Math"/>
                        </a:rPr>
                        <m:t>+</m:t>
                      </m:r>
                      <m:sSub>
                        <m:sSubPr>
                          <m:ctrlPr>
                            <a:rPr lang="en-US" b="1" i="1">
                              <a:latin typeface="Cambria Math" panose="02040503050406030204" pitchFamily="18" charset="0"/>
                            </a:rPr>
                          </m:ctrlPr>
                        </m:sSubPr>
                        <m:e>
                          <m:r>
                            <a:rPr lang="en-US" b="1" i="1">
                              <a:latin typeface="Cambria Math"/>
                              <a:ea typeface="Cambria Math"/>
                            </a:rPr>
                            <m:t>𝜷</m:t>
                          </m:r>
                        </m:e>
                        <m:sub>
                          <m:r>
                            <a:rPr lang="en-US" b="1" i="1">
                              <a:latin typeface="Cambria Math"/>
                            </a:rPr>
                            <m:t>𝟑</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𝒕</m:t>
                          </m:r>
                        </m:e>
                        <m:sub>
                          <m:r>
                            <a:rPr lang="en-US" b="1" i="1" smtClean="0">
                              <a:latin typeface="Cambria Math" panose="02040503050406030204" pitchFamily="18" charset="0"/>
                            </a:rPr>
                            <m:t>𝒊𝒋</m:t>
                          </m:r>
                        </m:sub>
                      </m:sSub>
                      <m:r>
                        <a:rPr lang="en-US" b="0" i="1" smtClean="0">
                          <a:latin typeface="Cambria Math" panose="02040503050406030204" pitchFamily="18" charset="0"/>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𝛽</m:t>
                          </m:r>
                        </m:e>
                        <m:sub>
                          <m:r>
                            <a:rPr lang="en-US" i="1">
                              <a:latin typeface="Cambria Math"/>
                              <a:ea typeface="Cambria Math"/>
                            </a:rPr>
                            <m:t>𝑘</m:t>
                          </m:r>
                        </m:sub>
                      </m:sSub>
                      <m:sSub>
                        <m:sSubPr>
                          <m:ctrlPr>
                            <a:rPr lang="en-US" i="1">
                              <a:latin typeface="Cambria Math" panose="02040503050406030204" pitchFamily="18" charset="0"/>
                              <a:ea typeface="Cambria Math"/>
                            </a:rPr>
                          </m:ctrlPr>
                        </m:sSubPr>
                        <m:e>
                          <m:r>
                            <a:rPr lang="en-US" i="1">
                              <a:latin typeface="Cambria Math"/>
                              <a:ea typeface="Cambria Math"/>
                            </a:rPr>
                            <m:t>𝑍</m:t>
                          </m:r>
                        </m:e>
                        <m:sub>
                          <m:r>
                            <a:rPr lang="en-US" i="1">
                              <a:latin typeface="Cambria Math"/>
                              <a:ea typeface="Cambria Math"/>
                            </a:rPr>
                            <m:t>𝑖𝑗𝑘</m:t>
                          </m:r>
                        </m:sub>
                      </m:sSub>
                      <m:r>
                        <a:rPr lang="en-US" i="1">
                          <a:latin typeface="Cambria Math"/>
                        </a:rPr>
                        <m:t>+</m:t>
                      </m:r>
                      <m:sSub>
                        <m:sSubPr>
                          <m:ctrlPr>
                            <a:rPr lang="en-US" i="1">
                              <a:latin typeface="Cambria Math" panose="02040503050406030204" pitchFamily="18" charset="0"/>
                            </a:rPr>
                          </m:ctrlPr>
                        </m:sSubPr>
                        <m:e>
                          <m:r>
                            <m:rPr>
                              <m:sty m:val="p"/>
                            </m:rPr>
                            <a:rPr lang="el-GR" i="1" smtClean="0">
                              <a:latin typeface="Cambria Math"/>
                            </a:rPr>
                            <m:t>α</m:t>
                          </m:r>
                        </m:e>
                        <m:sub>
                          <m:r>
                            <a:rPr lang="en-US" i="1">
                              <a:latin typeface="Cambria Math"/>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ea typeface="Cambria Math"/>
                            </a:rPr>
                            <m:t>𝜖</m:t>
                          </m:r>
                        </m:e>
                        <m:sub>
                          <m:r>
                            <a:rPr lang="en-US" i="1">
                              <a:latin typeface="Cambria Math"/>
                            </a:rPr>
                            <m:t>𝑖𝑗</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3082782"/>
                <a:ext cx="8610600" cy="395621"/>
              </a:xfrm>
              <a:prstGeom prst="rect">
                <a:avLst/>
              </a:prstGeom>
              <a:blipFill>
                <a:blip r:embed="rId3"/>
                <a:stretch>
                  <a:fillRect b="-7692"/>
                </a:stretch>
              </a:blipFill>
            </p:spPr>
            <p:txBody>
              <a:bodyPr/>
              <a:lstStyle/>
              <a:p>
                <a:r>
                  <a:rPr lang="en-US">
                    <a:noFill/>
                  </a:rPr>
                  <a:t> </a:t>
                </a:r>
              </a:p>
            </p:txBody>
          </p:sp>
        </mc:Fallback>
      </mc:AlternateContent>
      <p:sp>
        <p:nvSpPr>
          <p:cNvPr id="2" name="Title 1"/>
          <p:cNvSpPr>
            <a:spLocks noGrp="1"/>
          </p:cNvSpPr>
          <p:nvPr>
            <p:ph type="title"/>
          </p:nvPr>
        </p:nvSpPr>
        <p:spPr>
          <a:xfrm>
            <a:off x="457200" y="533400"/>
            <a:ext cx="8229600" cy="990600"/>
          </a:xfrm>
        </p:spPr>
        <p:txBody>
          <a:bodyPr/>
          <a:lstStyle/>
          <a:p>
            <a:r>
              <a:rPr lang="en-US" b="1" dirty="0" smtClean="0"/>
              <a:t>Statistical Analyses</a:t>
            </a:r>
            <a:endParaRPr lang="en-US" b="1"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12</a:t>
            </a:fld>
            <a:endParaRPr lang="en-US" dirty="0"/>
          </a:p>
        </p:txBody>
      </p:sp>
      <p:grpSp>
        <p:nvGrpSpPr>
          <p:cNvPr id="10" name="Group 9"/>
          <p:cNvGrpSpPr/>
          <p:nvPr/>
        </p:nvGrpSpPr>
        <p:grpSpPr>
          <a:xfrm>
            <a:off x="0" y="0"/>
            <a:ext cx="9372600" cy="411480"/>
            <a:chOff x="0" y="0"/>
            <a:chExt cx="9144000" cy="411480"/>
          </a:xfrm>
        </p:grpSpPr>
        <p:graphicFrame>
          <p:nvGraphicFramePr>
            <p:cNvPr id="11" name="Diagram 10"/>
            <p:cNvGraphicFramePr/>
            <p:nvPr>
              <p:extLst>
                <p:ext uri="{D42A27DB-BD31-4B8C-83A1-F6EECF244321}">
                  <p14:modId xmlns:p14="http://schemas.microsoft.com/office/powerpoint/2010/main" val="4100373951"/>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Straight Connector 11"/>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447800" y="3580704"/>
            <a:ext cx="5562600" cy="2134296"/>
          </a:xfrm>
          <a:prstGeom prst="rect">
            <a:avLst/>
          </a:prstGeom>
          <a:solidFill>
            <a:srgbClr val="AEC7DA"/>
          </a:solidFill>
          <a:ln w="38100">
            <a:solidFill>
              <a:srgbClr val="5086AF"/>
            </a:solidFill>
          </a:ln>
        </p:spPr>
        <p:txBody>
          <a:bodyPr wrap="square" rtlCol="0">
            <a:noAutofit/>
          </a:bodyPr>
          <a:lstStyle/>
          <a:p>
            <a:pPr>
              <a:lnSpc>
                <a:spcPct val="200000"/>
              </a:lnSpc>
            </a:pPr>
            <a:r>
              <a:rPr lang="en-US" sz="2000" dirty="0" smtClean="0"/>
              <a:t>β</a:t>
            </a:r>
            <a:r>
              <a:rPr lang="en-US" sz="2000" baseline="-25000" dirty="0" smtClean="0"/>
              <a:t>1</a:t>
            </a:r>
            <a:r>
              <a:rPr lang="en-US" sz="2000" dirty="0" smtClean="0"/>
              <a:t> = difference associated with retirement</a:t>
            </a:r>
          </a:p>
          <a:p>
            <a:pPr>
              <a:lnSpc>
                <a:spcPct val="200000"/>
              </a:lnSpc>
            </a:pPr>
            <a:r>
              <a:rPr lang="el-GR" sz="2000" dirty="0" smtClean="0"/>
              <a:t>β</a:t>
            </a:r>
            <a:r>
              <a:rPr lang="en-US" sz="2000" baseline="-25000" dirty="0" smtClean="0"/>
              <a:t>2</a:t>
            </a:r>
            <a:r>
              <a:rPr lang="en-US" sz="2000" dirty="0" smtClean="0"/>
              <a:t> = </a:t>
            </a:r>
            <a:r>
              <a:rPr lang="en-US" sz="2000" dirty="0"/>
              <a:t>rate of change </a:t>
            </a:r>
            <a:r>
              <a:rPr lang="en-US" sz="2000" dirty="0" smtClean="0"/>
              <a:t>among not retired</a:t>
            </a:r>
          </a:p>
          <a:p>
            <a:pPr>
              <a:lnSpc>
                <a:spcPct val="200000"/>
              </a:lnSpc>
            </a:pPr>
            <a:r>
              <a:rPr lang="el-GR" sz="2000" dirty="0" smtClean="0"/>
              <a:t>β</a:t>
            </a:r>
            <a:r>
              <a:rPr lang="en-US" sz="2000" baseline="-25000" dirty="0" smtClean="0"/>
              <a:t>2</a:t>
            </a:r>
            <a:r>
              <a:rPr lang="en-US" sz="2000" dirty="0" smtClean="0"/>
              <a:t> + </a:t>
            </a:r>
            <a:r>
              <a:rPr lang="el-GR" sz="2000" dirty="0" smtClean="0"/>
              <a:t>β</a:t>
            </a:r>
            <a:r>
              <a:rPr lang="en-US" sz="2000" baseline="-25000" dirty="0" smtClean="0"/>
              <a:t>3</a:t>
            </a:r>
            <a:r>
              <a:rPr lang="en-US" sz="2000" dirty="0" smtClean="0"/>
              <a:t> = rate of change among retired</a:t>
            </a:r>
            <a:endParaRPr lang="en-US" sz="2000" dirty="0"/>
          </a:p>
        </p:txBody>
      </p:sp>
    </p:spTree>
    <p:extLst>
      <p:ext uri="{BB962C8B-B14F-4D97-AF65-F5344CB8AC3E}">
        <p14:creationId xmlns:p14="http://schemas.microsoft.com/office/powerpoint/2010/main" val="26085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124699" cy="1927225"/>
          </a:xfrm>
        </p:spPr>
        <p:txBody>
          <a:bodyPr>
            <a:noAutofit/>
          </a:bodyPr>
          <a:lstStyle/>
          <a:p>
            <a:r>
              <a:rPr lang="en-US" sz="4000" b="1" dirty="0" smtClean="0"/>
              <a:t>Results</a:t>
            </a:r>
            <a:endParaRPr lang="en-US" sz="4000" b="1" dirty="0"/>
          </a:p>
        </p:txBody>
      </p:sp>
      <p:sp>
        <p:nvSpPr>
          <p:cNvPr id="4" name="Slide Number Placeholder 3"/>
          <p:cNvSpPr>
            <a:spLocks noGrp="1"/>
          </p:cNvSpPr>
          <p:nvPr>
            <p:ph type="sldNum" sz="quarter" idx="12"/>
          </p:nvPr>
        </p:nvSpPr>
        <p:spPr>
          <a:xfrm>
            <a:off x="7620000" y="6172200"/>
            <a:ext cx="1066800" cy="329184"/>
          </a:xfrm>
        </p:spPr>
        <p:txBody>
          <a:bodyPr/>
          <a:lstStyle/>
          <a:p>
            <a:pPr algn="r"/>
            <a:fld id="{16404BB3-1AF0-4E33-A720-53C61AE2E0AE}" type="slidenum">
              <a:rPr lang="en-US" smtClean="0">
                <a:solidFill>
                  <a:schemeClr val="tx1"/>
                </a:solidFill>
              </a:rPr>
              <a:pPr algn="r"/>
              <a:t>13</a:t>
            </a:fld>
            <a:endParaRPr lang="en-US" dirty="0">
              <a:solidFill>
                <a:schemeClr val="tx1"/>
              </a:solidFill>
            </a:endParaRPr>
          </a:p>
        </p:txBody>
      </p:sp>
      <p:grpSp>
        <p:nvGrpSpPr>
          <p:cNvPr id="9" name="Group 8"/>
          <p:cNvGrpSpPr/>
          <p:nvPr/>
        </p:nvGrpSpPr>
        <p:grpSpPr>
          <a:xfrm>
            <a:off x="0" y="0"/>
            <a:ext cx="9525000" cy="411480"/>
            <a:chOff x="0" y="0"/>
            <a:chExt cx="9144000" cy="411480"/>
          </a:xfrm>
        </p:grpSpPr>
        <p:graphicFrame>
          <p:nvGraphicFramePr>
            <p:cNvPr id="10" name="Diagram 9"/>
            <p:cNvGraphicFramePr/>
            <p:nvPr>
              <p:extLst>
                <p:ext uri="{D42A27DB-BD31-4B8C-83A1-F6EECF244321}">
                  <p14:modId xmlns:p14="http://schemas.microsoft.com/office/powerpoint/2010/main" val="852009109"/>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31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t>Retirement in MESA</a:t>
            </a:r>
            <a:endParaRPr lang="en-US" b="1" dirty="0"/>
          </a:p>
        </p:txBody>
      </p:sp>
      <p:sp>
        <p:nvSpPr>
          <p:cNvPr id="3" name="Content Placeholder 2"/>
          <p:cNvSpPr>
            <a:spLocks noGrp="1"/>
          </p:cNvSpPr>
          <p:nvPr>
            <p:ph idx="1"/>
          </p:nvPr>
        </p:nvSpPr>
        <p:spPr/>
        <p:txBody>
          <a:bodyPr>
            <a:normAutofit/>
          </a:bodyPr>
          <a:lstStyle/>
          <a:p>
            <a:r>
              <a:rPr lang="en-US" dirty="0" smtClean="0"/>
              <a:t>1,062 participants retired during follow-up (25%)</a:t>
            </a:r>
          </a:p>
          <a:p>
            <a:pPr lvl="1"/>
            <a:r>
              <a:rPr lang="en-US" dirty="0" smtClean="0"/>
              <a:t>Average age at retirement: 63 (SD 6.4 years)</a:t>
            </a: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14</a:t>
            </a:fld>
            <a:endParaRPr lang="en-US" dirty="0"/>
          </a:p>
        </p:txBody>
      </p:sp>
      <p:grpSp>
        <p:nvGrpSpPr>
          <p:cNvPr id="9" name="Group 8"/>
          <p:cNvGrpSpPr/>
          <p:nvPr/>
        </p:nvGrpSpPr>
        <p:grpSpPr>
          <a:xfrm>
            <a:off x="0" y="0"/>
            <a:ext cx="9372600" cy="411480"/>
            <a:chOff x="0" y="0"/>
            <a:chExt cx="9144000" cy="411480"/>
          </a:xfrm>
        </p:grpSpPr>
        <p:graphicFrame>
          <p:nvGraphicFramePr>
            <p:cNvPr id="10" name="Diagram 9"/>
            <p:cNvGraphicFramePr/>
            <p:nvPr>
              <p:extLst>
                <p:ext uri="{D42A27DB-BD31-4B8C-83A1-F6EECF244321}">
                  <p14:modId xmlns:p14="http://schemas.microsoft.com/office/powerpoint/2010/main" val="4073782078"/>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400" y="2950538"/>
            <a:ext cx="7620000" cy="1383217"/>
            <a:chOff x="762000" y="4601933"/>
            <a:chExt cx="7620000" cy="1383217"/>
          </a:xfrm>
        </p:grpSpPr>
        <p:cxnSp>
          <p:nvCxnSpPr>
            <p:cNvPr id="6" name="Straight Connector 5"/>
            <p:cNvCxnSpPr/>
            <p:nvPr/>
          </p:nvCxnSpPr>
          <p:spPr>
            <a:xfrm>
              <a:off x="762000" y="5410200"/>
              <a:ext cx="762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4803933" y="5158618"/>
              <a:ext cx="457200" cy="4572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53501" y1="11089" x2="53501" y2="11089"/>
                        </a14:backgroundRemoval>
                      </a14:imgEffect>
                    </a14:imgLayer>
                  </a14:imgProps>
                </a:ext>
              </a:extLst>
            </a:blip>
            <a:stretch>
              <a:fillRect/>
            </a:stretch>
          </p:blipFill>
          <p:spPr>
            <a:xfrm>
              <a:off x="1373542" y="4613010"/>
              <a:ext cx="785813" cy="1111584"/>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53501" y1="11089" x2="53501" y2="11089"/>
                        </a14:backgroundRemoval>
                      </a14:imgEffect>
                    </a14:imgLayer>
                  </a14:imgProps>
                </a:ext>
              </a:extLst>
            </a:blip>
            <a:stretch>
              <a:fillRect/>
            </a:stretch>
          </p:blipFill>
          <p:spPr>
            <a:xfrm>
              <a:off x="7119898" y="4601933"/>
              <a:ext cx="785813" cy="1111584"/>
            </a:xfrm>
            <a:prstGeom prst="rect">
              <a:avLst/>
            </a:prstGeom>
          </p:spPr>
        </p:pic>
        <p:cxnSp>
          <p:nvCxnSpPr>
            <p:cNvPr id="14" name="Straight Arrow Connector 13"/>
            <p:cNvCxnSpPr>
              <a:stCxn id="8" idx="3"/>
              <a:endCxn id="7" idx="0"/>
            </p:cNvCxnSpPr>
            <p:nvPr/>
          </p:nvCxnSpPr>
          <p:spPr>
            <a:xfrm flipV="1">
              <a:off x="2159355" y="5158618"/>
              <a:ext cx="2873178" cy="10184"/>
            </a:xfrm>
            <a:prstGeom prst="straightConnector1">
              <a:avLst/>
            </a:prstGeom>
            <a:ln w="539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9400" y="4724400"/>
              <a:ext cx="1143000" cy="369332"/>
            </a:xfrm>
            <a:prstGeom prst="rect">
              <a:avLst/>
            </a:prstGeom>
            <a:noFill/>
          </p:spPr>
          <p:txBody>
            <a:bodyPr wrap="square" rtlCol="0">
              <a:spAutoFit/>
            </a:bodyPr>
            <a:lstStyle/>
            <a:p>
              <a:r>
                <a:rPr lang="en-US" dirty="0" smtClean="0"/>
                <a:t>4.3 years</a:t>
              </a:r>
              <a:endParaRPr lang="en-US" dirty="0"/>
            </a:p>
          </p:txBody>
        </p:sp>
        <p:cxnSp>
          <p:nvCxnSpPr>
            <p:cNvPr id="16" name="Straight Arrow Connector 15"/>
            <p:cNvCxnSpPr>
              <a:stCxn id="7" idx="0"/>
              <a:endCxn id="12" idx="1"/>
            </p:cNvCxnSpPr>
            <p:nvPr/>
          </p:nvCxnSpPr>
          <p:spPr>
            <a:xfrm flipV="1">
              <a:off x="5032533" y="5157725"/>
              <a:ext cx="2087365" cy="893"/>
            </a:xfrm>
            <a:prstGeom prst="straightConnector1">
              <a:avLst/>
            </a:prstGeom>
            <a:ln w="53975">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19016" y="4707429"/>
              <a:ext cx="1143000" cy="369332"/>
            </a:xfrm>
            <a:prstGeom prst="rect">
              <a:avLst/>
            </a:prstGeom>
            <a:noFill/>
          </p:spPr>
          <p:txBody>
            <a:bodyPr wrap="square" rtlCol="0">
              <a:spAutoFit/>
            </a:bodyPr>
            <a:lstStyle/>
            <a:p>
              <a:r>
                <a:rPr lang="en-US" dirty="0" smtClean="0"/>
                <a:t>3.2 years</a:t>
              </a:r>
              <a:endParaRPr lang="en-US" dirty="0"/>
            </a:p>
          </p:txBody>
        </p:sp>
        <p:sp>
          <p:nvSpPr>
            <p:cNvPr id="5" name="TextBox 4"/>
            <p:cNvSpPr txBox="1"/>
            <p:nvPr/>
          </p:nvSpPr>
          <p:spPr>
            <a:xfrm>
              <a:off x="4361973" y="5615818"/>
              <a:ext cx="1798320" cy="369332"/>
            </a:xfrm>
            <a:prstGeom prst="rect">
              <a:avLst/>
            </a:prstGeom>
            <a:noFill/>
          </p:spPr>
          <p:txBody>
            <a:bodyPr wrap="square" rtlCol="0">
              <a:spAutoFit/>
            </a:bodyPr>
            <a:lstStyle/>
            <a:p>
              <a:r>
                <a:rPr lang="en-US" dirty="0" smtClean="0"/>
                <a:t>Retirement</a:t>
              </a:r>
              <a:endParaRPr lang="en-US" dirty="0"/>
            </a:p>
          </p:txBody>
        </p:sp>
      </p:grpSp>
    </p:spTree>
    <p:extLst>
      <p:ext uri="{BB962C8B-B14F-4D97-AF65-F5344CB8AC3E}">
        <p14:creationId xmlns:p14="http://schemas.microsoft.com/office/powerpoint/2010/main" val="2615986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b="1" dirty="0" smtClean="0"/>
              <a:t>Characteristics by Retirement Status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9898821"/>
              </p:ext>
            </p:extLst>
          </p:nvPr>
        </p:nvGraphicFramePr>
        <p:xfrm>
          <a:off x="571500" y="1600200"/>
          <a:ext cx="7658100" cy="4495804"/>
        </p:xfrm>
        <a:graphic>
          <a:graphicData uri="http://schemas.openxmlformats.org/drawingml/2006/table">
            <a:tbl>
              <a:tblPr firstRow="1" firstCol="1" bandRow="1">
                <a:tableStyleId>{5FD0F851-EC5A-4D38-B0AD-8093EC10F338}</a:tableStyleId>
              </a:tblPr>
              <a:tblGrid>
                <a:gridCol w="3377175">
                  <a:extLst>
                    <a:ext uri="{9D8B030D-6E8A-4147-A177-3AD203B41FA5}">
                      <a16:colId xmlns:a16="http://schemas.microsoft.com/office/drawing/2014/main" val="20000"/>
                    </a:ext>
                  </a:extLst>
                </a:gridCol>
                <a:gridCol w="2147325">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323094">
                <a:tc rowSpan="2">
                  <a:txBody>
                    <a:bodyPr/>
                    <a:lstStyle/>
                    <a:p>
                      <a:pPr marL="0" marR="0">
                        <a:lnSpc>
                          <a:spcPct val="115000"/>
                        </a:lnSpc>
                        <a:spcBef>
                          <a:spcPts val="0"/>
                        </a:spcBef>
                        <a:spcAft>
                          <a:spcPts val="0"/>
                        </a:spcAft>
                      </a:pPr>
                      <a:r>
                        <a:rPr lang="en-US" sz="1600" dirty="0">
                          <a:effectLst/>
                        </a:rPr>
                        <a:t>Baseline characteristics</a:t>
                      </a:r>
                      <a:endParaRPr lang="en-US" sz="1600" dirty="0">
                        <a:effectLst/>
                        <a:latin typeface="Calibri"/>
                        <a:ea typeface="Calibri"/>
                        <a:cs typeface="Times New Roman"/>
                      </a:endParaRPr>
                    </a:p>
                  </a:txBody>
                  <a:tcPr marL="4307" marR="4307" marT="0" marB="0" anchor="b"/>
                </a:tc>
                <a:tc gridSpan="2">
                  <a:txBody>
                    <a:bodyPr/>
                    <a:lstStyle/>
                    <a:p>
                      <a:pPr marL="0" marR="0" algn="ctr">
                        <a:lnSpc>
                          <a:spcPct val="115000"/>
                        </a:lnSpc>
                        <a:spcBef>
                          <a:spcPts val="0"/>
                        </a:spcBef>
                        <a:spcAft>
                          <a:spcPts val="0"/>
                        </a:spcAft>
                      </a:pPr>
                      <a:r>
                        <a:rPr lang="en-US" sz="1600" dirty="0">
                          <a:effectLst/>
                        </a:rPr>
                        <a:t>Retirement Status at Follow-Up</a:t>
                      </a:r>
                      <a:endParaRPr lang="en-US" sz="1600" dirty="0">
                        <a:effectLst/>
                        <a:latin typeface="Calibri"/>
                        <a:ea typeface="Calibri"/>
                        <a:cs typeface="Times New Roman"/>
                      </a:endParaRPr>
                    </a:p>
                  </a:txBody>
                  <a:tcPr marL="4307" marR="4307" marT="0" marB="0" anchor="b">
                    <a:lnB w="12700" cmpd="sng">
                      <a:noFill/>
                    </a:lnB>
                  </a:tcPr>
                </a:tc>
                <a:tc hMerge="1">
                  <a:txBody>
                    <a:bodyPr/>
                    <a:lstStyle/>
                    <a:p>
                      <a:endParaRPr lang="en-US"/>
                    </a:p>
                  </a:txBody>
                  <a:tcPr/>
                </a:tc>
                <a:extLst>
                  <a:ext uri="{0D108BD9-81ED-4DB2-BD59-A6C34878D82A}">
                    <a16:rowId xmlns:a16="http://schemas.microsoft.com/office/drawing/2014/main" val="10000"/>
                  </a:ext>
                </a:extLst>
              </a:tr>
              <a:tr h="646187">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tx1"/>
                          </a:solidFill>
                          <a:effectLst/>
                        </a:rPr>
                        <a:t>Not Retired </a:t>
                      </a:r>
                      <a:r>
                        <a:rPr lang="en-US" sz="1600" b="1" dirty="0" smtClean="0">
                          <a:solidFill>
                            <a:schemeClr val="tx1"/>
                          </a:solidFill>
                          <a:effectLst/>
                        </a:rPr>
                        <a:t/>
                      </a:r>
                      <a:br>
                        <a:rPr lang="en-US" sz="1600" b="1" dirty="0" smtClean="0">
                          <a:solidFill>
                            <a:schemeClr val="tx1"/>
                          </a:solidFill>
                          <a:effectLst/>
                        </a:rPr>
                      </a:br>
                      <a:r>
                        <a:rPr lang="en-US" sz="1600" b="1" dirty="0" smtClean="0">
                          <a:solidFill>
                            <a:schemeClr val="tx1"/>
                          </a:solidFill>
                          <a:effectLst/>
                        </a:rPr>
                        <a:t>(N=3152)</a:t>
                      </a:r>
                      <a:endParaRPr lang="en-US" sz="1600" b="1" dirty="0">
                        <a:solidFill>
                          <a:schemeClr val="tx1"/>
                        </a:solidFill>
                        <a:effectLst/>
                        <a:latin typeface="Calibri"/>
                        <a:ea typeface="Calibri"/>
                        <a:cs typeface="Times New Roman"/>
                      </a:endParaRPr>
                    </a:p>
                  </a:txBody>
                  <a:tcPr marL="4307" marR="4307" marT="0" marB="0" anchor="b">
                    <a:lnL w="12700" cmpd="sng">
                      <a:noFill/>
                    </a:lnL>
                    <a:lnT w="12700" cmpd="sng">
                      <a:noFill/>
                    </a:lnT>
                    <a:lnB w="12700" cap="flat" cmpd="sng" algn="ctr">
                      <a:solidFill>
                        <a:schemeClr val="accent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tx1"/>
                          </a:solidFill>
                          <a:effectLst/>
                        </a:rPr>
                        <a:t>Retired </a:t>
                      </a:r>
                      <a:r>
                        <a:rPr lang="en-US" sz="1600" b="1" dirty="0" smtClean="0">
                          <a:solidFill>
                            <a:schemeClr val="tx1"/>
                          </a:solidFill>
                          <a:effectLst/>
                        </a:rPr>
                        <a:t/>
                      </a:r>
                      <a:br>
                        <a:rPr lang="en-US" sz="1600" b="1" dirty="0" smtClean="0">
                          <a:solidFill>
                            <a:schemeClr val="tx1"/>
                          </a:solidFill>
                          <a:effectLst/>
                        </a:rPr>
                      </a:br>
                      <a:r>
                        <a:rPr lang="en-US" sz="1600" b="1" dirty="0" smtClean="0">
                          <a:solidFill>
                            <a:schemeClr val="tx1"/>
                          </a:solidFill>
                          <a:effectLst/>
                        </a:rPr>
                        <a:t>(N=1062)</a:t>
                      </a:r>
                      <a:endParaRPr lang="en-US" sz="1600" b="1" dirty="0">
                        <a:solidFill>
                          <a:schemeClr val="tx1"/>
                        </a:solidFill>
                        <a:effectLst/>
                        <a:latin typeface="Calibri"/>
                        <a:ea typeface="Calibri"/>
                        <a:cs typeface="Times New Roman"/>
                      </a:endParaRPr>
                    </a:p>
                  </a:txBody>
                  <a:tcPr marL="4307" marR="4307" marT="0" marB="0" anchor="b">
                    <a:lnT w="12700" cmpd="sng">
                      <a:noFill/>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1"/>
                  </a:ext>
                </a:extLst>
              </a:tr>
              <a:tr h="323094">
                <a:tc>
                  <a:txBody>
                    <a:bodyPr/>
                    <a:lstStyle/>
                    <a:p>
                      <a:pPr marL="0" marR="0">
                        <a:lnSpc>
                          <a:spcPct val="115000"/>
                        </a:lnSpc>
                        <a:spcBef>
                          <a:spcPts val="0"/>
                        </a:spcBef>
                        <a:spcAft>
                          <a:spcPts val="0"/>
                        </a:spcAft>
                      </a:pPr>
                      <a:r>
                        <a:rPr lang="en-US" sz="1600" dirty="0">
                          <a:effectLst/>
                        </a:rPr>
                        <a:t>Age (years)</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57.0 </a:t>
                      </a:r>
                      <a:r>
                        <a:rPr lang="en-US" sz="1600" dirty="0">
                          <a:solidFill>
                            <a:schemeClr val="tx1"/>
                          </a:solidFill>
                          <a:effectLst/>
                        </a:rPr>
                        <a:t>± 9.4</a:t>
                      </a:r>
                      <a:endParaRPr lang="en-US" sz="1600" dirty="0">
                        <a:solidFill>
                          <a:schemeClr val="tx1"/>
                        </a:solidFill>
                        <a:effectLst/>
                        <a:latin typeface="Calibri"/>
                        <a:ea typeface="Calibri"/>
                        <a:cs typeface="Times New Roman"/>
                      </a:endParaRPr>
                    </a:p>
                  </a:txBody>
                  <a:tcPr marL="4307" marR="4307" marT="0" marB="0" anchor="b">
                    <a:lnT w="12700" cap="flat" cmpd="sng" algn="ctr">
                      <a:solidFill>
                        <a:schemeClr val="accent5"/>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smtClean="0">
                          <a:solidFill>
                            <a:schemeClr val="tx1"/>
                          </a:solidFill>
                          <a:effectLst/>
                        </a:rPr>
                        <a:t>58.4 </a:t>
                      </a:r>
                      <a:r>
                        <a:rPr lang="en-US" sz="1600" dirty="0">
                          <a:solidFill>
                            <a:schemeClr val="tx1"/>
                          </a:solidFill>
                          <a:effectLst/>
                        </a:rPr>
                        <a:t>± </a:t>
                      </a:r>
                      <a:r>
                        <a:rPr lang="en-US" sz="1600" dirty="0" smtClean="0">
                          <a:solidFill>
                            <a:schemeClr val="tx1"/>
                          </a:solidFill>
                          <a:effectLst/>
                        </a:rPr>
                        <a:t>6.9</a:t>
                      </a:r>
                      <a:endParaRPr lang="en-US" sz="1600" dirty="0">
                        <a:solidFill>
                          <a:schemeClr val="tx1"/>
                        </a:solidFill>
                        <a:effectLst/>
                        <a:latin typeface="Calibri"/>
                        <a:ea typeface="Calibri"/>
                        <a:cs typeface="Times New Roman"/>
                      </a:endParaRPr>
                    </a:p>
                  </a:txBody>
                  <a:tcPr marL="4307" marR="4307" marT="0" marB="0" anchor="b">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2"/>
                  </a:ext>
                </a:extLst>
              </a:tr>
              <a:tr h="323094">
                <a:tc>
                  <a:txBody>
                    <a:bodyPr/>
                    <a:lstStyle/>
                    <a:p>
                      <a:pPr marL="0" marR="0">
                        <a:lnSpc>
                          <a:spcPct val="115000"/>
                        </a:lnSpc>
                        <a:spcBef>
                          <a:spcPts val="0"/>
                        </a:spcBef>
                        <a:spcAft>
                          <a:spcPts val="0"/>
                        </a:spcAft>
                      </a:pPr>
                      <a:r>
                        <a:rPr lang="en-US" sz="1600" dirty="0" smtClean="0">
                          <a:effectLst/>
                        </a:rPr>
                        <a:t>Female</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1817</a:t>
                      </a:r>
                      <a:r>
                        <a:rPr lang="en-US" sz="1600" baseline="0" dirty="0" smtClean="0">
                          <a:solidFill>
                            <a:schemeClr val="tx1"/>
                          </a:solidFill>
                          <a:effectLst/>
                        </a:rPr>
                        <a:t> (</a:t>
                      </a:r>
                      <a:r>
                        <a:rPr lang="en-US" sz="1600" dirty="0" smtClean="0">
                          <a:solidFill>
                            <a:schemeClr val="tx1"/>
                          </a:solidFill>
                          <a:effectLst/>
                        </a:rPr>
                        <a:t>58%)</a:t>
                      </a:r>
                      <a:endParaRPr lang="en-US" sz="1600" dirty="0">
                        <a:solidFill>
                          <a:schemeClr val="tx1"/>
                        </a:solidFill>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569 (54%)</a:t>
                      </a:r>
                      <a:endParaRPr lang="en-US" sz="1600" dirty="0">
                        <a:solidFill>
                          <a:schemeClr val="tx1"/>
                        </a:solidFill>
                        <a:effectLst/>
                        <a:latin typeface="Calibri"/>
                        <a:ea typeface="Calibri"/>
                        <a:cs typeface="Times New Roman"/>
                      </a:endParaRPr>
                    </a:p>
                  </a:txBody>
                  <a:tcPr marL="4307" marR="4307" marT="0" marB="0" anchor="b"/>
                </a:tc>
                <a:extLst>
                  <a:ext uri="{0D108BD9-81ED-4DB2-BD59-A6C34878D82A}">
                    <a16:rowId xmlns:a16="http://schemas.microsoft.com/office/drawing/2014/main" val="10003"/>
                  </a:ext>
                </a:extLst>
              </a:tr>
              <a:tr h="323094">
                <a:tc>
                  <a:txBody>
                    <a:bodyPr/>
                    <a:lstStyle/>
                    <a:p>
                      <a:pPr marL="0" marR="0">
                        <a:lnSpc>
                          <a:spcPct val="115000"/>
                        </a:lnSpc>
                        <a:spcBef>
                          <a:spcPts val="0"/>
                        </a:spcBef>
                        <a:spcAft>
                          <a:spcPts val="0"/>
                        </a:spcAft>
                      </a:pPr>
                      <a:r>
                        <a:rPr lang="en-US" sz="1600" dirty="0">
                          <a:effectLst/>
                        </a:rPr>
                        <a:t>Race/ethnicity</a:t>
                      </a:r>
                      <a:endParaRPr lang="en-US" sz="1600" dirty="0">
                        <a:effectLst/>
                        <a:latin typeface="Calibri"/>
                        <a:ea typeface="Calibri"/>
                        <a:cs typeface="Times New Roman"/>
                      </a:endParaRPr>
                    </a:p>
                  </a:txBody>
                  <a:tcPr marL="4307" marR="4307" marT="0" marB="0" anchor="b"/>
                </a:tc>
                <a:tc>
                  <a:txBody>
                    <a:bodyPr/>
                    <a:lstStyle/>
                    <a:p>
                      <a:pPr>
                        <a:lnSpc>
                          <a:spcPct val="115000"/>
                        </a:lnSpc>
                      </a:pPr>
                      <a:endParaRPr lang="en-US" sz="1600" dirty="0">
                        <a:solidFill>
                          <a:schemeClr val="tx1"/>
                        </a:solidFill>
                        <a:effectLst/>
                        <a:latin typeface="Calibri"/>
                      </a:endParaRPr>
                    </a:p>
                  </a:txBody>
                  <a:tcPr marL="4307" marR="4307" marT="0" marB="0" anchor="b"/>
                </a:tc>
                <a:tc>
                  <a:txBody>
                    <a:bodyPr/>
                    <a:lstStyle/>
                    <a:p>
                      <a:pPr>
                        <a:lnSpc>
                          <a:spcPct val="115000"/>
                        </a:lnSpc>
                      </a:pPr>
                      <a:endParaRPr lang="en-US" sz="1600">
                        <a:solidFill>
                          <a:schemeClr val="tx1"/>
                        </a:solidFill>
                        <a:effectLst/>
                        <a:latin typeface="Calibri"/>
                      </a:endParaRPr>
                    </a:p>
                  </a:txBody>
                  <a:tcPr marL="4307" marR="4307" marT="0" marB="0" anchor="b"/>
                </a:tc>
                <a:extLst>
                  <a:ext uri="{0D108BD9-81ED-4DB2-BD59-A6C34878D82A}">
                    <a16:rowId xmlns:a16="http://schemas.microsoft.com/office/drawing/2014/main" val="10004"/>
                  </a:ext>
                </a:extLst>
              </a:tr>
              <a:tr h="323094">
                <a:tc>
                  <a:txBody>
                    <a:bodyPr/>
                    <a:lstStyle/>
                    <a:p>
                      <a:pPr marL="457200" marR="0" lvl="1">
                        <a:lnSpc>
                          <a:spcPct val="115000"/>
                        </a:lnSpc>
                        <a:spcBef>
                          <a:spcPts val="0"/>
                        </a:spcBef>
                        <a:spcAft>
                          <a:spcPts val="0"/>
                        </a:spcAft>
                      </a:pPr>
                      <a:r>
                        <a:rPr lang="en-US" sz="1600" b="0" dirty="0">
                          <a:effectLst/>
                        </a:rPr>
                        <a:t>Non-Hispanic white</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1255 </a:t>
                      </a:r>
                      <a:r>
                        <a:rPr lang="en-US" sz="1600" dirty="0">
                          <a:solidFill>
                            <a:schemeClr val="tx1"/>
                          </a:solidFill>
                          <a:effectLst/>
                        </a:rPr>
                        <a:t>(39%)</a:t>
                      </a:r>
                      <a:endParaRPr lang="en-US" sz="1600" dirty="0">
                        <a:solidFill>
                          <a:schemeClr val="tx1"/>
                        </a:solidFill>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451 </a:t>
                      </a:r>
                      <a:r>
                        <a:rPr lang="en-US" sz="1600" dirty="0">
                          <a:solidFill>
                            <a:schemeClr val="tx1"/>
                          </a:solidFill>
                          <a:effectLst/>
                        </a:rPr>
                        <a:t>(43%)</a:t>
                      </a:r>
                      <a:endParaRPr lang="en-US" sz="1600" dirty="0">
                        <a:solidFill>
                          <a:schemeClr val="tx1"/>
                        </a:solidFill>
                        <a:effectLst/>
                        <a:latin typeface="Calibri"/>
                        <a:ea typeface="Calibri"/>
                        <a:cs typeface="Times New Roman"/>
                      </a:endParaRPr>
                    </a:p>
                  </a:txBody>
                  <a:tcPr marL="4307" marR="4307" marT="0" marB="0" anchor="b"/>
                </a:tc>
                <a:extLst>
                  <a:ext uri="{0D108BD9-81ED-4DB2-BD59-A6C34878D82A}">
                    <a16:rowId xmlns:a16="http://schemas.microsoft.com/office/drawing/2014/main" val="10005"/>
                  </a:ext>
                </a:extLst>
              </a:tr>
              <a:tr h="323094">
                <a:tc>
                  <a:txBody>
                    <a:bodyPr/>
                    <a:lstStyle/>
                    <a:p>
                      <a:pPr marL="457200" marR="0" lvl="1">
                        <a:lnSpc>
                          <a:spcPct val="115000"/>
                        </a:lnSpc>
                        <a:spcBef>
                          <a:spcPts val="0"/>
                        </a:spcBef>
                        <a:spcAft>
                          <a:spcPts val="0"/>
                        </a:spcAft>
                      </a:pPr>
                      <a:r>
                        <a:rPr lang="en-US" sz="1600" b="0" dirty="0">
                          <a:effectLst/>
                        </a:rPr>
                        <a:t>Chinese American</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421 </a:t>
                      </a:r>
                      <a:r>
                        <a:rPr lang="en-US" sz="1600" dirty="0">
                          <a:solidFill>
                            <a:schemeClr val="tx1"/>
                          </a:solidFill>
                          <a:effectLst/>
                        </a:rPr>
                        <a:t>(13%)</a:t>
                      </a:r>
                      <a:endParaRPr lang="en-US" sz="1600" dirty="0">
                        <a:solidFill>
                          <a:schemeClr val="tx1"/>
                        </a:solidFill>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107 </a:t>
                      </a:r>
                      <a:r>
                        <a:rPr lang="en-US" sz="1600" dirty="0">
                          <a:solidFill>
                            <a:schemeClr val="tx1"/>
                          </a:solidFill>
                          <a:effectLst/>
                        </a:rPr>
                        <a:t>(10%)</a:t>
                      </a:r>
                      <a:endParaRPr lang="en-US" sz="1600" dirty="0">
                        <a:solidFill>
                          <a:schemeClr val="tx1"/>
                        </a:solidFill>
                        <a:effectLst/>
                        <a:latin typeface="Calibri"/>
                        <a:ea typeface="Calibri"/>
                        <a:cs typeface="Times New Roman"/>
                      </a:endParaRPr>
                    </a:p>
                  </a:txBody>
                  <a:tcPr marL="4307" marR="4307" marT="0" marB="0" anchor="b"/>
                </a:tc>
                <a:extLst>
                  <a:ext uri="{0D108BD9-81ED-4DB2-BD59-A6C34878D82A}">
                    <a16:rowId xmlns:a16="http://schemas.microsoft.com/office/drawing/2014/main" val="10006"/>
                  </a:ext>
                </a:extLst>
              </a:tr>
              <a:tr h="323094">
                <a:tc>
                  <a:txBody>
                    <a:bodyPr/>
                    <a:lstStyle/>
                    <a:p>
                      <a:pPr marL="457200" marR="0" lvl="1">
                        <a:lnSpc>
                          <a:spcPct val="115000"/>
                        </a:lnSpc>
                        <a:spcBef>
                          <a:spcPts val="0"/>
                        </a:spcBef>
                        <a:spcAft>
                          <a:spcPts val="0"/>
                        </a:spcAft>
                      </a:pPr>
                      <a:r>
                        <a:rPr lang="en-US" sz="1600" b="0" dirty="0">
                          <a:effectLst/>
                        </a:rPr>
                        <a:t>Non-Hispanic black</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705 </a:t>
                      </a:r>
                      <a:r>
                        <a:rPr lang="en-US" sz="1600" dirty="0">
                          <a:solidFill>
                            <a:schemeClr val="tx1"/>
                          </a:solidFill>
                          <a:effectLst/>
                        </a:rPr>
                        <a:t>(22%)</a:t>
                      </a:r>
                      <a:endParaRPr lang="en-US" sz="1600" dirty="0">
                        <a:solidFill>
                          <a:schemeClr val="tx1"/>
                        </a:solidFill>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318 </a:t>
                      </a:r>
                      <a:r>
                        <a:rPr lang="en-US" sz="1600" dirty="0">
                          <a:solidFill>
                            <a:schemeClr val="tx1"/>
                          </a:solidFill>
                          <a:effectLst/>
                        </a:rPr>
                        <a:t>(</a:t>
                      </a:r>
                      <a:r>
                        <a:rPr lang="en-US" sz="1600" dirty="0" smtClean="0">
                          <a:solidFill>
                            <a:schemeClr val="tx1"/>
                          </a:solidFill>
                          <a:effectLst/>
                        </a:rPr>
                        <a:t>30%)</a:t>
                      </a:r>
                      <a:endParaRPr lang="en-US" sz="1600" dirty="0">
                        <a:solidFill>
                          <a:schemeClr val="tx1"/>
                        </a:solidFill>
                        <a:effectLst/>
                        <a:latin typeface="Calibri"/>
                        <a:ea typeface="Calibri"/>
                        <a:cs typeface="Times New Roman"/>
                      </a:endParaRPr>
                    </a:p>
                  </a:txBody>
                  <a:tcPr marL="4307" marR="4307" marT="0" marB="0" anchor="b"/>
                </a:tc>
                <a:extLst>
                  <a:ext uri="{0D108BD9-81ED-4DB2-BD59-A6C34878D82A}">
                    <a16:rowId xmlns:a16="http://schemas.microsoft.com/office/drawing/2014/main" val="10007"/>
                  </a:ext>
                </a:extLst>
              </a:tr>
              <a:tr h="323094">
                <a:tc>
                  <a:txBody>
                    <a:bodyPr/>
                    <a:lstStyle/>
                    <a:p>
                      <a:pPr marL="457200" marR="0" lvl="1">
                        <a:lnSpc>
                          <a:spcPct val="115000"/>
                        </a:lnSpc>
                        <a:spcBef>
                          <a:spcPts val="0"/>
                        </a:spcBef>
                        <a:spcAft>
                          <a:spcPts val="0"/>
                        </a:spcAft>
                      </a:pPr>
                      <a:r>
                        <a:rPr lang="en-US" sz="1600" b="0" dirty="0">
                          <a:effectLst/>
                        </a:rPr>
                        <a:t>Hispanic</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802 </a:t>
                      </a:r>
                      <a:r>
                        <a:rPr lang="en-US" sz="1600" dirty="0">
                          <a:solidFill>
                            <a:schemeClr val="tx1"/>
                          </a:solidFill>
                          <a:effectLst/>
                        </a:rPr>
                        <a:t>(25%)</a:t>
                      </a:r>
                      <a:endParaRPr lang="en-US" sz="1600" dirty="0">
                        <a:solidFill>
                          <a:schemeClr val="tx1"/>
                        </a:solidFill>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rPr>
                        <a:t>183 </a:t>
                      </a:r>
                      <a:r>
                        <a:rPr lang="en-US" sz="1600" dirty="0">
                          <a:solidFill>
                            <a:schemeClr val="tx1"/>
                          </a:solidFill>
                          <a:effectLst/>
                        </a:rPr>
                        <a:t>(</a:t>
                      </a:r>
                      <a:r>
                        <a:rPr lang="en-US" sz="1600" dirty="0" smtClean="0">
                          <a:solidFill>
                            <a:schemeClr val="tx1"/>
                          </a:solidFill>
                          <a:effectLst/>
                        </a:rPr>
                        <a:t>17%)</a:t>
                      </a:r>
                      <a:endParaRPr lang="en-US" sz="1600" dirty="0">
                        <a:solidFill>
                          <a:schemeClr val="tx1"/>
                        </a:solidFill>
                        <a:effectLst/>
                        <a:latin typeface="Calibri"/>
                        <a:ea typeface="Calibri"/>
                        <a:cs typeface="Times New Roman"/>
                      </a:endParaRPr>
                    </a:p>
                  </a:txBody>
                  <a:tcPr marL="4307" marR="4307" marT="0" marB="0" anchor="b"/>
                </a:tc>
                <a:extLst>
                  <a:ext uri="{0D108BD9-81ED-4DB2-BD59-A6C34878D82A}">
                    <a16:rowId xmlns:a16="http://schemas.microsoft.com/office/drawing/2014/main" val="10008"/>
                  </a:ext>
                </a:extLst>
              </a:tr>
              <a:tr h="323094">
                <a:tc>
                  <a:txBody>
                    <a:bodyPr/>
                    <a:lstStyle/>
                    <a:p>
                      <a:pPr marL="0" marR="0">
                        <a:lnSpc>
                          <a:spcPct val="115000"/>
                        </a:lnSpc>
                        <a:spcBef>
                          <a:spcPts val="0"/>
                        </a:spcBef>
                        <a:spcAft>
                          <a:spcPts val="0"/>
                        </a:spcAft>
                      </a:pPr>
                      <a:r>
                        <a:rPr lang="en-US" sz="1600" dirty="0" smtClean="0">
                          <a:effectLst/>
                        </a:rPr>
                        <a:t>Socio-economic position</a:t>
                      </a:r>
                      <a:endParaRPr lang="en-US" sz="1600" dirty="0">
                        <a:effectLst/>
                        <a:latin typeface="Calibri"/>
                        <a:ea typeface="Calibri"/>
                        <a:cs typeface="Times New Roman"/>
                      </a:endParaRPr>
                    </a:p>
                  </a:txBody>
                  <a:tcPr marL="4307" marR="4307" marT="0" marB="0" anchor="b"/>
                </a:tc>
                <a:tc>
                  <a:txBody>
                    <a:bodyPr/>
                    <a:lstStyle/>
                    <a:p>
                      <a:pPr>
                        <a:lnSpc>
                          <a:spcPct val="115000"/>
                        </a:lnSpc>
                      </a:pPr>
                      <a:endParaRPr lang="en-US" sz="1600">
                        <a:solidFill>
                          <a:schemeClr val="tx1"/>
                        </a:solidFill>
                        <a:effectLst/>
                        <a:latin typeface="Calibri"/>
                      </a:endParaRPr>
                    </a:p>
                  </a:txBody>
                  <a:tcPr marL="4307" marR="4307" marT="0" marB="0" anchor="b"/>
                </a:tc>
                <a:tc>
                  <a:txBody>
                    <a:bodyPr/>
                    <a:lstStyle/>
                    <a:p>
                      <a:pPr>
                        <a:lnSpc>
                          <a:spcPct val="115000"/>
                        </a:lnSpc>
                      </a:pPr>
                      <a:endParaRPr lang="en-US" sz="1600" dirty="0">
                        <a:solidFill>
                          <a:schemeClr val="tx1"/>
                        </a:solidFill>
                        <a:effectLst/>
                        <a:latin typeface="Calibri"/>
                      </a:endParaRPr>
                    </a:p>
                  </a:txBody>
                  <a:tcPr marL="4307" marR="4307" marT="0" marB="0" anchor="b"/>
                </a:tc>
                <a:extLst>
                  <a:ext uri="{0D108BD9-81ED-4DB2-BD59-A6C34878D82A}">
                    <a16:rowId xmlns:a16="http://schemas.microsoft.com/office/drawing/2014/main" val="10009"/>
                  </a:ext>
                </a:extLst>
              </a:tr>
              <a:tr h="323094">
                <a:tc>
                  <a:txBody>
                    <a:bodyPr/>
                    <a:lstStyle/>
                    <a:p>
                      <a:pPr marL="457200" marR="0" lvl="1">
                        <a:lnSpc>
                          <a:spcPct val="115000"/>
                        </a:lnSpc>
                        <a:spcBef>
                          <a:spcPts val="0"/>
                        </a:spcBef>
                        <a:spcAft>
                          <a:spcPts val="0"/>
                        </a:spcAft>
                      </a:pPr>
                      <a:r>
                        <a:rPr lang="en-US" sz="1600" b="0" dirty="0" smtClean="0">
                          <a:effectLst/>
                        </a:rPr>
                        <a:t>Low</a:t>
                      </a:r>
                      <a:r>
                        <a:rPr lang="en-US" sz="1600" b="0" baseline="0" dirty="0" smtClean="0">
                          <a:effectLst/>
                        </a:rPr>
                        <a:t> </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latin typeface="+mj-lt"/>
                          <a:ea typeface="Calibri"/>
                          <a:cs typeface="Times New Roman"/>
                        </a:rPr>
                        <a:t>1384 (46%)</a:t>
                      </a:r>
                      <a:endParaRPr lang="en-US" sz="1600" dirty="0">
                        <a:solidFill>
                          <a:schemeClr val="tx1"/>
                        </a:solidFill>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latin typeface="+mj-lt"/>
                          <a:ea typeface="Calibri"/>
                          <a:cs typeface="Times New Roman"/>
                        </a:rPr>
                        <a:t>383 (37%)</a:t>
                      </a:r>
                      <a:endParaRPr lang="en-US" sz="1600" dirty="0">
                        <a:solidFill>
                          <a:schemeClr val="tx1"/>
                        </a:solidFill>
                        <a:effectLst/>
                        <a:latin typeface="+mj-lt"/>
                        <a:ea typeface="Calibri"/>
                        <a:cs typeface="Times New Roman"/>
                      </a:endParaRPr>
                    </a:p>
                  </a:txBody>
                  <a:tcPr marL="4307" marR="4307" marT="0" marB="0" anchor="b"/>
                </a:tc>
                <a:extLst>
                  <a:ext uri="{0D108BD9-81ED-4DB2-BD59-A6C34878D82A}">
                    <a16:rowId xmlns:a16="http://schemas.microsoft.com/office/drawing/2014/main" val="10010"/>
                  </a:ext>
                </a:extLst>
              </a:tr>
              <a:tr h="323094">
                <a:tc>
                  <a:txBody>
                    <a:bodyPr/>
                    <a:lstStyle/>
                    <a:p>
                      <a:pPr marL="457200" marR="0" lvl="1">
                        <a:lnSpc>
                          <a:spcPct val="115000"/>
                        </a:lnSpc>
                        <a:spcBef>
                          <a:spcPts val="0"/>
                        </a:spcBef>
                        <a:spcAft>
                          <a:spcPts val="0"/>
                        </a:spcAft>
                      </a:pPr>
                      <a:r>
                        <a:rPr lang="en-US" sz="1600" b="0" dirty="0" smtClean="0">
                          <a:effectLst/>
                        </a:rPr>
                        <a:t>High </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latin typeface="+mj-lt"/>
                          <a:ea typeface="Calibri"/>
                          <a:cs typeface="Times New Roman"/>
                        </a:rPr>
                        <a:t>1606 (54%)</a:t>
                      </a:r>
                      <a:endParaRPr lang="en-US" sz="1600" dirty="0">
                        <a:solidFill>
                          <a:schemeClr val="tx1"/>
                        </a:solidFill>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latin typeface="+mj-lt"/>
                          <a:ea typeface="Calibri"/>
                          <a:cs typeface="Times New Roman"/>
                        </a:rPr>
                        <a:t>659</a:t>
                      </a:r>
                      <a:r>
                        <a:rPr lang="en-US" sz="1600" baseline="0" dirty="0" smtClean="0">
                          <a:solidFill>
                            <a:schemeClr val="tx1"/>
                          </a:solidFill>
                          <a:effectLst/>
                          <a:latin typeface="+mj-lt"/>
                          <a:ea typeface="Calibri"/>
                          <a:cs typeface="Times New Roman"/>
                        </a:rPr>
                        <a:t> (63%)</a:t>
                      </a:r>
                      <a:endParaRPr lang="en-US" sz="1600" dirty="0">
                        <a:solidFill>
                          <a:schemeClr val="tx1"/>
                        </a:solidFill>
                        <a:effectLst/>
                        <a:latin typeface="+mj-lt"/>
                        <a:ea typeface="Calibri"/>
                        <a:cs typeface="Times New Roman"/>
                      </a:endParaRPr>
                    </a:p>
                  </a:txBody>
                  <a:tcPr marL="4307" marR="4307" marT="0" marB="0" anchor="b"/>
                </a:tc>
                <a:extLst>
                  <a:ext uri="{0D108BD9-81ED-4DB2-BD59-A6C34878D82A}">
                    <a16:rowId xmlns:a16="http://schemas.microsoft.com/office/drawing/2014/main" val="10011"/>
                  </a:ext>
                </a:extLst>
              </a:tr>
              <a:tr h="295583">
                <a:tc>
                  <a:txBody>
                    <a:bodyPr/>
                    <a:lstStyle/>
                    <a:p>
                      <a:pPr marL="0" marR="0">
                        <a:lnSpc>
                          <a:spcPct val="115000"/>
                        </a:lnSpc>
                        <a:spcBef>
                          <a:spcPts val="0"/>
                        </a:spcBef>
                        <a:spcAft>
                          <a:spcPts val="0"/>
                        </a:spcAft>
                      </a:pPr>
                      <a:r>
                        <a:rPr lang="en-US" sz="1600" b="1" dirty="0" smtClean="0">
                          <a:effectLst/>
                          <a:latin typeface="+mj-lt"/>
                          <a:ea typeface="Calibri"/>
                          <a:cs typeface="Times New Roman"/>
                        </a:rPr>
                        <a:t>Employed full or part-time</a:t>
                      </a:r>
                      <a:endParaRPr lang="en-US" sz="1600" b="1"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latin typeface="+mj-lt"/>
                          <a:ea typeface="Calibri"/>
                          <a:cs typeface="Times New Roman"/>
                        </a:rPr>
                        <a:t>2247 (71%)</a:t>
                      </a:r>
                      <a:endParaRPr lang="en-US" sz="1600" dirty="0">
                        <a:solidFill>
                          <a:schemeClr val="tx1"/>
                        </a:solidFill>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solidFill>
                            <a:schemeClr val="tx1"/>
                          </a:solidFill>
                          <a:effectLst/>
                          <a:latin typeface="+mj-lt"/>
                          <a:ea typeface="Calibri"/>
                          <a:cs typeface="Times New Roman"/>
                        </a:rPr>
                        <a:t>945</a:t>
                      </a:r>
                      <a:r>
                        <a:rPr lang="en-US" sz="1600" baseline="0" dirty="0" smtClean="0">
                          <a:solidFill>
                            <a:schemeClr val="tx1"/>
                          </a:solidFill>
                          <a:effectLst/>
                          <a:latin typeface="+mj-lt"/>
                          <a:ea typeface="Calibri"/>
                          <a:cs typeface="Times New Roman"/>
                        </a:rPr>
                        <a:t> (</a:t>
                      </a:r>
                      <a:r>
                        <a:rPr lang="en-US" sz="1600" dirty="0" smtClean="0">
                          <a:solidFill>
                            <a:schemeClr val="tx1"/>
                          </a:solidFill>
                          <a:effectLst/>
                          <a:latin typeface="+mj-lt"/>
                          <a:ea typeface="Calibri"/>
                          <a:cs typeface="Times New Roman"/>
                        </a:rPr>
                        <a:t>89%)</a:t>
                      </a:r>
                      <a:endParaRPr lang="en-US" sz="1600" dirty="0">
                        <a:solidFill>
                          <a:schemeClr val="tx1"/>
                        </a:solidFill>
                        <a:effectLst/>
                        <a:latin typeface="+mj-lt"/>
                        <a:ea typeface="Calibri"/>
                        <a:cs typeface="Times New Roman"/>
                      </a:endParaRPr>
                    </a:p>
                  </a:txBody>
                  <a:tcPr marL="4307" marR="4307" marT="0" marB="0" anchor="b"/>
                </a:tc>
                <a:extLst>
                  <a:ext uri="{0D108BD9-81ED-4DB2-BD59-A6C34878D82A}">
                    <a16:rowId xmlns:a16="http://schemas.microsoft.com/office/drawing/2014/main" val="3262139793"/>
                  </a:ext>
                </a:extLst>
              </a:tr>
            </a:tbl>
          </a:graphicData>
        </a:graphic>
      </p:graphicFrame>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15</a:t>
            </a:fld>
            <a:endParaRPr lang="en-US" dirty="0"/>
          </a:p>
        </p:txBody>
      </p:sp>
      <p:grpSp>
        <p:nvGrpSpPr>
          <p:cNvPr id="9" name="Group 8"/>
          <p:cNvGrpSpPr/>
          <p:nvPr/>
        </p:nvGrpSpPr>
        <p:grpSpPr>
          <a:xfrm>
            <a:off x="0" y="0"/>
            <a:ext cx="9372600" cy="411480"/>
            <a:chOff x="0" y="0"/>
            <a:chExt cx="9144000" cy="411480"/>
          </a:xfrm>
        </p:grpSpPr>
        <p:graphicFrame>
          <p:nvGraphicFramePr>
            <p:cNvPr id="10" name="Diagram 9"/>
            <p:cNvGraphicFramePr/>
            <p:nvPr>
              <p:extLst>
                <p:ext uri="{D42A27DB-BD31-4B8C-83A1-F6EECF244321}">
                  <p14:modId xmlns:p14="http://schemas.microsoft.com/office/powerpoint/2010/main" val="1374577317"/>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5986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702343380"/>
              </p:ext>
            </p:extLst>
          </p:nvPr>
        </p:nvGraphicFramePr>
        <p:xfrm>
          <a:off x="457200" y="1600200"/>
          <a:ext cx="8229598" cy="3037234"/>
        </p:xfrm>
        <a:graphic>
          <a:graphicData uri="http://schemas.openxmlformats.org/drawingml/2006/table">
            <a:tbl>
              <a:tblPr firstRow="1" bandRow="1">
                <a:tableStyleId>{5FD0F851-EC5A-4D38-B0AD-8093EC10F338}</a:tableStyleId>
              </a:tblPr>
              <a:tblGrid>
                <a:gridCol w="2639684">
                  <a:extLst>
                    <a:ext uri="{9D8B030D-6E8A-4147-A177-3AD203B41FA5}">
                      <a16:colId xmlns:a16="http://schemas.microsoft.com/office/drawing/2014/main" val="2376195015"/>
                    </a:ext>
                  </a:extLst>
                </a:gridCol>
                <a:gridCol w="2794957">
                  <a:extLst>
                    <a:ext uri="{9D8B030D-6E8A-4147-A177-3AD203B41FA5}">
                      <a16:colId xmlns:a16="http://schemas.microsoft.com/office/drawing/2014/main" val="1542829506"/>
                    </a:ext>
                  </a:extLst>
                </a:gridCol>
                <a:gridCol w="2794957">
                  <a:extLst>
                    <a:ext uri="{9D8B030D-6E8A-4147-A177-3AD203B41FA5}">
                      <a16:colId xmlns:a16="http://schemas.microsoft.com/office/drawing/2014/main" val="2061185071"/>
                    </a:ext>
                  </a:extLst>
                </a:gridCol>
              </a:tblGrid>
              <a:tr h="381000">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B w="12700" cap="flat" cmpd="sng" algn="ctr">
                      <a:noFill/>
                      <a:prstDash val="solid"/>
                      <a:round/>
                      <a:headEnd type="none" w="med" len="med"/>
                      <a:tailEnd type="none" w="med" len="med"/>
                    </a:lnB>
                  </a:tcPr>
                </a:tc>
                <a:tc gridSpan="2">
                  <a:txBody>
                    <a:bodyPr/>
                    <a:lstStyle/>
                    <a:p>
                      <a:pPr algn="ctr" fontAlgn="b"/>
                      <a:r>
                        <a:rPr lang="en-US" sz="2000" b="1" i="0" u="none" strike="noStrike" dirty="0" smtClean="0">
                          <a:solidFill>
                            <a:srgbClr val="000000"/>
                          </a:solidFill>
                          <a:effectLst/>
                          <a:latin typeface="+mj-lt"/>
                        </a:rPr>
                        <a:t>Socio-economic</a:t>
                      </a:r>
                      <a:r>
                        <a:rPr lang="en-US" sz="2000" b="1" i="0" u="none" strike="noStrike" baseline="0" dirty="0" smtClean="0">
                          <a:solidFill>
                            <a:srgbClr val="000000"/>
                          </a:solidFill>
                          <a:effectLst/>
                          <a:latin typeface="+mj-lt"/>
                        </a:rPr>
                        <a:t> Position</a:t>
                      </a:r>
                      <a:endParaRPr lang="en-US" sz="2000" b="1" i="0" u="none" strike="noStrike" dirty="0">
                        <a:solidFill>
                          <a:srgbClr val="000000"/>
                        </a:solidFill>
                        <a:effectLst/>
                        <a:latin typeface="+mj-lt"/>
                      </a:endParaRPr>
                    </a:p>
                  </a:txBody>
                  <a:tcPr marL="11558" marR="11558" marT="9525" marB="0" anchor="ctr">
                    <a:lnB w="12700" cap="flat" cmpd="sng" algn="ctr">
                      <a:solidFill>
                        <a:schemeClr val="accent5"/>
                      </a:solidFill>
                      <a:prstDash val="solid"/>
                      <a:round/>
                      <a:headEnd type="none" w="med" len="med"/>
                      <a:tailEnd type="none" w="med" len="med"/>
                    </a:lnB>
                    <a:solidFill>
                      <a:srgbClr val="5AA2AE">
                        <a:alpha val="20000"/>
                      </a:srgbClr>
                    </a:solidFill>
                  </a:tcPr>
                </a:tc>
                <a:tc hMerge="1">
                  <a:txBody>
                    <a:bodyPr/>
                    <a:lstStyle/>
                    <a:p>
                      <a:pPr algn="ctr" fontAlgn="b"/>
                      <a:endParaRPr lang="en-US" sz="2000" b="0" i="0" u="none" strike="noStrike" dirty="0">
                        <a:solidFill>
                          <a:srgbClr val="000000"/>
                        </a:solidFill>
                        <a:effectLst/>
                        <a:latin typeface="+mj-lt"/>
                      </a:endParaRPr>
                    </a:p>
                  </a:txBody>
                  <a:tcPr marL="11558" marR="11558" marT="9525" marB="0" anchor="ctr">
                    <a:lnB w="12700" cap="flat" cmpd="sng" algn="ctr">
                      <a:noFill/>
                      <a:prstDash val="solid"/>
                      <a:round/>
                      <a:headEnd type="none" w="med" len="med"/>
                      <a:tailEnd type="none" w="med" len="med"/>
                    </a:lnB>
                  </a:tcPr>
                </a:tc>
                <a:extLst>
                  <a:ext uri="{0D108BD9-81ED-4DB2-BD59-A6C34878D82A}">
                    <a16:rowId xmlns:a16="http://schemas.microsoft.com/office/drawing/2014/main" val="1520252736"/>
                  </a:ext>
                </a:extLst>
              </a:tr>
              <a:tr h="381000">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T w="12700" cmpd="sng">
                      <a:noFill/>
                    </a:lnT>
                    <a:lnB w="12700" cap="flat" cmpd="sng" algn="ctr">
                      <a:noFill/>
                      <a:prstDash val="solid"/>
                      <a:round/>
                      <a:headEnd type="none" w="med" len="med"/>
                      <a:tailEnd type="none" w="med" len="med"/>
                    </a:lnB>
                    <a:noFill/>
                  </a:tcPr>
                </a:tc>
                <a:tc>
                  <a:txBody>
                    <a:bodyPr/>
                    <a:lstStyle/>
                    <a:p>
                      <a:pPr algn="ctr" fontAlgn="b"/>
                      <a:r>
                        <a:rPr lang="en-US" sz="2000" b="1" u="none" strike="noStrike" dirty="0" smtClean="0">
                          <a:effectLst/>
                        </a:rPr>
                        <a:t>Low</a:t>
                      </a:r>
                      <a:endParaRPr lang="en-US" sz="2000" b="1" i="0" u="none" strike="noStrike" dirty="0">
                        <a:solidFill>
                          <a:srgbClr val="000000"/>
                        </a:solidFill>
                        <a:effectLst/>
                        <a:latin typeface="+mj-lt"/>
                      </a:endParaRPr>
                    </a:p>
                  </a:txBody>
                  <a:tcPr marL="11558" marR="11558" marT="9525" marB="0" anchor="ct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2000" b="1" u="none" strike="noStrike" dirty="0" smtClean="0">
                          <a:effectLst/>
                        </a:rPr>
                        <a:t>High</a:t>
                      </a:r>
                      <a:endParaRPr lang="en-US" sz="2000" b="1" i="0" u="none" strike="noStrike" dirty="0">
                        <a:solidFill>
                          <a:srgbClr val="000000"/>
                        </a:solidFill>
                        <a:effectLst/>
                        <a:latin typeface="+mj-lt"/>
                      </a:endParaRPr>
                    </a:p>
                  </a:txBody>
                  <a:tcPr marL="11558" marR="11558" marT="9525" marB="0" anchor="ct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90061819"/>
                  </a:ext>
                </a:extLst>
              </a:tr>
              <a:tr h="279173">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rgbClr val="000000"/>
                          </a:solidFill>
                          <a:effectLst/>
                          <a:latin typeface="+mj-lt"/>
                        </a:rPr>
                        <a:t>Retired vs. Not</a:t>
                      </a:r>
                      <a:endParaRPr lang="en-US" sz="1800" b="0" i="0" u="none" strike="noStrike" dirty="0">
                        <a:solidFill>
                          <a:srgbClr val="000000"/>
                        </a:solidFill>
                        <a:effectLst/>
                        <a:latin typeface="+mj-lt"/>
                      </a:endParaRPr>
                    </a:p>
                  </a:txBody>
                  <a:tcPr marL="11558" marR="11558" marT="9525" marB="0" anchor="ctr">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Retired</a:t>
                      </a:r>
                      <a:r>
                        <a:rPr lang="en-US" sz="1800" b="0" i="0" u="none" strike="noStrike" kern="1200" baseline="0" dirty="0" smtClean="0">
                          <a:solidFill>
                            <a:srgbClr val="000000"/>
                          </a:solidFill>
                          <a:effectLst/>
                          <a:latin typeface="+mn-lt"/>
                          <a:ea typeface="+mn-ea"/>
                          <a:cs typeface="+mn-cs"/>
                        </a:rPr>
                        <a:t> vs. Not</a:t>
                      </a:r>
                      <a:endParaRPr lang="en-US" sz="1800" b="0" i="0" u="none" strike="noStrike" kern="1200" dirty="0" smtClean="0">
                        <a:solidFill>
                          <a:srgbClr val="000000"/>
                        </a:solidFill>
                        <a:effectLst/>
                        <a:latin typeface="+mn-lt"/>
                        <a:ea typeface="+mn-ea"/>
                        <a:cs typeface="+mn-cs"/>
                      </a:endParaRPr>
                    </a:p>
                  </a:txBody>
                  <a:tcPr marL="11558" marR="11558" marT="9525" marB="0" anchor="ctr">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79253"/>
                  </a:ext>
                </a:extLst>
              </a:tr>
              <a:tr h="447675">
                <a:tc>
                  <a:txBody>
                    <a:bodyPr/>
                    <a:lstStyle/>
                    <a:p>
                      <a:pPr algn="l" fontAlgn="b"/>
                      <a:r>
                        <a:rPr lang="en-US" sz="2000" b="1" u="none" strike="noStrike" dirty="0" err="1" smtClean="0">
                          <a:effectLst/>
                        </a:rPr>
                        <a:t>MVPA</a:t>
                      </a:r>
                      <a:endParaRPr lang="en-US" sz="2000" b="1" i="0" u="none" strike="noStrike" dirty="0">
                        <a:solidFill>
                          <a:srgbClr val="000000"/>
                        </a:solidFill>
                        <a:effectLst/>
                        <a:latin typeface="Calibri" panose="020F0502020204030204" pitchFamily="34" charset="0"/>
                      </a:endParaRPr>
                    </a:p>
                  </a:txBody>
                  <a:tcPr marL="11558" marR="11558" marT="9525" marB="0" anchor="ctr">
                    <a:lnT w="12700" cap="flat" cmpd="sng" algn="ctr">
                      <a:solidFill>
                        <a:schemeClr val="accent5"/>
                      </a:solidFill>
                      <a:prstDash val="solid"/>
                      <a:round/>
                      <a:headEnd type="none" w="med" len="med"/>
                      <a:tailEnd type="none" w="med" len="med"/>
                    </a:lnT>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T w="12700" cap="flat" cmpd="sng" algn="ctr">
                      <a:solidFill>
                        <a:schemeClr val="accent5"/>
                      </a:solidFill>
                      <a:prstDash val="solid"/>
                      <a:round/>
                      <a:headEnd type="none" w="med" len="med"/>
                      <a:tailEnd type="none" w="med" len="med"/>
                    </a:lnT>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152035691"/>
                  </a:ext>
                </a:extLst>
              </a:tr>
              <a:tr h="580119">
                <a:tc>
                  <a:txBody>
                    <a:bodyPr/>
                    <a:lstStyle/>
                    <a:p>
                      <a:pPr marL="287338" lvl="1" indent="0" algn="l" fontAlgn="b"/>
                      <a:r>
                        <a:rPr lang="en-US" sz="2000" u="none" strike="noStrike" dirty="0">
                          <a:effectLst/>
                        </a:rPr>
                        <a:t>Crude</a:t>
                      </a:r>
                      <a:endParaRPr lang="en-US" sz="2000" b="0" i="0" u="none" strike="noStrike" dirty="0">
                        <a:solidFill>
                          <a:srgbClr val="000000"/>
                        </a:solidFill>
                        <a:effectLst/>
                        <a:latin typeface="Calibri" panose="020F0502020204030204" pitchFamily="34" charset="0"/>
                      </a:endParaRPr>
                    </a:p>
                  </a:txBody>
                  <a:tcPr marL="11558" marR="11558" marT="9525" marB="0" anchor="ctr"/>
                </a:tc>
                <a:tc>
                  <a:txBody>
                    <a:bodyPr/>
                    <a:lstStyle/>
                    <a:p>
                      <a:pPr algn="ctr" fontAlgn="b"/>
                      <a:r>
                        <a:rPr lang="en-US" sz="1800" u="none" strike="noStrike" dirty="0">
                          <a:effectLst/>
                        </a:rPr>
                        <a:t> 0.76 (0.68, 0.85)</a:t>
                      </a:r>
                      <a:endParaRPr lang="en-US" sz="1800" b="0" i="0" u="none" strike="noStrike" dirty="0">
                        <a:solidFill>
                          <a:srgbClr val="000000"/>
                        </a:solidFill>
                        <a:effectLst/>
                        <a:latin typeface="+mj-lt"/>
                      </a:endParaRPr>
                    </a:p>
                  </a:txBody>
                  <a:tcPr marL="11558" marR="11558" marT="9525" marB="0" anchor="ctr"/>
                </a:tc>
                <a:tc>
                  <a:txBody>
                    <a:bodyPr/>
                    <a:lstStyle/>
                    <a:p>
                      <a:pPr marL="0" marR="0" algn="ctr">
                        <a:lnSpc>
                          <a:spcPct val="115000"/>
                        </a:lnSpc>
                        <a:spcBef>
                          <a:spcPts val="0"/>
                        </a:spcBef>
                        <a:spcAft>
                          <a:spcPts val="0"/>
                        </a:spcAft>
                      </a:pPr>
                      <a:r>
                        <a:rPr lang="en-US" sz="1800">
                          <a:effectLst/>
                        </a:rPr>
                        <a:t>0.97 (0.91, 1.04)</a:t>
                      </a:r>
                      <a:endParaRPr lang="en-US" sz="1800">
                        <a:effectLst/>
                        <a:latin typeface="+mj-lt"/>
                        <a:ea typeface="Calibri" panose="020F0502020204030204" pitchFamily="34" charset="0"/>
                        <a:cs typeface="Times New Roman" panose="02020603050405020304" pitchFamily="18" charset="0"/>
                      </a:endParaRPr>
                    </a:p>
                  </a:txBody>
                  <a:tcPr marL="83221" marR="83221" marT="0" marB="0" anchor="ctr"/>
                </a:tc>
                <a:extLst>
                  <a:ext uri="{0D108BD9-81ED-4DB2-BD59-A6C34878D82A}">
                    <a16:rowId xmlns:a16="http://schemas.microsoft.com/office/drawing/2014/main" val="87320562"/>
                  </a:ext>
                </a:extLst>
              </a:tr>
              <a:tr h="556830">
                <a:tc>
                  <a:txBody>
                    <a:bodyPr/>
                    <a:lstStyle/>
                    <a:p>
                      <a:pPr marL="287338" lvl="1" indent="0" algn="l" fontAlgn="b"/>
                      <a:r>
                        <a:rPr lang="en-US" sz="2000" u="none" strike="noStrike" dirty="0" smtClean="0">
                          <a:effectLst/>
                        </a:rPr>
                        <a:t>Adjusted*</a:t>
                      </a:r>
                      <a:endParaRPr lang="en-US" sz="2000" b="0" i="0" u="none" strike="noStrike" dirty="0">
                        <a:solidFill>
                          <a:srgbClr val="000000"/>
                        </a:solidFill>
                        <a:effectLst/>
                        <a:latin typeface="Calibri" panose="020F0502020204030204" pitchFamily="34" charset="0"/>
                      </a:endParaRPr>
                    </a:p>
                  </a:txBody>
                  <a:tcPr marL="11558" marR="11558"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800" u="none" strike="noStrike" dirty="0">
                          <a:effectLst/>
                        </a:rPr>
                        <a:t> 0.76 (0.68, 0.85)</a:t>
                      </a:r>
                      <a:endParaRPr lang="en-US" sz="1800" b="0" i="0" u="none" strike="noStrike" dirty="0">
                        <a:solidFill>
                          <a:srgbClr val="000000"/>
                        </a:solidFill>
                        <a:effectLst/>
                        <a:latin typeface="+mj-lt"/>
                      </a:endParaRPr>
                    </a:p>
                  </a:txBody>
                  <a:tcPr marL="11558" marR="11558" marT="9525" marB="0" anchor="ctr">
                    <a:lnB w="12700" cap="flat" cmpd="sng" algn="ctr">
                      <a:solidFill>
                        <a:schemeClr val="accent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0.97 (0.91, 1.04)</a:t>
                      </a:r>
                      <a:endParaRPr lang="en-US" sz="1800" dirty="0">
                        <a:effectLst/>
                        <a:latin typeface="+mj-lt"/>
                        <a:ea typeface="Calibri" panose="020F0502020204030204" pitchFamily="34" charset="0"/>
                        <a:cs typeface="Times New Roman" panose="02020603050405020304" pitchFamily="18" charset="0"/>
                      </a:endParaRPr>
                    </a:p>
                  </a:txBody>
                  <a:tcPr marL="83221" marR="83221" marT="0"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823895969"/>
                  </a:ext>
                </a:extLst>
              </a:tr>
              <a:tr h="376285">
                <a:tc gridSpan="3">
                  <a:txBody>
                    <a:bodyPr/>
                    <a:lstStyle/>
                    <a:p>
                      <a:pPr marL="0" lvl="0" indent="-169862" algn="l" fontAlgn="b"/>
                      <a:r>
                        <a:rPr lang="en-US" sz="1600" i="1" u="none" strike="noStrike" dirty="0" smtClean="0">
                          <a:effectLst/>
                        </a:rPr>
                        <a:t>*Adjusted</a:t>
                      </a:r>
                      <a:r>
                        <a:rPr lang="en-US" sz="1600" i="1" u="none" strike="noStrike" baseline="0" dirty="0" smtClean="0">
                          <a:effectLst/>
                        </a:rPr>
                        <a:t> for partnership status, chronic disease, and self-reported health</a:t>
                      </a:r>
                      <a:endParaRPr lang="en-US" sz="1600" b="0" i="1" u="none" strike="noStrike" dirty="0">
                        <a:solidFill>
                          <a:srgbClr val="000000"/>
                        </a:solidFill>
                        <a:effectLst/>
                        <a:latin typeface="+mj-lt"/>
                      </a:endParaRPr>
                    </a:p>
                  </a:txBody>
                  <a:tcPr marL="11558" marR="11558" marT="9525" marB="0" anchor="ctr">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977078"/>
                  </a:ext>
                </a:extLst>
              </a:tr>
            </a:tbl>
          </a:graphicData>
        </a:graphic>
      </p:graphicFrame>
      <p:sp>
        <p:nvSpPr>
          <p:cNvPr id="2" name="Title 1"/>
          <p:cNvSpPr>
            <a:spLocks noGrp="1"/>
          </p:cNvSpPr>
          <p:nvPr>
            <p:ph type="title"/>
          </p:nvPr>
        </p:nvSpPr>
        <p:spPr/>
        <p:txBody>
          <a:bodyPr/>
          <a:lstStyle/>
          <a:p>
            <a:r>
              <a:rPr lang="en-US" b="1" dirty="0" err="1" smtClean="0"/>
              <a:t>MVPA</a:t>
            </a:r>
            <a:r>
              <a:rPr lang="en-US" b="1" dirty="0" smtClean="0"/>
              <a:t>: Difference at Retirement</a:t>
            </a:r>
            <a:r>
              <a:rPr lang="en-US" dirty="0" smtClean="0"/>
              <a:t> </a:t>
            </a:r>
            <a:endParaRPr lang="en-US"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16</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ext uri="{D42A27DB-BD31-4B8C-83A1-F6EECF244321}">
                  <p14:modId xmlns:p14="http://schemas.microsoft.com/office/powerpoint/2010/main" val="3767920628"/>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2675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878207489"/>
              </p:ext>
            </p:extLst>
          </p:nvPr>
        </p:nvGraphicFramePr>
        <p:xfrm>
          <a:off x="457200" y="1600200"/>
          <a:ext cx="8229603" cy="3067303"/>
        </p:xfrm>
        <a:graphic>
          <a:graphicData uri="http://schemas.openxmlformats.org/drawingml/2006/table">
            <a:tbl>
              <a:tblPr firstRow="1" bandRow="1">
                <a:tableStyleId>{5FD0F851-EC5A-4D38-B0AD-8093EC10F338}</a:tableStyleId>
              </a:tblPr>
              <a:tblGrid>
                <a:gridCol w="1488333">
                  <a:extLst>
                    <a:ext uri="{9D8B030D-6E8A-4147-A177-3AD203B41FA5}">
                      <a16:colId xmlns:a16="http://schemas.microsoft.com/office/drawing/2014/main" val="2376195015"/>
                    </a:ext>
                  </a:extLst>
                </a:gridCol>
                <a:gridCol w="1663430">
                  <a:extLst>
                    <a:ext uri="{9D8B030D-6E8A-4147-A177-3AD203B41FA5}">
                      <a16:colId xmlns:a16="http://schemas.microsoft.com/office/drawing/2014/main" val="2298550137"/>
                    </a:ext>
                  </a:extLst>
                </a:gridCol>
                <a:gridCol w="1663430">
                  <a:extLst>
                    <a:ext uri="{9D8B030D-6E8A-4147-A177-3AD203B41FA5}">
                      <a16:colId xmlns:a16="http://schemas.microsoft.com/office/drawing/2014/main" val="2052577925"/>
                    </a:ext>
                  </a:extLst>
                </a:gridCol>
                <a:gridCol w="1750979">
                  <a:extLst>
                    <a:ext uri="{9D8B030D-6E8A-4147-A177-3AD203B41FA5}">
                      <a16:colId xmlns:a16="http://schemas.microsoft.com/office/drawing/2014/main" val="1873100174"/>
                    </a:ext>
                  </a:extLst>
                </a:gridCol>
                <a:gridCol w="1663431">
                  <a:extLst>
                    <a:ext uri="{9D8B030D-6E8A-4147-A177-3AD203B41FA5}">
                      <a16:colId xmlns:a16="http://schemas.microsoft.com/office/drawing/2014/main" val="4236897576"/>
                    </a:ext>
                  </a:extLst>
                </a:gridCol>
              </a:tblGrid>
              <a:tr h="324373">
                <a:tc>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sz="1800" b="1" i="0" u="none" strike="noStrike" dirty="0" smtClean="0">
                          <a:solidFill>
                            <a:srgbClr val="000000"/>
                          </a:solidFill>
                          <a:effectLst/>
                          <a:latin typeface="+mj-lt"/>
                        </a:rPr>
                        <a:t>Socio-economi</a:t>
                      </a:r>
                      <a:r>
                        <a:rPr lang="en-US" sz="1800" b="1" i="0" u="none" strike="noStrike" baseline="0" dirty="0" smtClean="0">
                          <a:solidFill>
                            <a:srgbClr val="000000"/>
                          </a:solidFill>
                          <a:effectLst/>
                          <a:latin typeface="+mj-lt"/>
                        </a:rPr>
                        <a:t>c Position</a:t>
                      </a:r>
                      <a:endParaRPr lang="en-US" sz="1800" b="1" i="0" u="none" strike="noStrike" dirty="0">
                        <a:solidFill>
                          <a:srgbClr val="000000"/>
                        </a:solidFill>
                        <a:effectLst/>
                        <a:latin typeface="+mj-lt"/>
                      </a:endParaRPr>
                    </a:p>
                  </a:txBody>
                  <a:tcPr marL="9352" marR="9352" marT="9525" marB="0" anchor="b">
                    <a:lnL>
                      <a:noFill/>
                    </a:lnL>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5AA2AE">
                        <a:alpha val="20000"/>
                      </a:srgbClr>
                    </a:solidFill>
                  </a:tcPr>
                </a:tc>
                <a:tc hMerge="1">
                  <a:txBody>
                    <a:bodyPr/>
                    <a:lstStyle/>
                    <a:p>
                      <a:endParaRPr lang="en-US"/>
                    </a:p>
                  </a:txBody>
                  <a:tcPr/>
                </a:tc>
                <a:tc hMerge="1">
                  <a:txBody>
                    <a:bodyPr/>
                    <a:lstStyle/>
                    <a:p>
                      <a:pPr algn="ctr"/>
                      <a:endParaRPr lang="en-US" b="1" dirty="0"/>
                    </a:p>
                  </a:txBody>
                  <a:tcPr marL="9352" marR="9352" marT="9525" marB="0" anchor="b">
                    <a:lnB w="12700" cmpd="sng">
                      <a:noFill/>
                    </a:lnB>
                  </a:tcPr>
                </a:tc>
                <a:tc hMerge="1">
                  <a:txBody>
                    <a:bodyPr/>
                    <a:lstStyle/>
                    <a:p>
                      <a:endParaRPr lang="en-US"/>
                    </a:p>
                  </a:txBody>
                  <a:tcPr/>
                </a:tc>
                <a:extLst>
                  <a:ext uri="{0D108BD9-81ED-4DB2-BD59-A6C34878D82A}">
                    <a16:rowId xmlns:a16="http://schemas.microsoft.com/office/drawing/2014/main" val="4052646398"/>
                  </a:ext>
                </a:extLst>
              </a:tr>
              <a:tr h="324373">
                <a:tc rowSpan="2">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gridSpan="2">
                  <a:txBody>
                    <a:bodyPr/>
                    <a:lstStyle/>
                    <a:p>
                      <a:pPr algn="ctr" fontAlgn="b"/>
                      <a:r>
                        <a:rPr lang="en-US" sz="1800" b="1" u="none" strike="noStrike" dirty="0" smtClean="0">
                          <a:effectLst/>
                        </a:rPr>
                        <a:t>Low</a:t>
                      </a:r>
                      <a:endParaRPr lang="en-US" sz="1800" b="1" i="0" u="none" strike="noStrike" dirty="0">
                        <a:solidFill>
                          <a:srgbClr val="000000"/>
                        </a:solidFill>
                        <a:effectLst/>
                        <a:latin typeface="Calibri" panose="020F0502020204030204" pitchFamily="34" charset="0"/>
                      </a:endParaRPr>
                    </a:p>
                  </a:txBody>
                  <a:tcPr marL="9352" marR="9352" marT="9525" marB="0" anchor="b">
                    <a:lnT w="12700" cap="flat" cmpd="sng" algn="ctr">
                      <a:solidFill>
                        <a:schemeClr val="accent5"/>
                      </a:solidFill>
                      <a:prstDash val="solid"/>
                      <a:round/>
                      <a:headEnd type="none" w="med" len="med"/>
                      <a:tailEnd type="none" w="med" len="med"/>
                    </a:lnT>
                    <a:lnB w="12700" cmpd="sng">
                      <a:noFill/>
                    </a:lnB>
                    <a:noFill/>
                  </a:tcPr>
                </a:tc>
                <a:tc hMerge="1">
                  <a:txBody>
                    <a:bodyPr/>
                    <a:lstStyle/>
                    <a:p>
                      <a:endParaRPr lang="en-US"/>
                    </a:p>
                  </a:txBody>
                  <a:tcPr/>
                </a:tc>
                <a:tc gridSpan="2">
                  <a:txBody>
                    <a:bodyPr/>
                    <a:lstStyle/>
                    <a:p>
                      <a:pPr algn="ctr"/>
                      <a:r>
                        <a:rPr lang="en-US" b="1" dirty="0" smtClean="0"/>
                        <a:t>High</a:t>
                      </a:r>
                      <a:endParaRPr lang="en-US" b="1" dirty="0"/>
                    </a:p>
                  </a:txBody>
                  <a:tcPr marL="9352" marR="9352" marT="9525" marB="0" anchor="b">
                    <a:lnT w="12700" cap="flat" cmpd="sng" algn="ctr">
                      <a:solidFill>
                        <a:schemeClr val="accent5"/>
                      </a:solidFill>
                      <a:prstDash val="solid"/>
                      <a:round/>
                      <a:headEnd type="none" w="med" len="med"/>
                      <a:tailEnd type="none" w="med" len="med"/>
                    </a:lnT>
                    <a:lnB w="12700" cmpd="sng">
                      <a:noFill/>
                    </a:lnB>
                    <a:noFill/>
                  </a:tcPr>
                </a:tc>
                <a:tc hMerge="1">
                  <a:txBody>
                    <a:bodyPr/>
                    <a:lstStyle/>
                    <a:p>
                      <a:endParaRPr lang="en-US"/>
                    </a:p>
                  </a:txBody>
                  <a:tcPr/>
                </a:tc>
                <a:extLst>
                  <a:ext uri="{0D108BD9-81ED-4DB2-BD59-A6C34878D82A}">
                    <a16:rowId xmlns:a16="http://schemas.microsoft.com/office/drawing/2014/main" val="3205293593"/>
                  </a:ext>
                </a:extLst>
              </a:tr>
              <a:tr h="335666">
                <a:tc vMerge="1">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Not Retired</a:t>
                      </a:r>
                      <a:endParaRPr lang="en-US" sz="1600" b="0" i="0" u="none" strike="noStrike" dirty="0">
                        <a:solidFill>
                          <a:srgbClr val="000000"/>
                        </a:solidFill>
                        <a:effectLst/>
                        <a:latin typeface="Calibri" panose="020F0502020204030204" pitchFamily="34" charset="0"/>
                      </a:endParaRPr>
                    </a:p>
                  </a:txBody>
                  <a:tcPr marL="9352" marR="9352" marT="9525" marB="0" anchor="b">
                    <a:lnL w="12700" cmpd="sng">
                      <a:noFill/>
                    </a:lnL>
                    <a:lnT w="12700" cmpd="sng">
                      <a:noFill/>
                    </a:lnT>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Retired</a:t>
                      </a:r>
                      <a:endParaRPr lang="en-US" sz="1600" b="0" i="0" u="none" strike="noStrike" dirty="0">
                        <a:solidFill>
                          <a:srgbClr val="000000"/>
                        </a:solidFill>
                        <a:effectLst/>
                        <a:latin typeface="Calibri" panose="020F0502020204030204" pitchFamily="34" charset="0"/>
                      </a:endParaRPr>
                    </a:p>
                  </a:txBody>
                  <a:tcPr marL="9352" marR="9352" marT="9525" marB="0" anchor="b">
                    <a:lnT w="12700" cmpd="sng">
                      <a:noFill/>
                    </a:lnT>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Not Retired</a:t>
                      </a:r>
                      <a:endParaRPr lang="en-US" sz="1600" b="0" i="0" u="none" strike="noStrike" dirty="0">
                        <a:solidFill>
                          <a:srgbClr val="000000"/>
                        </a:solidFill>
                        <a:effectLst/>
                        <a:latin typeface="Calibri" panose="020F0502020204030204" pitchFamily="34" charset="0"/>
                      </a:endParaRPr>
                    </a:p>
                  </a:txBody>
                  <a:tcPr marL="9352" marR="9352" marT="9525" marB="0" anchor="b">
                    <a:lnT w="12700" cmpd="sng">
                      <a:noFill/>
                    </a:lnT>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Retired</a:t>
                      </a:r>
                      <a:endParaRPr lang="en-US" sz="1600" b="0" i="0" u="none" strike="noStrike" dirty="0">
                        <a:solidFill>
                          <a:srgbClr val="000000"/>
                        </a:solidFill>
                        <a:effectLst/>
                        <a:latin typeface="Calibri" panose="020F0502020204030204" pitchFamily="34" charset="0"/>
                      </a:endParaRPr>
                    </a:p>
                  </a:txBody>
                  <a:tcPr marL="9352" marR="9352" marT="9525" marB="0" anchor="b">
                    <a:lnT w="12700" cmpd="sng">
                      <a:noFill/>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40313058"/>
                  </a:ext>
                </a:extLst>
              </a:tr>
              <a:tr h="463388">
                <a:tc gridSpan="3">
                  <a:txBody>
                    <a:bodyPr/>
                    <a:lstStyle/>
                    <a:p>
                      <a:pPr algn="l" fontAlgn="b"/>
                      <a:r>
                        <a:rPr lang="en-US" sz="1800" b="1" u="none" strike="noStrike" dirty="0" err="1" smtClean="0">
                          <a:effectLst/>
                        </a:rPr>
                        <a:t>MVPA</a:t>
                      </a:r>
                      <a:endParaRPr lang="en-US" sz="1800" b="1" i="0" u="none" strike="noStrike" dirty="0">
                        <a:solidFill>
                          <a:srgbClr val="000000"/>
                        </a:solidFill>
                        <a:effectLst/>
                        <a:latin typeface="Calibri" panose="020F0502020204030204" pitchFamily="34" charset="0"/>
                      </a:endParaRPr>
                    </a:p>
                  </a:txBody>
                  <a:tcPr marL="9352" marR="9352" marT="9525" marB="0" anchor="ctr">
                    <a:lnT w="12700" cap="flat" cmpd="sng" algn="ctr">
                      <a:solidFill>
                        <a:schemeClr val="accent5"/>
                      </a:solidFill>
                      <a:prstDash val="solid"/>
                      <a:round/>
                      <a:headEnd type="none" w="med" len="med"/>
                      <a:tailEnd type="none" w="med" len="med"/>
                    </a:lnT>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T w="12700" cap="flat" cmpd="sng" algn="ctr">
                      <a:solidFill>
                        <a:schemeClr val="accent5"/>
                      </a:solidFill>
                      <a:prstDash val="solid"/>
                      <a:round/>
                      <a:headEnd type="none" w="med" len="med"/>
                      <a:tailEnd type="none" w="med" len="med"/>
                    </a:lnT>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T w="12700" cap="flat" cmpd="sng" algn="ctr">
                      <a:solidFill>
                        <a:schemeClr val="accent5"/>
                      </a:solidFill>
                      <a:prstDash val="solid"/>
                      <a:round/>
                      <a:headEnd type="none" w="med" len="med"/>
                      <a:tailEnd type="none" w="med" len="med"/>
                    </a:lnT>
                  </a:tcPr>
                </a:tc>
                <a:tc>
                  <a:txBody>
                    <a:bodyPr/>
                    <a:lstStyle/>
                    <a:p>
                      <a:endParaRPr lang="en-US" dirty="0"/>
                    </a:p>
                  </a:txBody>
                  <a:tcPr marL="9352" marR="9352" marT="9525" marB="0" anchor="b">
                    <a:lnT w="12700" cap="flat" cmpd="sng" algn="ctr">
                      <a:solidFill>
                        <a:schemeClr val="accent5"/>
                      </a:solidFill>
                      <a:prstDash val="solid"/>
                      <a:round/>
                      <a:headEnd type="none" w="med" len="med"/>
                      <a:tailEnd type="none" w="med" len="med"/>
                    </a:lnT>
                  </a:tcPr>
                </a:tc>
                <a:tc>
                  <a:txBody>
                    <a:bodyPr/>
                    <a:lstStyle/>
                    <a:p>
                      <a:endParaRPr lang="en-US"/>
                    </a:p>
                  </a:txBody>
                  <a:tcPr marL="9352" marR="9352" marT="9525" marB="0" anchor="b">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152035691"/>
                  </a:ext>
                </a:extLst>
              </a:tr>
              <a:tr h="621792">
                <a:tc>
                  <a:txBody>
                    <a:bodyPr/>
                    <a:lstStyle/>
                    <a:p>
                      <a:pPr marL="287338" lvl="1" indent="0" algn="l" fontAlgn="b"/>
                      <a:r>
                        <a:rPr lang="en-US" sz="1600" u="none" strike="noStrike" dirty="0">
                          <a:effectLst/>
                        </a:rPr>
                        <a:t>Crude</a:t>
                      </a:r>
                      <a:endParaRPr lang="en-US" sz="1600" b="0" i="0" u="none" strike="noStrike" dirty="0">
                        <a:solidFill>
                          <a:srgbClr val="000000"/>
                        </a:solidFill>
                        <a:effectLst/>
                        <a:latin typeface="Calibri" panose="020F0502020204030204" pitchFamily="34" charset="0"/>
                      </a:endParaRPr>
                    </a:p>
                  </a:txBody>
                  <a:tcPr marL="9352" marR="9352" marT="9525" marB="0" anchor="ctr"/>
                </a:tc>
                <a:tc>
                  <a:txBody>
                    <a:bodyPr/>
                    <a:lstStyle/>
                    <a:p>
                      <a:pPr algn="ctr" fontAlgn="b"/>
                      <a:r>
                        <a:rPr lang="en-US" sz="1600" u="none" strike="noStrike" dirty="0">
                          <a:effectLst/>
                        </a:rPr>
                        <a:t>0.86 (0.83, 0.88)</a:t>
                      </a:r>
                      <a:endParaRPr lang="en-US" sz="1600" b="0" i="0" u="none" strike="noStrike" dirty="0">
                        <a:solidFill>
                          <a:srgbClr val="000000"/>
                        </a:solidFill>
                        <a:effectLst/>
                        <a:latin typeface="+mj-lt"/>
                      </a:endParaRPr>
                    </a:p>
                  </a:txBody>
                  <a:tcPr marL="9352" marR="9352" marT="9525" marB="0" anchor="ctr"/>
                </a:tc>
                <a:tc>
                  <a:txBody>
                    <a:bodyPr/>
                    <a:lstStyle/>
                    <a:p>
                      <a:pPr algn="ctr" fontAlgn="b"/>
                      <a:r>
                        <a:rPr lang="en-US" sz="1600" u="none" strike="noStrike">
                          <a:effectLst/>
                        </a:rPr>
                        <a:t> 0.92 (0.82, 1.03)</a:t>
                      </a:r>
                      <a:endParaRPr lang="en-US" sz="1600" b="0" i="0" u="none" strike="noStrike">
                        <a:solidFill>
                          <a:srgbClr val="000000"/>
                        </a:solidFill>
                        <a:effectLst/>
                        <a:latin typeface="+mj-lt"/>
                      </a:endParaRPr>
                    </a:p>
                  </a:txBody>
                  <a:tcPr marL="9352" marR="9352" marT="9525" marB="0" anchor="ctr"/>
                </a:tc>
                <a:tc>
                  <a:txBody>
                    <a:bodyPr/>
                    <a:lstStyle/>
                    <a:p>
                      <a:pPr algn="ctr" fontAlgn="b"/>
                      <a:r>
                        <a:rPr lang="en-US" sz="1600" u="none" strike="noStrike">
                          <a:effectLst/>
                        </a:rPr>
                        <a:t>0.97 (0.95, 0.99)</a:t>
                      </a:r>
                      <a:endParaRPr lang="en-US" sz="1600" b="0" i="0" u="none" strike="noStrike">
                        <a:solidFill>
                          <a:srgbClr val="000000"/>
                        </a:solidFill>
                        <a:effectLst/>
                        <a:latin typeface="+mj-lt"/>
                      </a:endParaRPr>
                    </a:p>
                  </a:txBody>
                  <a:tcPr marL="9352" marR="9352" marT="9525" marB="0" anchor="ctr"/>
                </a:tc>
                <a:tc>
                  <a:txBody>
                    <a:bodyPr/>
                    <a:lstStyle/>
                    <a:p>
                      <a:pPr algn="ctr" fontAlgn="b"/>
                      <a:r>
                        <a:rPr lang="en-US" sz="1600" u="none" strike="noStrike">
                          <a:effectLst/>
                        </a:rPr>
                        <a:t> 0.97 (0.91, 1.04)</a:t>
                      </a:r>
                      <a:endParaRPr lang="en-US" sz="1600" b="0" i="0" u="none" strike="noStrike">
                        <a:solidFill>
                          <a:srgbClr val="000000"/>
                        </a:solidFill>
                        <a:effectLst/>
                        <a:latin typeface="+mj-lt"/>
                      </a:endParaRPr>
                    </a:p>
                  </a:txBody>
                  <a:tcPr marL="9352" marR="9352" marT="9525" marB="0" anchor="ctr"/>
                </a:tc>
                <a:extLst>
                  <a:ext uri="{0D108BD9-81ED-4DB2-BD59-A6C34878D82A}">
                    <a16:rowId xmlns:a16="http://schemas.microsoft.com/office/drawing/2014/main" val="87320562"/>
                  </a:ext>
                </a:extLst>
              </a:tr>
              <a:tr h="621792">
                <a:tc>
                  <a:txBody>
                    <a:bodyPr/>
                    <a:lstStyle/>
                    <a:p>
                      <a:pPr marL="287338" lvl="1" indent="0" algn="l" fontAlgn="b"/>
                      <a:r>
                        <a:rPr lang="en-US" sz="1600" u="none" strike="noStrike" dirty="0" smtClean="0">
                          <a:effectLst/>
                        </a:rPr>
                        <a:t>Adjusted*</a:t>
                      </a:r>
                      <a:endParaRPr lang="en-US" sz="1600" b="0" i="0" u="none" strike="noStrike" dirty="0">
                        <a:solidFill>
                          <a:srgbClr val="000000"/>
                        </a:solidFill>
                        <a:effectLst/>
                        <a:latin typeface="Calibri" panose="020F0502020204030204" pitchFamily="34" charset="0"/>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a:effectLst/>
                        </a:rPr>
                        <a:t>0.85 (0.82, 0.88)</a:t>
                      </a:r>
                      <a:endParaRPr lang="en-US" sz="1600" b="0" i="0" u="none" strike="noStrike">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dirty="0">
                          <a:effectLst/>
                        </a:rPr>
                        <a:t> 0.92 (0.82, 1.03)</a:t>
                      </a:r>
                      <a:endParaRPr lang="en-US" sz="1600" b="0" i="0" u="none" strike="noStrike" dirty="0">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a:effectLst/>
                        </a:rPr>
                        <a:t>0.97 (0.95, 0.99)</a:t>
                      </a:r>
                      <a:endParaRPr lang="en-US" sz="1600" b="0" i="0" u="none" strike="noStrike">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dirty="0">
                          <a:effectLst/>
                        </a:rPr>
                        <a:t> 0.96 (0.90, 1.03)</a:t>
                      </a:r>
                      <a:endParaRPr lang="en-US" sz="1600" b="0" i="0" u="none" strike="noStrike" dirty="0">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823895969"/>
                  </a:ext>
                </a:extLst>
              </a:tr>
              <a:tr h="375919">
                <a:tc gridSpan="5">
                  <a:txBody>
                    <a:bodyPr/>
                    <a:lstStyle/>
                    <a:p>
                      <a:pPr marL="0" lvl="0" indent="-169862" algn="l" fontAlgn="b"/>
                      <a:r>
                        <a:rPr lang="en-US" sz="1800" i="1" u="none" strike="noStrike" kern="1200" dirty="0" smtClean="0">
                          <a:effectLst/>
                        </a:rPr>
                        <a:t>*Adjusted</a:t>
                      </a:r>
                      <a:r>
                        <a:rPr lang="en-US" sz="1800" i="1" u="none" strike="noStrike" kern="1200" baseline="0" dirty="0" smtClean="0">
                          <a:effectLst/>
                        </a:rPr>
                        <a:t> for partnership status, chronic disease, and self-reported health</a:t>
                      </a:r>
                      <a:endParaRPr lang="en-US" sz="1800" b="0" i="1" u="none" strike="noStrike" kern="1200" dirty="0">
                        <a:solidFill>
                          <a:srgbClr val="000000"/>
                        </a:solidFill>
                        <a:effectLst/>
                        <a:latin typeface="+mn-lt"/>
                        <a:ea typeface="+mn-ea"/>
                        <a:cs typeface="+mn-cs"/>
                      </a:endParaRPr>
                    </a:p>
                  </a:txBody>
                  <a:tcPr marL="9352" marR="9352" marT="9525" marB="0" anchor="ct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b"/>
                      <a:endParaRPr lang="en-US" sz="16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9595131"/>
                  </a:ext>
                </a:extLst>
              </a:tr>
            </a:tbl>
          </a:graphicData>
        </a:graphic>
      </p:graphicFrame>
      <p:sp>
        <p:nvSpPr>
          <p:cNvPr id="2" name="Title 1"/>
          <p:cNvSpPr>
            <a:spLocks noGrp="1"/>
          </p:cNvSpPr>
          <p:nvPr>
            <p:ph type="title"/>
          </p:nvPr>
        </p:nvSpPr>
        <p:spPr/>
        <p:txBody>
          <a:bodyPr>
            <a:noAutofit/>
          </a:bodyPr>
          <a:lstStyle/>
          <a:p>
            <a:r>
              <a:rPr lang="en-US" sz="3300" b="1" dirty="0" err="1" smtClean="0"/>
              <a:t>MVPA</a:t>
            </a:r>
            <a:r>
              <a:rPr lang="en-US" sz="3300" b="1" dirty="0" smtClean="0"/>
              <a:t>: Difference in 5-year Rate of Change</a:t>
            </a:r>
            <a:endParaRPr lang="en-US" sz="3300" b="1"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17</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112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777472232"/>
              </p:ext>
            </p:extLst>
          </p:nvPr>
        </p:nvGraphicFramePr>
        <p:xfrm>
          <a:off x="388974" y="1736651"/>
          <a:ext cx="6430926" cy="479663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rmAutofit fontScale="90000"/>
          </a:bodyPr>
          <a:lstStyle/>
          <a:p>
            <a:r>
              <a:rPr lang="en-US" sz="3200" b="1" dirty="0" err="1" smtClean="0"/>
              <a:t>MVPA</a:t>
            </a:r>
            <a:r>
              <a:rPr lang="en-US" sz="3200" b="1" dirty="0" smtClean="0"/>
              <a:t>: Differences by Retirement and </a:t>
            </a:r>
            <a:br>
              <a:rPr lang="en-US" sz="3200" b="1" dirty="0" smtClean="0"/>
            </a:br>
            <a:r>
              <a:rPr lang="en-US" sz="3200" b="1" dirty="0" smtClean="0"/>
              <a:t>Socio-economic Position (SEP)</a:t>
            </a:r>
            <a:endParaRPr lang="en-US" sz="3200"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18</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58000" y="2514600"/>
            <a:ext cx="1981200" cy="2031325"/>
          </a:xfrm>
          <a:prstGeom prst="rect">
            <a:avLst/>
          </a:prstGeom>
          <a:noFill/>
        </p:spPr>
        <p:txBody>
          <a:bodyPr wrap="square" rtlCol="0">
            <a:spAutoFit/>
          </a:bodyPr>
          <a:lstStyle/>
          <a:p>
            <a:r>
              <a:rPr lang="en-US" b="1" dirty="0" smtClean="0"/>
              <a:t>High SEP</a:t>
            </a:r>
          </a:p>
          <a:p>
            <a:pPr defTabSz="457200"/>
            <a:r>
              <a:rPr lang="en-US" dirty="0" smtClean="0"/>
              <a:t>	Retired</a:t>
            </a:r>
          </a:p>
          <a:p>
            <a:pPr>
              <a:tabLst>
                <a:tab pos="457200" algn="l"/>
              </a:tabLst>
            </a:pPr>
            <a:r>
              <a:rPr lang="en-US" dirty="0" smtClean="0"/>
              <a:t>	Not retired</a:t>
            </a:r>
            <a:endParaRPr lang="en-US" dirty="0"/>
          </a:p>
          <a:p>
            <a:endParaRPr lang="en-US" dirty="0" smtClean="0"/>
          </a:p>
          <a:p>
            <a:r>
              <a:rPr lang="en-US" b="1" dirty="0" smtClean="0"/>
              <a:t>Low SEP</a:t>
            </a:r>
          </a:p>
          <a:p>
            <a:pPr>
              <a:tabLst>
                <a:tab pos="457200" algn="l"/>
              </a:tabLst>
            </a:pPr>
            <a:r>
              <a:rPr lang="en-US" dirty="0" smtClean="0"/>
              <a:t>	Retired</a:t>
            </a:r>
          </a:p>
          <a:p>
            <a:pPr defTabSz="457200"/>
            <a:r>
              <a:rPr lang="en-US" dirty="0" smtClean="0"/>
              <a:t>	Not retired</a:t>
            </a:r>
            <a:endParaRPr lang="en-US" dirty="0"/>
          </a:p>
        </p:txBody>
      </p:sp>
      <p:cxnSp>
        <p:nvCxnSpPr>
          <p:cNvPr id="3" name="Straight Connector 2"/>
          <p:cNvCxnSpPr/>
          <p:nvPr/>
        </p:nvCxnSpPr>
        <p:spPr>
          <a:xfrm>
            <a:off x="6934200" y="2971800"/>
            <a:ext cx="381000" cy="0"/>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3200400"/>
            <a:ext cx="381000" cy="0"/>
          </a:xfrm>
          <a:prstGeom prst="line">
            <a:avLst/>
          </a:prstGeom>
          <a:ln w="444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4114800"/>
            <a:ext cx="381000" cy="0"/>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34200" y="4343400"/>
            <a:ext cx="381000" cy="0"/>
          </a:xfrm>
          <a:prstGeom prst="line">
            <a:avLst/>
          </a:prstGeom>
          <a:ln w="4445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261136">
            <a:off x="3929852" y="3981469"/>
            <a:ext cx="2080127" cy="231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904998" y="3296766"/>
            <a:ext cx="1926336" cy="131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77853" y="1857755"/>
            <a:ext cx="8095" cy="3505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752598" y="3534155"/>
            <a:ext cx="304800" cy="76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9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246536772"/>
              </p:ext>
            </p:extLst>
          </p:nvPr>
        </p:nvGraphicFramePr>
        <p:xfrm>
          <a:off x="457200" y="1673924"/>
          <a:ext cx="8229600" cy="4000114"/>
        </p:xfrm>
        <a:graphic>
          <a:graphicData uri="http://schemas.openxmlformats.org/drawingml/2006/table">
            <a:tbl>
              <a:tblPr firstRow="1" bandRow="1">
                <a:tableStyleId>{5FD0F851-EC5A-4D38-B0AD-8093EC10F338}</a:tableStyleId>
              </a:tblPr>
              <a:tblGrid>
                <a:gridCol w="2743200">
                  <a:extLst>
                    <a:ext uri="{9D8B030D-6E8A-4147-A177-3AD203B41FA5}">
                      <a16:colId xmlns:a16="http://schemas.microsoft.com/office/drawing/2014/main" val="1953462201"/>
                    </a:ext>
                  </a:extLst>
                </a:gridCol>
                <a:gridCol w="2743200">
                  <a:extLst>
                    <a:ext uri="{9D8B030D-6E8A-4147-A177-3AD203B41FA5}">
                      <a16:colId xmlns:a16="http://schemas.microsoft.com/office/drawing/2014/main" val="360803515"/>
                    </a:ext>
                  </a:extLst>
                </a:gridCol>
                <a:gridCol w="2743200">
                  <a:extLst>
                    <a:ext uri="{9D8B030D-6E8A-4147-A177-3AD203B41FA5}">
                      <a16:colId xmlns:a16="http://schemas.microsoft.com/office/drawing/2014/main" val="4203102732"/>
                    </a:ext>
                  </a:extLst>
                </a:gridCol>
              </a:tblGrid>
              <a:tr h="460624">
                <a:tc>
                  <a:txBody>
                    <a:bodyPr/>
                    <a:lstStyle/>
                    <a:p>
                      <a:endParaRPr lang="en-US" dirty="0"/>
                    </a:p>
                  </a:txBody>
                  <a:tcP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en-US" sz="2000" dirty="0" smtClean="0"/>
                        <a:t>Socio-economic Position</a:t>
                      </a:r>
                      <a:endParaRPr lang="en-US" sz="2000" dirty="0"/>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5AA2AE">
                        <a:alpha val="20000"/>
                      </a:srgbClr>
                    </a:solidFill>
                  </a:tcPr>
                </a:tc>
                <a:tc hMerge="1">
                  <a:txBody>
                    <a:bodyPr/>
                    <a:lstStyle/>
                    <a:p>
                      <a:pPr algn="ctr"/>
                      <a:endParaRPr lang="en-US" sz="2000" dirty="0"/>
                    </a:p>
                  </a:txBody>
                  <a:tcPr anchor="ctr"/>
                </a:tc>
                <a:extLst>
                  <a:ext uri="{0D108BD9-81ED-4DB2-BD59-A6C34878D82A}">
                    <a16:rowId xmlns:a16="http://schemas.microsoft.com/office/drawing/2014/main" val="2685710835"/>
                  </a:ext>
                </a:extLst>
              </a:tr>
              <a:tr h="393949">
                <a:tc>
                  <a:txBody>
                    <a:bodyPr/>
                    <a:lstStyle/>
                    <a:p>
                      <a:endParaRPr lang="en-US" dirty="0"/>
                    </a:p>
                  </a:txBody>
                  <a:tcPr>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Low</a:t>
                      </a:r>
                      <a:endParaRPr lang="en-US" sz="2000" b="1" dirty="0"/>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High </a:t>
                      </a:r>
                      <a:endParaRPr lang="en-US" sz="2000" b="1" dirty="0"/>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218573"/>
                  </a:ext>
                </a:extLst>
              </a:tr>
              <a:tr h="523875">
                <a:tc>
                  <a:txBody>
                    <a:bodyPr/>
                    <a:lstStyle/>
                    <a:p>
                      <a:r>
                        <a:rPr lang="en-US" dirty="0" smtClean="0"/>
                        <a:t>Recreation</a:t>
                      </a:r>
                      <a:r>
                        <a:rPr lang="en-US" baseline="0" dirty="0" smtClean="0"/>
                        <a:t> walking</a:t>
                      </a:r>
                      <a:endParaRPr lang="en-US" dirty="0"/>
                    </a:p>
                  </a:txBody>
                  <a:tcPr anchor="ctr">
                    <a:lnT w="12700" cap="flat" cmpd="sng" algn="ctr">
                      <a:solidFill>
                        <a:schemeClr val="accent5"/>
                      </a:solidFill>
                      <a:prstDash val="solid"/>
                      <a:round/>
                      <a:headEnd type="none" w="med" len="med"/>
                      <a:tailEnd type="none" w="med" len="med"/>
                    </a:lnT>
                  </a:tcPr>
                </a:tc>
                <a:tc>
                  <a:txBody>
                    <a:bodyPr/>
                    <a:lstStyle/>
                    <a:p>
                      <a:endParaRPr lang="en-US" dirty="0"/>
                    </a:p>
                  </a:txBody>
                  <a:tcPr>
                    <a:lnT w="12700" cap="flat" cmpd="sng" algn="ctr">
                      <a:solidFill>
                        <a:schemeClr val="accent5"/>
                      </a:solidFill>
                      <a:prstDash val="solid"/>
                      <a:round/>
                      <a:headEnd type="none" w="med" len="med"/>
                      <a:tailEnd type="none" w="med" len="med"/>
                    </a:lnT>
                  </a:tcPr>
                </a:tc>
                <a:tc>
                  <a:txBody>
                    <a:bodyPr/>
                    <a:lstStyle/>
                    <a:p>
                      <a:endParaRPr lang="en-US" dirty="0"/>
                    </a:p>
                  </a:txBody>
                  <a:tcP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733952554"/>
                  </a:ext>
                </a:extLst>
              </a:tr>
              <a:tr h="523875">
                <a:tc>
                  <a:txBody>
                    <a:bodyPr/>
                    <a:lstStyle/>
                    <a:p>
                      <a:r>
                        <a:rPr lang="en-US" dirty="0" smtClean="0"/>
                        <a:t>Household/yard</a:t>
                      </a:r>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29461251"/>
                  </a:ext>
                </a:extLst>
              </a:tr>
              <a:tr h="523875">
                <a:tc>
                  <a:txBody>
                    <a:bodyPr/>
                    <a:lstStyle/>
                    <a:p>
                      <a:r>
                        <a:rPr lang="en-US" dirty="0" smtClean="0"/>
                        <a:t>Non-walking</a:t>
                      </a:r>
                      <a:r>
                        <a:rPr lang="en-US" baseline="0" dirty="0" smtClean="0"/>
                        <a:t> leisure</a:t>
                      </a:r>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41109404"/>
                  </a:ext>
                </a:extLst>
              </a:tr>
              <a:tr h="523875">
                <a:tc>
                  <a:txBody>
                    <a:bodyPr/>
                    <a:lstStyle/>
                    <a:p>
                      <a:r>
                        <a:rPr lang="en-US" dirty="0" smtClean="0"/>
                        <a:t>Transportation walking</a:t>
                      </a:r>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4406749"/>
                  </a:ext>
                </a:extLst>
              </a:tr>
              <a:tr h="523875">
                <a:tc>
                  <a:txBody>
                    <a:bodyPr/>
                    <a:lstStyle/>
                    <a:p>
                      <a:r>
                        <a:rPr lang="en-US" dirty="0" smtClean="0"/>
                        <a:t>Caregiving</a:t>
                      </a:r>
                      <a:endParaRPr lang="en-US" dirty="0"/>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4096885042"/>
                  </a:ext>
                </a:extLst>
              </a:tr>
              <a:tr h="523875">
                <a:tc>
                  <a:txBody>
                    <a:bodyPr/>
                    <a:lstStyle/>
                    <a:p>
                      <a:endParaRPr lang="en-US" dirty="0"/>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639659686"/>
                  </a:ext>
                </a:extLst>
              </a:tr>
            </a:tbl>
          </a:graphicData>
        </a:graphic>
      </p:graphicFrame>
      <p:sp>
        <p:nvSpPr>
          <p:cNvPr id="8" name="Title 1"/>
          <p:cNvSpPr>
            <a:spLocks noGrp="1"/>
          </p:cNvSpPr>
          <p:nvPr>
            <p:ph type="title"/>
          </p:nvPr>
        </p:nvSpPr>
        <p:spPr/>
        <p:txBody>
          <a:bodyPr>
            <a:normAutofit/>
          </a:bodyPr>
          <a:lstStyle/>
          <a:p>
            <a:r>
              <a:rPr lang="en-US" b="1" dirty="0" smtClean="0"/>
              <a:t>Difference at Retirement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19</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3"/>
          <p:cNvSpPr txBox="1">
            <a:spLocks/>
          </p:cNvSpPr>
          <p:nvPr/>
        </p:nvSpPr>
        <p:spPr>
          <a:xfrm>
            <a:off x="7620000" y="617220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tx1"/>
                </a:solidFill>
              </a:rPr>
              <a:t>18</a:t>
            </a:r>
            <a:endParaRPr lang="en-US" dirty="0">
              <a:solidFill>
                <a:schemeClr val="tx1"/>
              </a:solidFill>
            </a:endParaRPr>
          </a:p>
        </p:txBody>
      </p:sp>
      <p:sp>
        <p:nvSpPr>
          <p:cNvPr id="15" name="Down Arrow 14"/>
          <p:cNvSpPr/>
          <p:nvPr/>
        </p:nvSpPr>
        <p:spPr>
          <a:xfrm rot="10800000">
            <a:off x="4185845" y="3127471"/>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4191000" y="2657515"/>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800000">
            <a:off x="7086599" y="3685333"/>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0800000">
            <a:off x="7086599" y="3126082"/>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a:off x="7086600" y="2657515"/>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qual 20"/>
          <p:cNvSpPr/>
          <p:nvPr/>
        </p:nvSpPr>
        <p:spPr>
          <a:xfrm>
            <a:off x="4185845" y="4706776"/>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Equal 21"/>
          <p:cNvSpPr/>
          <p:nvPr/>
        </p:nvSpPr>
        <p:spPr>
          <a:xfrm>
            <a:off x="4185845" y="3689368"/>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Equal 22"/>
          <p:cNvSpPr/>
          <p:nvPr/>
        </p:nvSpPr>
        <p:spPr>
          <a:xfrm>
            <a:off x="7086597" y="4709375"/>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Equal 25"/>
          <p:cNvSpPr/>
          <p:nvPr/>
        </p:nvSpPr>
        <p:spPr>
          <a:xfrm>
            <a:off x="4185845" y="4172528"/>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381000" y="5225240"/>
            <a:ext cx="8305800" cy="369332"/>
          </a:xfrm>
          <a:prstGeom prst="rect">
            <a:avLst/>
          </a:prstGeom>
        </p:spPr>
        <p:txBody>
          <a:bodyPr wrap="square">
            <a:spAutoFit/>
          </a:bodyPr>
          <a:lstStyle/>
          <a:p>
            <a:pPr lvl="0" indent="-169862" fontAlgn="b"/>
            <a:r>
              <a:rPr lang="en-US" i="1" dirty="0">
                <a:solidFill>
                  <a:srgbClr val="000000"/>
                </a:solidFill>
              </a:rPr>
              <a:t>*Adjusted for partnership status, chronic disease, and self-reported health</a:t>
            </a:r>
          </a:p>
        </p:txBody>
      </p:sp>
      <p:sp>
        <p:nvSpPr>
          <p:cNvPr id="36" name="Equal 35"/>
          <p:cNvSpPr/>
          <p:nvPr/>
        </p:nvSpPr>
        <p:spPr>
          <a:xfrm>
            <a:off x="7086597" y="4183495"/>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42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6"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b="1" dirty="0" smtClean="0"/>
              <a:t>Acknowledgements</a:t>
            </a:r>
            <a:endParaRPr lang="en-US" b="1" dirty="0"/>
          </a:p>
        </p:txBody>
      </p:sp>
      <p:sp>
        <p:nvSpPr>
          <p:cNvPr id="3" name="Content Placeholder 2"/>
          <p:cNvSpPr>
            <a:spLocks noGrp="1"/>
          </p:cNvSpPr>
          <p:nvPr>
            <p:ph idx="1"/>
          </p:nvPr>
        </p:nvSpPr>
        <p:spPr/>
        <p:txBody>
          <a:bodyPr numCol="2">
            <a:normAutofit fontScale="40000" lnSpcReduction="20000"/>
          </a:bodyPr>
          <a:lstStyle/>
          <a:p>
            <a:pPr>
              <a:lnSpc>
                <a:spcPct val="150000"/>
              </a:lnSpc>
            </a:pPr>
            <a:r>
              <a:rPr lang="en-US" sz="4200" b="1" dirty="0" smtClean="0"/>
              <a:t>MESA Investigators</a:t>
            </a:r>
            <a:r>
              <a:rPr lang="en-US" sz="4200" b="1" dirty="0"/>
              <a:t>, staff, and </a:t>
            </a:r>
            <a:r>
              <a:rPr lang="en-US" sz="4200" b="1" dirty="0" smtClean="0"/>
              <a:t>participants</a:t>
            </a:r>
            <a:endParaRPr lang="en-US" sz="4200" dirty="0" smtClean="0"/>
          </a:p>
          <a:p>
            <a:pPr>
              <a:lnSpc>
                <a:spcPct val="150000"/>
              </a:lnSpc>
            </a:pPr>
            <a:endParaRPr lang="en-US" sz="2800" dirty="0"/>
          </a:p>
          <a:p>
            <a:pPr>
              <a:lnSpc>
                <a:spcPct val="150000"/>
              </a:lnSpc>
            </a:pPr>
            <a:r>
              <a:rPr lang="en-US" sz="4200" b="1" dirty="0" smtClean="0"/>
              <a:t>MESA funding </a:t>
            </a:r>
            <a:r>
              <a:rPr lang="en-US" sz="4200" dirty="0" smtClean="0"/>
              <a:t/>
            </a:r>
            <a:br>
              <a:rPr lang="en-US" sz="4200" dirty="0" smtClean="0"/>
            </a:br>
            <a:r>
              <a:rPr lang="en-US" sz="4200" dirty="0" smtClean="0"/>
              <a:t>HHSN268201500003I, and N01-HC-95159 through N01-HC-95169 from </a:t>
            </a:r>
            <a:r>
              <a:rPr lang="en-US" sz="4200" dirty="0"/>
              <a:t>the </a:t>
            </a:r>
            <a:r>
              <a:rPr lang="en-US" sz="4200" dirty="0" smtClean="0"/>
              <a:t>NHLBI and UL1-TR-000040 </a:t>
            </a:r>
            <a:r>
              <a:rPr lang="en-US" sz="4200" dirty="0"/>
              <a:t>and UL1-TR-001079 from </a:t>
            </a:r>
            <a:r>
              <a:rPr lang="en-US" sz="4200" dirty="0" smtClean="0"/>
              <a:t>NCRR</a:t>
            </a:r>
          </a:p>
          <a:p>
            <a:pPr>
              <a:lnSpc>
                <a:spcPct val="120000"/>
              </a:lnSpc>
            </a:pPr>
            <a:endParaRPr lang="en-US" sz="2800" dirty="0" smtClean="0"/>
          </a:p>
          <a:p>
            <a:pPr marL="120650" indent="-120650">
              <a:lnSpc>
                <a:spcPct val="150000"/>
              </a:lnSpc>
            </a:pPr>
            <a:r>
              <a:rPr lang="en-US" sz="4300" b="1" dirty="0"/>
              <a:t>Graduate funding</a:t>
            </a:r>
            <a:endParaRPr lang="en-US" sz="4300" dirty="0"/>
          </a:p>
          <a:p>
            <a:pPr marL="174625" lvl="1" indent="0">
              <a:lnSpc>
                <a:spcPct val="120000"/>
              </a:lnSpc>
              <a:buNone/>
            </a:pPr>
            <a:r>
              <a:rPr lang="en-US" sz="4000" dirty="0"/>
              <a:t>UNC Royster Society Fellowship</a:t>
            </a:r>
          </a:p>
          <a:p>
            <a:pPr marL="174625" lvl="1" indent="0">
              <a:lnSpc>
                <a:spcPct val="120000"/>
              </a:lnSpc>
              <a:buNone/>
            </a:pPr>
            <a:r>
              <a:rPr lang="en-US" sz="4000" dirty="0"/>
              <a:t>NHLBI T-32 Pre-Doctoral Fellowship </a:t>
            </a:r>
          </a:p>
          <a:p>
            <a:pPr marL="174625" lvl="1" indent="0">
              <a:lnSpc>
                <a:spcPct val="120000"/>
              </a:lnSpc>
              <a:buNone/>
            </a:pPr>
            <a:r>
              <a:rPr lang="en-US" sz="4000" dirty="0" err="1"/>
              <a:t>Gillings</a:t>
            </a:r>
            <a:r>
              <a:rPr lang="en-US" sz="4000" dirty="0"/>
              <a:t> Dissertation </a:t>
            </a:r>
            <a:r>
              <a:rPr lang="en-US" sz="4000" dirty="0" smtClean="0"/>
              <a:t>Award</a:t>
            </a:r>
          </a:p>
          <a:p>
            <a:pPr marL="120650" lvl="1" indent="0">
              <a:lnSpc>
                <a:spcPct val="150000"/>
              </a:lnSpc>
              <a:buNone/>
            </a:pPr>
            <a:endParaRPr lang="en-US" sz="4000" dirty="0"/>
          </a:p>
          <a:p>
            <a:pPr marL="736600" indent="-273050">
              <a:lnSpc>
                <a:spcPct val="150000"/>
              </a:lnSpc>
            </a:pPr>
            <a:r>
              <a:rPr lang="en-US" sz="4800" b="1" dirty="0" smtClean="0"/>
              <a:t>Collaborators</a:t>
            </a:r>
          </a:p>
          <a:p>
            <a:pPr marL="804863" lvl="1" indent="0">
              <a:lnSpc>
                <a:spcPct val="150000"/>
              </a:lnSpc>
              <a:buNone/>
            </a:pPr>
            <a:r>
              <a:rPr lang="en-US" sz="4800" dirty="0" smtClean="0"/>
              <a:t>Kelly R. Evenson, PhD </a:t>
            </a:r>
          </a:p>
          <a:p>
            <a:pPr marL="804863" lvl="1" indent="0">
              <a:lnSpc>
                <a:spcPct val="150000"/>
              </a:lnSpc>
              <a:buNone/>
            </a:pPr>
            <a:r>
              <a:rPr lang="en-US" sz="4800" dirty="0" smtClean="0"/>
              <a:t>Allison Aiello, PhD </a:t>
            </a:r>
          </a:p>
          <a:p>
            <a:pPr marL="804863" lvl="1" indent="0">
              <a:lnSpc>
                <a:spcPct val="150000"/>
              </a:lnSpc>
              <a:buNone/>
            </a:pPr>
            <a:r>
              <a:rPr lang="en-US" sz="4800" dirty="0" smtClean="0"/>
              <a:t>Jennifer Leeman, </a:t>
            </a:r>
            <a:r>
              <a:rPr lang="en-US" sz="4800" dirty="0" err="1" smtClean="0"/>
              <a:t>DrPH</a:t>
            </a:r>
            <a:r>
              <a:rPr lang="en-US" sz="4800" dirty="0" smtClean="0"/>
              <a:t> </a:t>
            </a:r>
          </a:p>
          <a:p>
            <a:pPr marL="804863" lvl="1" indent="0">
              <a:lnSpc>
                <a:spcPct val="150000"/>
              </a:lnSpc>
              <a:buNone/>
            </a:pPr>
            <a:r>
              <a:rPr lang="en-US" sz="4800" dirty="0" smtClean="0"/>
              <a:t>Quefeng Li, PhD </a:t>
            </a:r>
          </a:p>
          <a:p>
            <a:pPr marL="804863" lvl="1" indent="0">
              <a:lnSpc>
                <a:spcPct val="150000"/>
              </a:lnSpc>
              <a:buNone/>
            </a:pPr>
            <a:r>
              <a:rPr lang="en-US" sz="4800" dirty="0" smtClean="0"/>
              <a:t>Angela O’Rand, PhD </a:t>
            </a:r>
          </a:p>
          <a:p>
            <a:pPr marL="804863" lvl="1" indent="0">
              <a:lnSpc>
                <a:spcPct val="150000"/>
              </a:lnSpc>
              <a:buNone/>
            </a:pPr>
            <a:r>
              <a:rPr lang="en-US" sz="4800" dirty="0" smtClean="0"/>
              <a:t>Ana </a:t>
            </a:r>
            <a:r>
              <a:rPr lang="en-US" sz="4800" dirty="0" err="1" smtClean="0"/>
              <a:t>Deiz</a:t>
            </a:r>
            <a:r>
              <a:rPr lang="en-US" sz="4800" dirty="0" smtClean="0"/>
              <a:t> Roux, PhD</a:t>
            </a:r>
          </a:p>
          <a:p>
            <a:pPr marL="341313" indent="-163513">
              <a:lnSpc>
                <a:spcPct val="150000"/>
              </a:lnSpc>
            </a:pPr>
            <a:endParaRPr lang="en-US" sz="4300" dirty="0" smtClean="0"/>
          </a:p>
        </p:txBody>
      </p:sp>
      <p:sp>
        <p:nvSpPr>
          <p:cNvPr id="4" name="Slide Number Placeholder 3"/>
          <p:cNvSpPr>
            <a:spLocks noGrp="1"/>
          </p:cNvSpPr>
          <p:nvPr>
            <p:ph type="sldNum" sz="quarter" idx="12"/>
          </p:nvPr>
        </p:nvSpPr>
        <p:spPr>
          <a:xfrm>
            <a:off x="7772400" y="6172200"/>
            <a:ext cx="1066800" cy="329184"/>
          </a:xfrm>
        </p:spPr>
        <p:txBody>
          <a:bodyPr/>
          <a:lstStyle/>
          <a:p>
            <a:pPr algn="r"/>
            <a:fld id="{16404BB3-1AF0-4E33-A720-53C61AE2E0AE}" type="slidenum">
              <a:rPr lang="en-US" smtClean="0">
                <a:solidFill>
                  <a:schemeClr val="tx1"/>
                </a:solidFill>
              </a:rPr>
              <a:pPr algn="r"/>
              <a:t>2</a:t>
            </a:fld>
            <a:endParaRPr lang="en-US" dirty="0">
              <a:solidFill>
                <a:schemeClr val="tx1"/>
              </a:solidFill>
            </a:endParaRPr>
          </a:p>
        </p:txBody>
      </p:sp>
      <p:grpSp>
        <p:nvGrpSpPr>
          <p:cNvPr id="9" name="Group 8"/>
          <p:cNvGrpSpPr/>
          <p:nvPr/>
        </p:nvGrpSpPr>
        <p:grpSpPr>
          <a:xfrm>
            <a:off x="0" y="0"/>
            <a:ext cx="9372600" cy="411480"/>
            <a:chOff x="0" y="0"/>
            <a:chExt cx="9296400" cy="411480"/>
          </a:xfrm>
        </p:grpSpPr>
        <p:graphicFrame>
          <p:nvGraphicFramePr>
            <p:cNvPr id="10" name="Diagram 9"/>
            <p:cNvGraphicFramePr/>
            <p:nvPr>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441961"/>
            <a:ext cx="1715905" cy="1057275"/>
          </a:xfrm>
          <a:prstGeom prst="rect">
            <a:avLst/>
          </a:prstGeom>
        </p:spPr>
      </p:pic>
    </p:spTree>
    <p:extLst>
      <p:ext uri="{BB962C8B-B14F-4D97-AF65-F5344CB8AC3E}">
        <p14:creationId xmlns:p14="http://schemas.microsoft.com/office/powerpoint/2010/main" val="2399990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b="1" dirty="0" smtClean="0"/>
              <a:t>5-year Rate of Change</a:t>
            </a:r>
            <a:endParaRPr lang="en-US" b="1"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20</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3"/>
          <p:cNvSpPr txBox="1">
            <a:spLocks/>
          </p:cNvSpPr>
          <p:nvPr/>
        </p:nvSpPr>
        <p:spPr>
          <a:xfrm>
            <a:off x="7620000" y="617220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tx1"/>
                </a:solidFill>
              </a:rPr>
              <a:t>20</a:t>
            </a:r>
            <a:endParaRPr lang="en-US" dirty="0">
              <a:solidFill>
                <a:schemeClr val="tx1"/>
              </a:solidFill>
            </a:endParaRPr>
          </a:p>
        </p:txBody>
      </p:sp>
      <p:graphicFrame>
        <p:nvGraphicFramePr>
          <p:cNvPr id="13" name="Content Placeholder 2"/>
          <p:cNvGraphicFramePr>
            <a:graphicFrameLocks/>
          </p:cNvGraphicFramePr>
          <p:nvPr>
            <p:extLst>
              <p:ext uri="{D42A27DB-BD31-4B8C-83A1-F6EECF244321}">
                <p14:modId xmlns:p14="http://schemas.microsoft.com/office/powerpoint/2010/main" val="3196581849"/>
              </p:ext>
            </p:extLst>
          </p:nvPr>
        </p:nvGraphicFramePr>
        <p:xfrm>
          <a:off x="457200" y="1649663"/>
          <a:ext cx="8229600" cy="3474422"/>
        </p:xfrm>
        <a:graphic>
          <a:graphicData uri="http://schemas.openxmlformats.org/drawingml/2006/table">
            <a:tbl>
              <a:tblPr firstRow="1" bandRow="1">
                <a:tableStyleId>{5FD0F851-EC5A-4D38-B0AD-8093EC10F338}</a:tableStyleId>
              </a:tblPr>
              <a:tblGrid>
                <a:gridCol w="2743200">
                  <a:extLst>
                    <a:ext uri="{9D8B030D-6E8A-4147-A177-3AD203B41FA5}">
                      <a16:colId xmlns:a16="http://schemas.microsoft.com/office/drawing/2014/main" val="1953462201"/>
                    </a:ext>
                  </a:extLst>
                </a:gridCol>
                <a:gridCol w="2743200">
                  <a:extLst>
                    <a:ext uri="{9D8B030D-6E8A-4147-A177-3AD203B41FA5}">
                      <a16:colId xmlns:a16="http://schemas.microsoft.com/office/drawing/2014/main" val="360803515"/>
                    </a:ext>
                  </a:extLst>
                </a:gridCol>
                <a:gridCol w="2743200">
                  <a:extLst>
                    <a:ext uri="{9D8B030D-6E8A-4147-A177-3AD203B41FA5}">
                      <a16:colId xmlns:a16="http://schemas.microsoft.com/office/drawing/2014/main" val="4203102732"/>
                    </a:ext>
                  </a:extLst>
                </a:gridCol>
              </a:tblGrid>
              <a:tr h="458807">
                <a:tc>
                  <a:txBody>
                    <a:bodyPr/>
                    <a:lstStyle/>
                    <a:p>
                      <a:endParaRPr lang="en-US" dirty="0"/>
                    </a:p>
                  </a:txBody>
                  <a:tcPr>
                    <a:lnB w="12700" cmpd="sng">
                      <a:noFill/>
                    </a:lnB>
                  </a:tcPr>
                </a:tc>
                <a:tc gridSpan="2">
                  <a:txBody>
                    <a:bodyPr/>
                    <a:lstStyle/>
                    <a:p>
                      <a:pPr algn="ctr"/>
                      <a:r>
                        <a:rPr lang="en-US" sz="2000" dirty="0" smtClean="0"/>
                        <a:t>Socio-economic Position</a:t>
                      </a:r>
                      <a:endParaRPr lang="en-US" sz="2000" dirty="0"/>
                    </a:p>
                  </a:txBody>
                  <a:tcPr anchor="ctr">
                    <a:lnB w="12700" cap="flat" cmpd="sng" algn="ctr">
                      <a:solidFill>
                        <a:schemeClr val="accent5"/>
                      </a:solidFill>
                      <a:prstDash val="solid"/>
                      <a:round/>
                      <a:headEnd type="none" w="med" len="med"/>
                      <a:tailEnd type="none" w="med" len="med"/>
                    </a:lnB>
                    <a:solidFill>
                      <a:srgbClr val="5AA2AE">
                        <a:alpha val="20000"/>
                      </a:srgbClr>
                    </a:solidFill>
                  </a:tcPr>
                </a:tc>
                <a:tc hMerge="1">
                  <a:txBody>
                    <a:bodyPr/>
                    <a:lstStyle/>
                    <a:p>
                      <a:pPr algn="ctr"/>
                      <a:endParaRPr lang="en-US" sz="2000" dirty="0"/>
                    </a:p>
                  </a:txBody>
                  <a:tcPr anchor="ctr"/>
                </a:tc>
                <a:extLst>
                  <a:ext uri="{0D108BD9-81ED-4DB2-BD59-A6C34878D82A}">
                    <a16:rowId xmlns:a16="http://schemas.microsoft.com/office/drawing/2014/main" val="1031867237"/>
                  </a:ext>
                </a:extLst>
              </a:tr>
              <a:tr h="315932">
                <a:tc>
                  <a:txBody>
                    <a:bodyPr/>
                    <a:lstStyle/>
                    <a:p>
                      <a:endParaRPr lang="en-US" dirty="0"/>
                    </a:p>
                  </a:txBody>
                  <a:tcPr>
                    <a:lnL>
                      <a:noFill/>
                    </a:lnL>
                    <a:lnR>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Low</a:t>
                      </a:r>
                      <a:endParaRPr lang="en-US" sz="2000" b="1" dirty="0"/>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High</a:t>
                      </a:r>
                      <a:endParaRPr lang="en-US" sz="2000" b="1" dirty="0"/>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218573"/>
                  </a:ext>
                </a:extLst>
              </a:tr>
              <a:tr h="523875">
                <a:tc>
                  <a:txBody>
                    <a:bodyPr/>
                    <a:lstStyle/>
                    <a:p>
                      <a:r>
                        <a:rPr lang="en-US" dirty="0" smtClean="0"/>
                        <a:t>Recreation</a:t>
                      </a:r>
                      <a:r>
                        <a:rPr lang="en-US" baseline="0" dirty="0" smtClean="0"/>
                        <a:t> Walking</a:t>
                      </a:r>
                      <a:endParaRPr lang="en-US" dirty="0"/>
                    </a:p>
                  </a:txBody>
                  <a:tcPr anchor="ctr">
                    <a:lnT w="12700" cap="flat" cmpd="sng" algn="ctr">
                      <a:solidFill>
                        <a:schemeClr val="accent5"/>
                      </a:solidFill>
                      <a:prstDash val="solid"/>
                      <a:round/>
                      <a:headEnd type="none" w="med" len="med"/>
                      <a:tailEnd type="none" w="med" len="med"/>
                    </a:lnT>
                  </a:tcPr>
                </a:tc>
                <a:tc>
                  <a:txBody>
                    <a:bodyPr/>
                    <a:lstStyle/>
                    <a:p>
                      <a:endParaRPr lang="en-US" dirty="0"/>
                    </a:p>
                  </a:txBody>
                  <a:tcPr>
                    <a:lnT w="12700" cap="flat" cmpd="sng" algn="ctr">
                      <a:solidFill>
                        <a:schemeClr val="accent5"/>
                      </a:solidFill>
                      <a:prstDash val="solid"/>
                      <a:round/>
                      <a:headEnd type="none" w="med" len="med"/>
                      <a:tailEnd type="none" w="med" len="med"/>
                    </a:lnT>
                  </a:tcPr>
                </a:tc>
                <a:tc>
                  <a:txBody>
                    <a:bodyPr/>
                    <a:lstStyle/>
                    <a:p>
                      <a:endParaRPr lang="en-US" dirty="0"/>
                    </a:p>
                  </a:txBody>
                  <a:tcP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733952554"/>
                  </a:ext>
                </a:extLst>
              </a:tr>
              <a:tr h="523875">
                <a:tc>
                  <a:txBody>
                    <a:bodyPr/>
                    <a:lstStyle/>
                    <a:p>
                      <a:r>
                        <a:rPr lang="en-US" dirty="0" smtClean="0"/>
                        <a:t>Transport Walking</a:t>
                      </a:r>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41109404"/>
                  </a:ext>
                </a:extLst>
              </a:tr>
              <a:tr h="523875">
                <a:tc>
                  <a:txBody>
                    <a:bodyPr/>
                    <a:lstStyle/>
                    <a:p>
                      <a:r>
                        <a:rPr lang="en-US" dirty="0" smtClean="0"/>
                        <a:t>Non-walking Leisure</a:t>
                      </a:r>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4406749"/>
                  </a:ext>
                </a:extLst>
              </a:tr>
              <a:tr h="523875">
                <a:tc>
                  <a:txBody>
                    <a:bodyPr/>
                    <a:lstStyle/>
                    <a:p>
                      <a:r>
                        <a:rPr lang="en-US" dirty="0" smtClean="0"/>
                        <a:t>Household/yard</a:t>
                      </a:r>
                      <a:endParaRPr lang="en-US" dirty="0"/>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4096885042"/>
                  </a:ext>
                </a:extLst>
              </a:tr>
              <a:tr h="523875">
                <a:tc>
                  <a:txBody>
                    <a:bodyPr/>
                    <a:lstStyle/>
                    <a:p>
                      <a:r>
                        <a:rPr lang="en-US" dirty="0" smtClean="0"/>
                        <a:t>Care giving</a:t>
                      </a:r>
                      <a:endParaRPr lang="en-US" dirty="0"/>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639659686"/>
                  </a:ext>
                </a:extLst>
              </a:tr>
            </a:tbl>
          </a:graphicData>
        </a:graphic>
      </p:graphicFrame>
      <p:sp>
        <p:nvSpPr>
          <p:cNvPr id="14" name="Down Arrow 13"/>
          <p:cNvSpPr/>
          <p:nvPr/>
        </p:nvSpPr>
        <p:spPr>
          <a:xfrm>
            <a:off x="4229100" y="4139256"/>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229100" y="4675745"/>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qual 15"/>
          <p:cNvSpPr/>
          <p:nvPr/>
        </p:nvSpPr>
        <p:spPr>
          <a:xfrm>
            <a:off x="4229100" y="3085818"/>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Equal 16"/>
          <p:cNvSpPr/>
          <p:nvPr/>
        </p:nvSpPr>
        <p:spPr>
          <a:xfrm>
            <a:off x="7113371" y="3065610"/>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Equal 17"/>
          <p:cNvSpPr/>
          <p:nvPr/>
        </p:nvSpPr>
        <p:spPr>
          <a:xfrm>
            <a:off x="7113371" y="3605577"/>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Equal 18"/>
          <p:cNvSpPr/>
          <p:nvPr/>
        </p:nvSpPr>
        <p:spPr>
          <a:xfrm>
            <a:off x="7113371" y="4677652"/>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wn Arrow 19"/>
          <p:cNvSpPr/>
          <p:nvPr/>
        </p:nvSpPr>
        <p:spPr>
          <a:xfrm rot="10800000">
            <a:off x="7113371" y="2544020"/>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qual 20"/>
          <p:cNvSpPr/>
          <p:nvPr/>
        </p:nvSpPr>
        <p:spPr>
          <a:xfrm>
            <a:off x="7113369" y="4129633"/>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Equal 21"/>
          <p:cNvSpPr/>
          <p:nvPr/>
        </p:nvSpPr>
        <p:spPr>
          <a:xfrm>
            <a:off x="3948247" y="3603129"/>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wn Arrow 22"/>
          <p:cNvSpPr/>
          <p:nvPr/>
        </p:nvSpPr>
        <p:spPr>
          <a:xfrm rot="10800000">
            <a:off x="4713191" y="3603322"/>
            <a:ext cx="457200" cy="381000"/>
          </a:xfrm>
          <a:prstGeom prst="downArrow">
            <a:avLst>
              <a:gd name="adj1" fmla="val 36100"/>
              <a:gd name="adj2" fmla="val 5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 23"/>
          <p:cNvSpPr/>
          <p:nvPr/>
        </p:nvSpPr>
        <p:spPr>
          <a:xfrm>
            <a:off x="4229098" y="2601846"/>
            <a:ext cx="457202" cy="380638"/>
          </a:xfrm>
          <a:prstGeom prst="mathEqual">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81000" y="5143799"/>
            <a:ext cx="8305800" cy="369332"/>
          </a:xfrm>
          <a:prstGeom prst="rect">
            <a:avLst/>
          </a:prstGeom>
        </p:spPr>
        <p:txBody>
          <a:bodyPr wrap="square">
            <a:spAutoFit/>
          </a:bodyPr>
          <a:lstStyle/>
          <a:p>
            <a:pPr lvl="0" indent="-169862" fontAlgn="b"/>
            <a:r>
              <a:rPr lang="en-US" i="1" dirty="0">
                <a:solidFill>
                  <a:srgbClr val="000000"/>
                </a:solidFill>
              </a:rPr>
              <a:t>*Adjusted for partnership status, chronic disease, and self-reported health</a:t>
            </a:r>
          </a:p>
        </p:txBody>
      </p:sp>
    </p:spTree>
    <p:extLst>
      <p:ext uri="{BB962C8B-B14F-4D97-AF65-F5344CB8AC3E}">
        <p14:creationId xmlns:p14="http://schemas.microsoft.com/office/powerpoint/2010/main" val="328046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126726131"/>
              </p:ext>
            </p:extLst>
          </p:nvPr>
        </p:nvGraphicFramePr>
        <p:xfrm>
          <a:off x="457200" y="1600200"/>
          <a:ext cx="8229598" cy="3062474"/>
        </p:xfrm>
        <a:graphic>
          <a:graphicData uri="http://schemas.openxmlformats.org/drawingml/2006/table">
            <a:tbl>
              <a:tblPr firstRow="1" bandRow="1">
                <a:tableStyleId>{5FD0F851-EC5A-4D38-B0AD-8093EC10F338}</a:tableStyleId>
              </a:tblPr>
              <a:tblGrid>
                <a:gridCol w="2639684">
                  <a:extLst>
                    <a:ext uri="{9D8B030D-6E8A-4147-A177-3AD203B41FA5}">
                      <a16:colId xmlns:a16="http://schemas.microsoft.com/office/drawing/2014/main" val="2376195015"/>
                    </a:ext>
                  </a:extLst>
                </a:gridCol>
                <a:gridCol w="2794957">
                  <a:extLst>
                    <a:ext uri="{9D8B030D-6E8A-4147-A177-3AD203B41FA5}">
                      <a16:colId xmlns:a16="http://schemas.microsoft.com/office/drawing/2014/main" val="1542829506"/>
                    </a:ext>
                  </a:extLst>
                </a:gridCol>
                <a:gridCol w="2794957">
                  <a:extLst>
                    <a:ext uri="{9D8B030D-6E8A-4147-A177-3AD203B41FA5}">
                      <a16:colId xmlns:a16="http://schemas.microsoft.com/office/drawing/2014/main" val="2061185071"/>
                    </a:ext>
                  </a:extLst>
                </a:gridCol>
              </a:tblGrid>
              <a:tr h="381000">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B w="12700" cap="flat" cmpd="sng" algn="ctr">
                      <a:noFill/>
                      <a:prstDash val="solid"/>
                      <a:round/>
                      <a:headEnd type="none" w="med" len="med"/>
                      <a:tailEnd type="none" w="med" len="med"/>
                    </a:lnB>
                  </a:tcPr>
                </a:tc>
                <a:tc gridSpan="2">
                  <a:txBody>
                    <a:bodyPr/>
                    <a:lstStyle/>
                    <a:p>
                      <a:pPr algn="ctr" fontAlgn="b"/>
                      <a:r>
                        <a:rPr lang="en-US" sz="2000" b="1" i="0" u="none" strike="noStrike" dirty="0" smtClean="0">
                          <a:solidFill>
                            <a:srgbClr val="000000"/>
                          </a:solidFill>
                          <a:effectLst/>
                          <a:latin typeface="+mj-lt"/>
                        </a:rPr>
                        <a:t>Socio-economic Position</a:t>
                      </a:r>
                      <a:endParaRPr lang="en-US" sz="2000" b="1" i="0" u="none" strike="noStrike" dirty="0">
                        <a:solidFill>
                          <a:srgbClr val="000000"/>
                        </a:solidFill>
                        <a:effectLst/>
                        <a:latin typeface="+mj-lt"/>
                      </a:endParaRPr>
                    </a:p>
                  </a:txBody>
                  <a:tcPr marL="11558" marR="11558" marT="9525" marB="0" anchor="ctr">
                    <a:lnB w="12700" cap="flat" cmpd="sng" algn="ctr">
                      <a:solidFill>
                        <a:schemeClr val="accent5"/>
                      </a:solidFill>
                      <a:prstDash val="solid"/>
                      <a:round/>
                      <a:headEnd type="none" w="med" len="med"/>
                      <a:tailEnd type="none" w="med" len="med"/>
                    </a:lnB>
                    <a:solidFill>
                      <a:srgbClr val="5AA2AE">
                        <a:alpha val="20000"/>
                      </a:srgbClr>
                    </a:solidFill>
                  </a:tcPr>
                </a:tc>
                <a:tc hMerge="1">
                  <a:txBody>
                    <a:bodyPr/>
                    <a:lstStyle/>
                    <a:p>
                      <a:pPr algn="ctr" fontAlgn="b"/>
                      <a:endParaRPr lang="en-US" sz="2000" b="0" i="0" u="none" strike="noStrike" dirty="0">
                        <a:solidFill>
                          <a:srgbClr val="000000"/>
                        </a:solidFill>
                        <a:effectLst/>
                        <a:latin typeface="+mj-lt"/>
                      </a:endParaRPr>
                    </a:p>
                  </a:txBody>
                  <a:tcPr marL="11558" marR="11558" marT="9525" marB="0" anchor="ctr">
                    <a:lnB w="12700" cap="flat" cmpd="sng" algn="ctr">
                      <a:noFill/>
                      <a:prstDash val="solid"/>
                      <a:round/>
                      <a:headEnd type="none" w="med" len="med"/>
                      <a:tailEnd type="none" w="med" len="med"/>
                    </a:lnB>
                  </a:tcPr>
                </a:tc>
                <a:extLst>
                  <a:ext uri="{0D108BD9-81ED-4DB2-BD59-A6C34878D82A}">
                    <a16:rowId xmlns:a16="http://schemas.microsoft.com/office/drawing/2014/main" val="1079742600"/>
                  </a:ext>
                </a:extLst>
              </a:tr>
              <a:tr h="381000">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T w="12700" cmpd="sng">
                      <a:noFill/>
                    </a:lnT>
                    <a:lnB w="12700" cap="flat" cmpd="sng" algn="ctr">
                      <a:noFill/>
                      <a:prstDash val="solid"/>
                      <a:round/>
                      <a:headEnd type="none" w="med" len="med"/>
                      <a:tailEnd type="none" w="med" len="med"/>
                    </a:lnB>
                    <a:noFill/>
                  </a:tcPr>
                </a:tc>
                <a:tc>
                  <a:txBody>
                    <a:bodyPr/>
                    <a:lstStyle/>
                    <a:p>
                      <a:pPr algn="ctr" fontAlgn="b"/>
                      <a:r>
                        <a:rPr lang="en-US" sz="2000" b="1" u="none" strike="noStrike" dirty="0" smtClean="0">
                          <a:effectLst/>
                        </a:rPr>
                        <a:t>Low</a:t>
                      </a:r>
                      <a:endParaRPr lang="en-US" sz="2000" b="1" i="0" u="none" strike="noStrike" dirty="0">
                        <a:solidFill>
                          <a:srgbClr val="000000"/>
                        </a:solidFill>
                        <a:effectLst/>
                        <a:latin typeface="+mj-lt"/>
                      </a:endParaRPr>
                    </a:p>
                  </a:txBody>
                  <a:tcPr marL="11558" marR="11558" marT="9525" marB="0" anchor="ct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2000" b="1" u="none" strike="noStrike" dirty="0" smtClean="0">
                          <a:effectLst/>
                        </a:rPr>
                        <a:t>High</a:t>
                      </a:r>
                      <a:endParaRPr lang="en-US" sz="2000" b="1" i="0" u="none" strike="noStrike" dirty="0">
                        <a:solidFill>
                          <a:srgbClr val="000000"/>
                        </a:solidFill>
                        <a:effectLst/>
                        <a:latin typeface="+mj-lt"/>
                      </a:endParaRPr>
                    </a:p>
                  </a:txBody>
                  <a:tcPr marL="11558" marR="11558" marT="9525" marB="0" anchor="ct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90061819"/>
                  </a:ext>
                </a:extLst>
              </a:tr>
              <a:tr h="279173">
                <a:tc>
                  <a:txBody>
                    <a:bodyPr/>
                    <a:lstStyle/>
                    <a:p>
                      <a:pPr algn="l" fontAlgn="b"/>
                      <a:endParaRPr lang="en-US" sz="2000" b="0" i="0" u="none" strike="noStrike" dirty="0">
                        <a:solidFill>
                          <a:srgbClr val="000000"/>
                        </a:solidFill>
                        <a:effectLst/>
                        <a:latin typeface="Calibri" panose="020F0502020204030204" pitchFamily="34" charset="0"/>
                      </a:endParaRPr>
                    </a:p>
                  </a:txBody>
                  <a:tcPr marL="11558" marR="11558" marT="9525" marB="0" anchor="b">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rgbClr val="000000"/>
                          </a:solidFill>
                          <a:effectLst/>
                          <a:latin typeface="+mj-lt"/>
                        </a:rPr>
                        <a:t>Retired vs. Not</a:t>
                      </a:r>
                      <a:endParaRPr lang="en-US" sz="1800" b="0" i="0" u="none" strike="noStrike" dirty="0">
                        <a:solidFill>
                          <a:srgbClr val="000000"/>
                        </a:solidFill>
                        <a:effectLst/>
                        <a:latin typeface="+mj-lt"/>
                      </a:endParaRPr>
                    </a:p>
                  </a:txBody>
                  <a:tcPr marL="11558" marR="11558" marT="9525" marB="0" anchor="ctr">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mn-lt"/>
                          <a:ea typeface="+mn-ea"/>
                          <a:cs typeface="+mn-cs"/>
                        </a:rPr>
                        <a:t>Retired</a:t>
                      </a:r>
                      <a:r>
                        <a:rPr lang="en-US" sz="1800" b="0" i="0" u="none" strike="noStrike" kern="1200" baseline="0" dirty="0" smtClean="0">
                          <a:solidFill>
                            <a:srgbClr val="000000"/>
                          </a:solidFill>
                          <a:effectLst/>
                          <a:latin typeface="+mn-lt"/>
                          <a:ea typeface="+mn-ea"/>
                          <a:cs typeface="+mn-cs"/>
                        </a:rPr>
                        <a:t> vs. Not</a:t>
                      </a:r>
                      <a:endParaRPr lang="en-US" sz="1800" b="0" i="0" u="none" strike="noStrike" kern="1200" dirty="0" smtClean="0">
                        <a:solidFill>
                          <a:srgbClr val="000000"/>
                        </a:solidFill>
                        <a:effectLst/>
                        <a:latin typeface="+mn-lt"/>
                        <a:ea typeface="+mn-ea"/>
                        <a:cs typeface="+mn-cs"/>
                      </a:endParaRPr>
                    </a:p>
                  </a:txBody>
                  <a:tcPr marL="11558" marR="11558" marT="9525" marB="0" anchor="ctr">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79253"/>
                  </a:ext>
                </a:extLst>
              </a:tr>
              <a:tr h="545482">
                <a:tc>
                  <a:txBody>
                    <a:bodyPr/>
                    <a:lstStyle/>
                    <a:p>
                      <a:pPr algn="l" fontAlgn="b"/>
                      <a:r>
                        <a:rPr lang="en-US" sz="2000" b="1" u="none" strike="noStrike" dirty="0">
                          <a:effectLst/>
                        </a:rPr>
                        <a:t>TV Watching</a:t>
                      </a:r>
                      <a:endParaRPr lang="en-US" sz="2000" b="1" i="0" u="none" strike="noStrike" dirty="0">
                        <a:solidFill>
                          <a:srgbClr val="000000"/>
                        </a:solidFill>
                        <a:effectLst/>
                        <a:latin typeface="Calibri" panose="020F0502020204030204" pitchFamily="34" charset="0"/>
                      </a:endParaRPr>
                    </a:p>
                  </a:txBody>
                  <a:tcPr marL="11558" marR="11558" marT="9525" marB="0" anchor="ctr">
                    <a:lnT w="12700" cap="flat" cmpd="sng" algn="ctr">
                      <a:solidFill>
                        <a:schemeClr val="accent5"/>
                      </a:solidFill>
                      <a:prstDash val="solid"/>
                      <a:round/>
                      <a:headEnd type="none" w="med" len="med"/>
                      <a:tailEnd type="none" w="med" len="med"/>
                    </a:lnT>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11558" marR="11558" marT="9525" marB="0" anchor="ctr">
                    <a:lnT w="12700" cap="flat" cmpd="sng" algn="ctr">
                      <a:solidFill>
                        <a:schemeClr val="accent5"/>
                      </a:solidFill>
                      <a:prstDash val="solid"/>
                      <a:round/>
                      <a:headEnd type="none" w="med" len="med"/>
                      <a:tailEnd type="none" w="med" len="med"/>
                    </a:lnT>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11558" marR="11558" marT="9525" marB="0" anchor="ct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440391466"/>
                  </a:ext>
                </a:extLst>
              </a:tr>
              <a:tr h="508134">
                <a:tc>
                  <a:txBody>
                    <a:bodyPr/>
                    <a:lstStyle/>
                    <a:p>
                      <a:pPr marL="287338" lvl="1" indent="0" algn="l" fontAlgn="b"/>
                      <a:r>
                        <a:rPr lang="en-US" sz="2000" u="none" strike="noStrike" dirty="0">
                          <a:effectLst/>
                        </a:rPr>
                        <a:t>Crude</a:t>
                      </a:r>
                      <a:endParaRPr lang="en-US" sz="2000" b="0" i="0" u="none" strike="noStrike" dirty="0">
                        <a:solidFill>
                          <a:srgbClr val="000000"/>
                        </a:solidFill>
                        <a:effectLst/>
                        <a:latin typeface="Calibri" panose="020F0502020204030204" pitchFamily="34" charset="0"/>
                      </a:endParaRPr>
                    </a:p>
                  </a:txBody>
                  <a:tcPr marL="11558" marR="11558" marT="9525" marB="0" anchor="ctr"/>
                </a:tc>
                <a:tc>
                  <a:txBody>
                    <a:bodyPr/>
                    <a:lstStyle/>
                    <a:p>
                      <a:pPr marL="0" marR="0" algn="ctr">
                        <a:lnSpc>
                          <a:spcPct val="115000"/>
                        </a:lnSpc>
                        <a:spcBef>
                          <a:spcPts val="0"/>
                        </a:spcBef>
                        <a:spcAft>
                          <a:spcPts val="0"/>
                        </a:spcAft>
                      </a:pPr>
                      <a:r>
                        <a:rPr lang="en-US" sz="1800" dirty="0">
                          <a:effectLst/>
                        </a:rPr>
                        <a:t>1.11 (1.00, 1.23)</a:t>
                      </a:r>
                      <a:endParaRPr lang="en-US" sz="1800" dirty="0">
                        <a:effectLst/>
                        <a:latin typeface="+mj-lt"/>
                        <a:ea typeface="Calibri" panose="020F0502020204030204" pitchFamily="34" charset="0"/>
                        <a:cs typeface="Times New Roman" panose="02020603050405020304" pitchFamily="18" charset="0"/>
                      </a:endParaRPr>
                    </a:p>
                  </a:txBody>
                  <a:tcPr marL="83221" marR="83221" marT="0" marB="0" anchor="ctr"/>
                </a:tc>
                <a:tc>
                  <a:txBody>
                    <a:bodyPr/>
                    <a:lstStyle/>
                    <a:p>
                      <a:pPr algn="ctr" fontAlgn="b"/>
                      <a:r>
                        <a:rPr lang="en-US" sz="1800" u="none" strike="noStrike" dirty="0">
                          <a:effectLst/>
                        </a:rPr>
                        <a:t>1.18 (1.10, 1.26)</a:t>
                      </a:r>
                      <a:endParaRPr lang="en-US" sz="1800" b="0" i="0" u="none" strike="noStrike" dirty="0">
                        <a:solidFill>
                          <a:srgbClr val="000000"/>
                        </a:solidFill>
                        <a:effectLst/>
                        <a:latin typeface="+mj-lt"/>
                      </a:endParaRPr>
                    </a:p>
                  </a:txBody>
                  <a:tcPr marL="11558" marR="11558" marT="9525" marB="0" anchor="ctr"/>
                </a:tc>
                <a:extLst>
                  <a:ext uri="{0D108BD9-81ED-4DB2-BD59-A6C34878D82A}">
                    <a16:rowId xmlns:a16="http://schemas.microsoft.com/office/drawing/2014/main" val="398855051"/>
                  </a:ext>
                </a:extLst>
              </a:tr>
              <a:tr h="556248">
                <a:tc>
                  <a:txBody>
                    <a:bodyPr/>
                    <a:lstStyle/>
                    <a:p>
                      <a:pPr marL="287338" lvl="1" indent="0" algn="l" fontAlgn="b"/>
                      <a:r>
                        <a:rPr lang="en-US" sz="2000" u="none" strike="noStrike" dirty="0" smtClean="0">
                          <a:effectLst/>
                        </a:rPr>
                        <a:t>Adjusted*</a:t>
                      </a:r>
                      <a:endParaRPr lang="en-US" sz="2000" b="0" i="0" u="none" strike="noStrike" dirty="0">
                        <a:solidFill>
                          <a:srgbClr val="000000"/>
                        </a:solidFill>
                        <a:effectLst/>
                        <a:latin typeface="Calibri" panose="020F0502020204030204" pitchFamily="34" charset="0"/>
                      </a:endParaRPr>
                    </a:p>
                  </a:txBody>
                  <a:tcPr marL="11558" marR="11558" marT="9525" marB="0" anchor="ctr">
                    <a:lnB w="12700" cap="flat" cmpd="sng" algn="ctr">
                      <a:solidFill>
                        <a:schemeClr val="accent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rPr>
                        <a:t>1.11 (1.00, 1.23)</a:t>
                      </a:r>
                      <a:endParaRPr lang="en-US" sz="1800" dirty="0">
                        <a:effectLst/>
                        <a:latin typeface="+mj-lt"/>
                        <a:ea typeface="Calibri" panose="020F0502020204030204" pitchFamily="34" charset="0"/>
                        <a:cs typeface="Times New Roman" panose="02020603050405020304" pitchFamily="18" charset="0"/>
                      </a:endParaRPr>
                    </a:p>
                  </a:txBody>
                  <a:tcPr marL="83221" marR="83221" marT="0" marB="0" anchor="ctr">
                    <a:lnB w="12700" cap="flat" cmpd="sng" algn="ctr">
                      <a:solidFill>
                        <a:schemeClr val="accent5"/>
                      </a:solidFill>
                      <a:prstDash val="solid"/>
                      <a:round/>
                      <a:headEnd type="none" w="med" len="med"/>
                      <a:tailEnd type="none" w="med" len="med"/>
                    </a:lnB>
                  </a:tcPr>
                </a:tc>
                <a:tc>
                  <a:txBody>
                    <a:bodyPr/>
                    <a:lstStyle/>
                    <a:p>
                      <a:pPr algn="ctr" fontAlgn="b"/>
                      <a:r>
                        <a:rPr lang="en-US" sz="1800" u="none" strike="noStrike" dirty="0">
                          <a:effectLst/>
                        </a:rPr>
                        <a:t>1.18 (1.10, 1.26)</a:t>
                      </a:r>
                      <a:endParaRPr lang="en-US" sz="1800" b="0" i="0" u="none" strike="noStrike" dirty="0">
                        <a:solidFill>
                          <a:srgbClr val="000000"/>
                        </a:solidFill>
                        <a:effectLst/>
                        <a:latin typeface="+mj-lt"/>
                      </a:endParaRPr>
                    </a:p>
                  </a:txBody>
                  <a:tcPr marL="11558" marR="11558" marT="9525"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620144082"/>
                  </a:ext>
                </a:extLst>
              </a:tr>
              <a:tr h="376285">
                <a:tc gridSpan="3">
                  <a:txBody>
                    <a:bodyPr/>
                    <a:lstStyle/>
                    <a:p>
                      <a:pPr marL="0" lvl="0" indent="-169862" algn="l" fontAlgn="b"/>
                      <a:r>
                        <a:rPr lang="en-US" sz="1600" i="1" u="none" strike="noStrike" dirty="0" smtClean="0">
                          <a:effectLst/>
                        </a:rPr>
                        <a:t>*Adjusted</a:t>
                      </a:r>
                      <a:r>
                        <a:rPr lang="en-US" sz="1600" i="1" u="none" strike="noStrike" baseline="0" dirty="0" smtClean="0">
                          <a:effectLst/>
                        </a:rPr>
                        <a:t> for partnership status, chronic disease, and self-reported health</a:t>
                      </a:r>
                      <a:endParaRPr lang="en-US" sz="1600" b="0" i="1" u="none" strike="noStrike" dirty="0">
                        <a:solidFill>
                          <a:srgbClr val="000000"/>
                        </a:solidFill>
                        <a:effectLst/>
                        <a:latin typeface="+mj-lt"/>
                      </a:endParaRPr>
                    </a:p>
                  </a:txBody>
                  <a:tcPr marL="11558" marR="11558" marT="9525" marB="0" anchor="ctr">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977078"/>
                  </a:ext>
                </a:extLst>
              </a:tr>
            </a:tbl>
          </a:graphicData>
        </a:graphic>
      </p:graphicFrame>
      <p:sp>
        <p:nvSpPr>
          <p:cNvPr id="2" name="Title 1"/>
          <p:cNvSpPr>
            <a:spLocks noGrp="1"/>
          </p:cNvSpPr>
          <p:nvPr>
            <p:ph type="title"/>
          </p:nvPr>
        </p:nvSpPr>
        <p:spPr/>
        <p:txBody>
          <a:bodyPr/>
          <a:lstStyle/>
          <a:p>
            <a:r>
              <a:rPr lang="en-US" b="1" dirty="0" smtClean="0"/>
              <a:t>TV: Difference at Retirement</a:t>
            </a:r>
            <a:r>
              <a:rPr lang="en-US" dirty="0" smtClean="0"/>
              <a:t> </a:t>
            </a:r>
            <a:endParaRPr lang="en-US"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21</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1476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694815878"/>
              </p:ext>
            </p:extLst>
          </p:nvPr>
        </p:nvGraphicFramePr>
        <p:xfrm>
          <a:off x="457200" y="1600200"/>
          <a:ext cx="8229603" cy="3145311"/>
        </p:xfrm>
        <a:graphic>
          <a:graphicData uri="http://schemas.openxmlformats.org/drawingml/2006/table">
            <a:tbl>
              <a:tblPr firstRow="1" bandRow="1">
                <a:tableStyleId>{5FD0F851-EC5A-4D38-B0AD-8093EC10F338}</a:tableStyleId>
              </a:tblPr>
              <a:tblGrid>
                <a:gridCol w="1488333">
                  <a:extLst>
                    <a:ext uri="{9D8B030D-6E8A-4147-A177-3AD203B41FA5}">
                      <a16:colId xmlns:a16="http://schemas.microsoft.com/office/drawing/2014/main" val="2376195015"/>
                    </a:ext>
                  </a:extLst>
                </a:gridCol>
                <a:gridCol w="1663430">
                  <a:extLst>
                    <a:ext uri="{9D8B030D-6E8A-4147-A177-3AD203B41FA5}">
                      <a16:colId xmlns:a16="http://schemas.microsoft.com/office/drawing/2014/main" val="2298550137"/>
                    </a:ext>
                  </a:extLst>
                </a:gridCol>
                <a:gridCol w="1663430">
                  <a:extLst>
                    <a:ext uri="{9D8B030D-6E8A-4147-A177-3AD203B41FA5}">
                      <a16:colId xmlns:a16="http://schemas.microsoft.com/office/drawing/2014/main" val="2052577925"/>
                    </a:ext>
                  </a:extLst>
                </a:gridCol>
                <a:gridCol w="1750979">
                  <a:extLst>
                    <a:ext uri="{9D8B030D-6E8A-4147-A177-3AD203B41FA5}">
                      <a16:colId xmlns:a16="http://schemas.microsoft.com/office/drawing/2014/main" val="1873100174"/>
                    </a:ext>
                  </a:extLst>
                </a:gridCol>
                <a:gridCol w="1663431">
                  <a:extLst>
                    <a:ext uri="{9D8B030D-6E8A-4147-A177-3AD203B41FA5}">
                      <a16:colId xmlns:a16="http://schemas.microsoft.com/office/drawing/2014/main" val="4236897576"/>
                    </a:ext>
                  </a:extLst>
                </a:gridCol>
              </a:tblGrid>
              <a:tr h="381000">
                <a:tc>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B w="12700" cap="flat" cmpd="sng" algn="ctr">
                      <a:noFill/>
                      <a:prstDash val="solid"/>
                      <a:round/>
                      <a:headEnd type="none" w="med" len="med"/>
                      <a:tailEnd type="none" w="med" len="med"/>
                    </a:lnB>
                  </a:tcPr>
                </a:tc>
                <a:tc gridSpan="4">
                  <a:txBody>
                    <a:bodyPr/>
                    <a:lstStyle/>
                    <a:p>
                      <a:pPr algn="ctr" fontAlgn="b"/>
                      <a:r>
                        <a:rPr lang="en-US" sz="1800" b="1" i="0" u="none" strike="noStrike" dirty="0" smtClean="0">
                          <a:solidFill>
                            <a:srgbClr val="000000"/>
                          </a:solidFill>
                          <a:effectLst/>
                          <a:latin typeface="+mj-lt"/>
                        </a:rPr>
                        <a:t>Socio-economic</a:t>
                      </a:r>
                      <a:r>
                        <a:rPr lang="en-US" sz="1800" b="1" i="0" u="none" strike="noStrike" baseline="0" dirty="0" smtClean="0">
                          <a:solidFill>
                            <a:srgbClr val="000000"/>
                          </a:solidFill>
                          <a:effectLst/>
                          <a:latin typeface="+mj-lt"/>
                        </a:rPr>
                        <a:t> Position</a:t>
                      </a:r>
                      <a:endParaRPr lang="en-US" sz="1800" b="1" i="0" u="none" strike="noStrike" dirty="0">
                        <a:solidFill>
                          <a:srgbClr val="000000"/>
                        </a:solidFill>
                        <a:effectLst/>
                        <a:latin typeface="+mj-lt"/>
                      </a:endParaRPr>
                    </a:p>
                  </a:txBody>
                  <a:tcPr marL="9352" marR="9352" marT="9525" marB="0" anchor="b">
                    <a:lnB w="12700" cap="flat" cmpd="sng" algn="ctr">
                      <a:solidFill>
                        <a:schemeClr val="accent5"/>
                      </a:solidFill>
                      <a:prstDash val="solid"/>
                      <a:round/>
                      <a:headEnd type="none" w="med" len="med"/>
                      <a:tailEnd type="none" w="med" len="med"/>
                    </a:lnB>
                    <a:solidFill>
                      <a:srgbClr val="5AA2AE">
                        <a:alpha val="20000"/>
                      </a:srgbClr>
                    </a:solidFill>
                  </a:tcPr>
                </a:tc>
                <a:tc hMerge="1">
                  <a:txBody>
                    <a:bodyPr/>
                    <a:lstStyle/>
                    <a:p>
                      <a:endParaRPr lang="en-US"/>
                    </a:p>
                  </a:txBody>
                  <a:tcPr/>
                </a:tc>
                <a:tc hMerge="1">
                  <a:txBody>
                    <a:bodyPr/>
                    <a:lstStyle/>
                    <a:p>
                      <a:pPr algn="ctr"/>
                      <a:endParaRPr lang="en-US" b="1" dirty="0"/>
                    </a:p>
                  </a:txBody>
                  <a:tcPr marL="9352" marR="9352" marT="9525" marB="0" anchor="b">
                    <a:lnB w="12700" cmpd="sng">
                      <a:noFill/>
                    </a:lnB>
                  </a:tcPr>
                </a:tc>
                <a:tc hMerge="1">
                  <a:txBody>
                    <a:bodyPr/>
                    <a:lstStyle/>
                    <a:p>
                      <a:endParaRPr lang="en-US"/>
                    </a:p>
                  </a:txBody>
                  <a:tcPr/>
                </a:tc>
                <a:extLst>
                  <a:ext uri="{0D108BD9-81ED-4DB2-BD59-A6C34878D82A}">
                    <a16:rowId xmlns:a16="http://schemas.microsoft.com/office/drawing/2014/main" val="2228193108"/>
                  </a:ext>
                </a:extLst>
              </a:tr>
              <a:tr h="324373">
                <a:tc rowSpan="2">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L>
                      <a:noFill/>
                    </a:lnL>
                    <a:lnR>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u="none" strike="noStrike" dirty="0" smtClean="0">
                          <a:effectLst/>
                        </a:rPr>
                        <a:t>Low</a:t>
                      </a:r>
                      <a:endParaRPr lang="en-US" sz="1800" b="1" i="0" u="none" strike="noStrike" dirty="0">
                        <a:solidFill>
                          <a:srgbClr val="000000"/>
                        </a:solidFill>
                        <a:effectLst/>
                        <a:latin typeface="Calibri" panose="020F0502020204030204" pitchFamily="34" charset="0"/>
                      </a:endParaRPr>
                    </a:p>
                  </a:txBody>
                  <a:tcPr marL="9352" marR="9352" marT="9525" marB="0" anchor="b">
                    <a:lnL>
                      <a:noFill/>
                    </a:lnL>
                    <a:lnT w="12700" cap="flat" cmpd="sng" algn="ctr">
                      <a:solidFill>
                        <a:schemeClr val="accent5"/>
                      </a:solidFill>
                      <a:prstDash val="solid"/>
                      <a:round/>
                      <a:headEnd type="none" w="med" len="med"/>
                      <a:tailEnd type="none" w="med" len="med"/>
                    </a:lnT>
                    <a:lnB w="12700" cmpd="sng">
                      <a:noFill/>
                    </a:lnB>
                    <a:noFill/>
                  </a:tcPr>
                </a:tc>
                <a:tc hMerge="1">
                  <a:txBody>
                    <a:bodyPr/>
                    <a:lstStyle/>
                    <a:p>
                      <a:endParaRPr lang="en-US"/>
                    </a:p>
                  </a:txBody>
                  <a:tcPr/>
                </a:tc>
                <a:tc gridSpan="2">
                  <a:txBody>
                    <a:bodyPr/>
                    <a:lstStyle/>
                    <a:p>
                      <a:pPr algn="ctr"/>
                      <a:r>
                        <a:rPr lang="en-US" b="1" dirty="0" smtClean="0"/>
                        <a:t> High</a:t>
                      </a:r>
                      <a:endParaRPr lang="en-US" b="1" dirty="0"/>
                    </a:p>
                  </a:txBody>
                  <a:tcPr marL="9352" marR="9352" marT="9525" marB="0" anchor="b">
                    <a:lnT w="12700" cap="flat" cmpd="sng" algn="ctr">
                      <a:solidFill>
                        <a:schemeClr val="accent5"/>
                      </a:solidFill>
                      <a:prstDash val="solid"/>
                      <a:round/>
                      <a:headEnd type="none" w="med" len="med"/>
                      <a:tailEnd type="none" w="med" len="med"/>
                    </a:lnT>
                    <a:lnB w="12700" cmpd="sng">
                      <a:noFill/>
                    </a:lnB>
                    <a:noFill/>
                  </a:tcPr>
                </a:tc>
                <a:tc hMerge="1">
                  <a:txBody>
                    <a:bodyPr/>
                    <a:lstStyle/>
                    <a:p>
                      <a:endParaRPr lang="en-US"/>
                    </a:p>
                  </a:txBody>
                  <a:tcPr/>
                </a:tc>
                <a:extLst>
                  <a:ext uri="{0D108BD9-81ED-4DB2-BD59-A6C34878D82A}">
                    <a16:rowId xmlns:a16="http://schemas.microsoft.com/office/drawing/2014/main" val="3205293593"/>
                  </a:ext>
                </a:extLst>
              </a:tr>
              <a:tr h="335666">
                <a:tc vMerge="1">
                  <a:txBody>
                    <a:bodyPr/>
                    <a:lstStyle/>
                    <a:p>
                      <a:pPr algn="l" fontAlgn="b"/>
                      <a:endParaRPr lang="en-US" sz="1600" b="0" i="0" u="none" strike="noStrike" dirty="0">
                        <a:solidFill>
                          <a:srgbClr val="000000"/>
                        </a:solidFill>
                        <a:effectLst/>
                        <a:latin typeface="Calibri" panose="020F0502020204030204" pitchFamily="34" charset="0"/>
                      </a:endParaRPr>
                    </a:p>
                  </a:txBody>
                  <a:tcPr marL="9352" marR="9352" marT="9525" marB="0" anchor="b">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Not Retired</a:t>
                      </a:r>
                      <a:endParaRPr lang="en-US" sz="1600" b="0" i="0" u="none" strike="noStrike" dirty="0">
                        <a:solidFill>
                          <a:srgbClr val="000000"/>
                        </a:solidFill>
                        <a:effectLst/>
                        <a:latin typeface="Calibri" panose="020F0502020204030204" pitchFamily="34" charset="0"/>
                      </a:endParaRPr>
                    </a:p>
                  </a:txBody>
                  <a:tcPr marL="9352" marR="9352" marT="9525" marB="0" anchor="b">
                    <a:lnL w="12700" cmpd="sng">
                      <a:noFill/>
                    </a:lnL>
                    <a:lnT w="12700" cmpd="sng">
                      <a:noFill/>
                    </a:lnT>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Retired</a:t>
                      </a:r>
                      <a:endParaRPr lang="en-US" sz="1600" b="0" i="0" u="none" strike="noStrike" dirty="0">
                        <a:solidFill>
                          <a:srgbClr val="000000"/>
                        </a:solidFill>
                        <a:effectLst/>
                        <a:latin typeface="Calibri" panose="020F0502020204030204" pitchFamily="34" charset="0"/>
                      </a:endParaRPr>
                    </a:p>
                  </a:txBody>
                  <a:tcPr marL="9352" marR="9352" marT="9525" marB="0" anchor="b">
                    <a:lnT w="12700" cmpd="sng">
                      <a:noFill/>
                    </a:lnT>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Not Retired</a:t>
                      </a:r>
                      <a:endParaRPr lang="en-US" sz="1600" b="0" i="0" u="none" strike="noStrike" dirty="0">
                        <a:solidFill>
                          <a:srgbClr val="000000"/>
                        </a:solidFill>
                        <a:effectLst/>
                        <a:latin typeface="Calibri" panose="020F0502020204030204" pitchFamily="34" charset="0"/>
                      </a:endParaRPr>
                    </a:p>
                  </a:txBody>
                  <a:tcPr marL="9352" marR="9352" marT="9525" marB="0" anchor="b">
                    <a:lnT w="12700" cmpd="sng">
                      <a:noFill/>
                    </a:lnT>
                    <a:lnB w="12700" cap="flat" cmpd="sng" algn="ctr">
                      <a:solidFill>
                        <a:schemeClr val="accent5"/>
                      </a:solidFill>
                      <a:prstDash val="solid"/>
                      <a:round/>
                      <a:headEnd type="none" w="med" len="med"/>
                      <a:tailEnd type="none" w="med" len="med"/>
                    </a:lnB>
                    <a:noFill/>
                  </a:tcPr>
                </a:tc>
                <a:tc>
                  <a:txBody>
                    <a:bodyPr/>
                    <a:lstStyle/>
                    <a:p>
                      <a:pPr algn="ctr" fontAlgn="b"/>
                      <a:r>
                        <a:rPr lang="en-US" sz="1600" b="0" u="none" strike="noStrike" dirty="0">
                          <a:effectLst/>
                        </a:rPr>
                        <a:t>Retired</a:t>
                      </a:r>
                      <a:endParaRPr lang="en-US" sz="1600" b="0" i="0" u="none" strike="noStrike" dirty="0">
                        <a:solidFill>
                          <a:srgbClr val="000000"/>
                        </a:solidFill>
                        <a:effectLst/>
                        <a:latin typeface="Calibri" panose="020F0502020204030204" pitchFamily="34" charset="0"/>
                      </a:endParaRPr>
                    </a:p>
                  </a:txBody>
                  <a:tcPr marL="9352" marR="9352" marT="9525" marB="0" anchor="b">
                    <a:lnT w="12700" cmpd="sng">
                      <a:noFill/>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40313058"/>
                  </a:ext>
                </a:extLst>
              </a:tr>
              <a:tr h="484769">
                <a:tc>
                  <a:txBody>
                    <a:bodyPr/>
                    <a:lstStyle/>
                    <a:p>
                      <a:pPr algn="l" fontAlgn="b"/>
                      <a:r>
                        <a:rPr lang="en-US" sz="1800" b="1" u="none" strike="noStrike" dirty="0">
                          <a:effectLst/>
                        </a:rPr>
                        <a:t>TV Watching</a:t>
                      </a:r>
                      <a:endParaRPr lang="en-US" sz="1800" b="1" i="0" u="none" strike="noStrike" dirty="0">
                        <a:solidFill>
                          <a:srgbClr val="000000"/>
                        </a:solidFill>
                        <a:effectLst/>
                        <a:latin typeface="Calibri" panose="020F0502020204030204" pitchFamily="34" charset="0"/>
                      </a:endParaRPr>
                    </a:p>
                  </a:txBody>
                  <a:tcPr marL="9352" marR="9352" marT="9525" marB="0" anchor="ctr">
                    <a:lnT w="12700" cap="flat" cmpd="sng" algn="ctr">
                      <a:solidFill>
                        <a:schemeClr val="accent5"/>
                      </a:solidFill>
                      <a:prstDash val="solid"/>
                      <a:round/>
                      <a:headEnd type="none" w="med" len="med"/>
                      <a:tailEnd type="none" w="med" len="med"/>
                    </a:lnT>
                  </a:tcPr>
                </a:tc>
                <a:tc>
                  <a:txBody>
                    <a:bodyPr/>
                    <a:lstStyle/>
                    <a:p>
                      <a:pPr algn="l" fontAlgn="b"/>
                      <a:endParaRPr lang="en-US" sz="1600" b="0" i="0" u="none" strike="noStrike" dirty="0">
                        <a:solidFill>
                          <a:srgbClr val="000000"/>
                        </a:solidFill>
                        <a:effectLst/>
                        <a:latin typeface="+mj-lt"/>
                      </a:endParaRPr>
                    </a:p>
                  </a:txBody>
                  <a:tcPr marL="9352" marR="9352" marT="9525" marB="0" anchor="ctr">
                    <a:lnT w="12700" cap="flat" cmpd="sng" algn="ctr">
                      <a:solidFill>
                        <a:schemeClr val="accent5"/>
                      </a:solidFill>
                      <a:prstDash val="solid"/>
                      <a:round/>
                      <a:headEnd type="none" w="med" len="med"/>
                      <a:tailEnd type="none" w="med" len="med"/>
                    </a:lnT>
                  </a:tcPr>
                </a:tc>
                <a:tc>
                  <a:txBody>
                    <a:bodyPr/>
                    <a:lstStyle/>
                    <a:p>
                      <a:pPr algn="l" fontAlgn="b"/>
                      <a:endParaRPr lang="en-US" sz="1600" b="0" i="0" u="none" strike="noStrike" dirty="0">
                        <a:solidFill>
                          <a:srgbClr val="000000"/>
                        </a:solidFill>
                        <a:effectLst/>
                        <a:latin typeface="+mj-lt"/>
                      </a:endParaRPr>
                    </a:p>
                  </a:txBody>
                  <a:tcPr marL="9352" marR="9352" marT="9525" marB="0" anchor="ctr">
                    <a:lnT w="12700" cap="flat" cmpd="sng" algn="ctr">
                      <a:solidFill>
                        <a:schemeClr val="accent5"/>
                      </a:solidFill>
                      <a:prstDash val="solid"/>
                      <a:round/>
                      <a:headEnd type="none" w="med" len="med"/>
                      <a:tailEnd type="none" w="med" len="med"/>
                    </a:lnT>
                  </a:tcPr>
                </a:tc>
                <a:tc>
                  <a:txBody>
                    <a:bodyPr/>
                    <a:lstStyle/>
                    <a:p>
                      <a:endParaRPr lang="en-US" sz="1600" dirty="0">
                        <a:latin typeface="+mj-lt"/>
                      </a:endParaRPr>
                    </a:p>
                  </a:txBody>
                  <a:tcPr marL="9352" marR="9352" marT="9525" marB="0" anchor="ctr">
                    <a:lnT w="12700" cap="flat" cmpd="sng" algn="ctr">
                      <a:solidFill>
                        <a:schemeClr val="accent5"/>
                      </a:solidFill>
                      <a:prstDash val="solid"/>
                      <a:round/>
                      <a:headEnd type="none" w="med" len="med"/>
                      <a:tailEnd type="none" w="med" len="med"/>
                    </a:lnT>
                  </a:tcPr>
                </a:tc>
                <a:tc>
                  <a:txBody>
                    <a:bodyPr/>
                    <a:lstStyle/>
                    <a:p>
                      <a:endParaRPr lang="en-US" sz="1600">
                        <a:latin typeface="+mj-lt"/>
                      </a:endParaRPr>
                    </a:p>
                  </a:txBody>
                  <a:tcPr marL="9352" marR="9352" marT="9525" marB="0" anchor="ct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440391466"/>
                  </a:ext>
                </a:extLst>
              </a:tr>
              <a:tr h="621792">
                <a:tc>
                  <a:txBody>
                    <a:bodyPr/>
                    <a:lstStyle/>
                    <a:p>
                      <a:pPr marL="287338" lvl="1" indent="0" algn="l" fontAlgn="b"/>
                      <a:r>
                        <a:rPr lang="en-US" sz="1600" u="none" strike="noStrike" dirty="0">
                          <a:effectLst/>
                        </a:rPr>
                        <a:t>Crude</a:t>
                      </a:r>
                      <a:endParaRPr lang="en-US" sz="1600" b="0" i="0" u="none" strike="noStrike" dirty="0">
                        <a:solidFill>
                          <a:srgbClr val="000000"/>
                        </a:solidFill>
                        <a:effectLst/>
                        <a:latin typeface="Calibri" panose="020F0502020204030204" pitchFamily="34" charset="0"/>
                      </a:endParaRPr>
                    </a:p>
                  </a:txBody>
                  <a:tcPr marL="9352" marR="9352" marT="9525" marB="0" anchor="ctr"/>
                </a:tc>
                <a:tc>
                  <a:txBody>
                    <a:bodyPr/>
                    <a:lstStyle/>
                    <a:p>
                      <a:pPr algn="ctr" fontAlgn="b"/>
                      <a:r>
                        <a:rPr lang="en-US" sz="1600" u="none" strike="noStrike">
                          <a:effectLst/>
                        </a:rPr>
                        <a:t>1.16 (1.12, 1.19)</a:t>
                      </a:r>
                      <a:endParaRPr lang="en-US" sz="1600" b="0" i="0" u="none" strike="noStrike">
                        <a:solidFill>
                          <a:srgbClr val="000000"/>
                        </a:solidFill>
                        <a:effectLst/>
                        <a:latin typeface="+mj-lt"/>
                      </a:endParaRPr>
                    </a:p>
                  </a:txBody>
                  <a:tcPr marL="9352" marR="9352" marT="9525" marB="0" anchor="ctr"/>
                </a:tc>
                <a:tc>
                  <a:txBody>
                    <a:bodyPr/>
                    <a:lstStyle/>
                    <a:p>
                      <a:pPr algn="ctr" fontAlgn="b"/>
                      <a:r>
                        <a:rPr lang="en-US" sz="1600" u="none" strike="noStrike">
                          <a:effectLst/>
                        </a:rPr>
                        <a:t>1.20 (1.08, 1.34)</a:t>
                      </a:r>
                      <a:endParaRPr lang="en-US" sz="1600" b="0" i="0" u="none" strike="noStrike">
                        <a:solidFill>
                          <a:srgbClr val="000000"/>
                        </a:solidFill>
                        <a:effectLst/>
                        <a:latin typeface="+mj-lt"/>
                      </a:endParaRPr>
                    </a:p>
                  </a:txBody>
                  <a:tcPr marL="9352" marR="9352" marT="9525" marB="0" anchor="ctr"/>
                </a:tc>
                <a:tc>
                  <a:txBody>
                    <a:bodyPr/>
                    <a:lstStyle/>
                    <a:p>
                      <a:pPr algn="ctr" fontAlgn="b"/>
                      <a:r>
                        <a:rPr lang="en-US" sz="1600" u="none" strike="noStrike" dirty="0">
                          <a:effectLst/>
                        </a:rPr>
                        <a:t>1.14 (1.12, 1.17)</a:t>
                      </a:r>
                      <a:endParaRPr lang="en-US" sz="1600" b="0" i="0" u="none" strike="noStrike" dirty="0">
                        <a:solidFill>
                          <a:srgbClr val="000000"/>
                        </a:solidFill>
                        <a:effectLst/>
                        <a:latin typeface="+mj-lt"/>
                      </a:endParaRPr>
                    </a:p>
                  </a:txBody>
                  <a:tcPr marL="9352" marR="9352" marT="9525" marB="0" anchor="ctr"/>
                </a:tc>
                <a:tc>
                  <a:txBody>
                    <a:bodyPr/>
                    <a:lstStyle/>
                    <a:p>
                      <a:pPr algn="ctr" fontAlgn="b"/>
                      <a:r>
                        <a:rPr lang="en-US" sz="1600" u="none" strike="noStrike">
                          <a:effectLst/>
                        </a:rPr>
                        <a:t>1.14 (1.06, 1.22)</a:t>
                      </a:r>
                      <a:endParaRPr lang="en-US" sz="1600" b="0" i="0" u="none" strike="noStrike">
                        <a:solidFill>
                          <a:srgbClr val="000000"/>
                        </a:solidFill>
                        <a:effectLst/>
                        <a:latin typeface="+mj-lt"/>
                      </a:endParaRPr>
                    </a:p>
                  </a:txBody>
                  <a:tcPr marL="9352" marR="9352" marT="9525" marB="0" anchor="ctr"/>
                </a:tc>
                <a:extLst>
                  <a:ext uri="{0D108BD9-81ED-4DB2-BD59-A6C34878D82A}">
                    <a16:rowId xmlns:a16="http://schemas.microsoft.com/office/drawing/2014/main" val="398855051"/>
                  </a:ext>
                </a:extLst>
              </a:tr>
              <a:tr h="621792">
                <a:tc>
                  <a:txBody>
                    <a:bodyPr/>
                    <a:lstStyle/>
                    <a:p>
                      <a:pPr marL="287338" lvl="1" indent="0" algn="l" fontAlgn="b"/>
                      <a:r>
                        <a:rPr lang="en-US" sz="1600" u="none" strike="noStrike" dirty="0" smtClean="0">
                          <a:effectLst/>
                        </a:rPr>
                        <a:t>Adjusted*</a:t>
                      </a:r>
                      <a:endParaRPr lang="en-US" sz="1600" b="0" i="0" u="none" strike="noStrike" dirty="0">
                        <a:solidFill>
                          <a:srgbClr val="000000"/>
                        </a:solidFill>
                        <a:effectLst/>
                        <a:latin typeface="Calibri" panose="020F0502020204030204" pitchFamily="34" charset="0"/>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a:effectLst/>
                        </a:rPr>
                        <a:t>1.16 (1.13, 1.20)</a:t>
                      </a:r>
                      <a:endParaRPr lang="en-US" sz="1600" b="0" i="0" u="none" strike="noStrike">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dirty="0">
                          <a:effectLst/>
                        </a:rPr>
                        <a:t>1.21 (1.09, 1.35)</a:t>
                      </a:r>
                      <a:endParaRPr lang="en-US" sz="1600" b="0" i="0" u="none" strike="noStrike" dirty="0">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dirty="0">
                          <a:effectLst/>
                        </a:rPr>
                        <a:t>1.14 (1.11, 1.16)</a:t>
                      </a:r>
                      <a:endParaRPr lang="en-US" sz="1600" b="0" i="0" u="none" strike="noStrike" dirty="0">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tc>
                  <a:txBody>
                    <a:bodyPr/>
                    <a:lstStyle/>
                    <a:p>
                      <a:pPr algn="ctr" fontAlgn="b"/>
                      <a:r>
                        <a:rPr lang="en-US" sz="1600" u="none" strike="noStrike" dirty="0">
                          <a:effectLst/>
                        </a:rPr>
                        <a:t>1.14 (1.06, 1.22)</a:t>
                      </a:r>
                      <a:endParaRPr lang="en-US" sz="1600" b="0" i="0" u="none" strike="noStrike" dirty="0">
                        <a:solidFill>
                          <a:srgbClr val="000000"/>
                        </a:solidFill>
                        <a:effectLst/>
                        <a:latin typeface="+mj-lt"/>
                      </a:endParaRPr>
                    </a:p>
                  </a:txBody>
                  <a:tcPr marL="9352" marR="9352" marT="9525"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620144082"/>
                  </a:ext>
                </a:extLst>
              </a:tr>
              <a:tr h="375919">
                <a:tc gridSpan="5">
                  <a:txBody>
                    <a:bodyPr/>
                    <a:lstStyle/>
                    <a:p>
                      <a:pPr marL="0" lvl="0" indent="-169862" algn="l" fontAlgn="b"/>
                      <a:r>
                        <a:rPr lang="en-US" sz="1800" i="1" u="none" strike="noStrike" kern="1200" dirty="0" smtClean="0">
                          <a:effectLst/>
                        </a:rPr>
                        <a:t>*Adjusted</a:t>
                      </a:r>
                      <a:r>
                        <a:rPr lang="en-US" sz="1800" i="1" u="none" strike="noStrike" kern="1200" baseline="0" dirty="0" smtClean="0">
                          <a:effectLst/>
                        </a:rPr>
                        <a:t> for partnership status, chronic disease, and self-reported health</a:t>
                      </a:r>
                      <a:endParaRPr lang="en-US" sz="1800" b="0" i="1" u="none" strike="noStrike" kern="1200" dirty="0">
                        <a:solidFill>
                          <a:srgbClr val="000000"/>
                        </a:solidFill>
                        <a:effectLst/>
                        <a:latin typeface="+mn-lt"/>
                        <a:ea typeface="+mn-ea"/>
                        <a:cs typeface="+mn-cs"/>
                      </a:endParaRPr>
                    </a:p>
                  </a:txBody>
                  <a:tcPr marL="9352" marR="9352" marT="9525" marB="0" anchor="ct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b"/>
                      <a:endParaRPr lang="en-US" sz="16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9595131"/>
                  </a:ext>
                </a:extLst>
              </a:tr>
            </a:tbl>
          </a:graphicData>
        </a:graphic>
      </p:graphicFrame>
      <p:sp>
        <p:nvSpPr>
          <p:cNvPr id="2" name="Title 1"/>
          <p:cNvSpPr>
            <a:spLocks noGrp="1"/>
          </p:cNvSpPr>
          <p:nvPr>
            <p:ph type="title"/>
          </p:nvPr>
        </p:nvSpPr>
        <p:spPr/>
        <p:txBody>
          <a:bodyPr>
            <a:normAutofit/>
          </a:bodyPr>
          <a:lstStyle/>
          <a:p>
            <a:r>
              <a:rPr lang="en-US" sz="3500" b="1" dirty="0" smtClean="0"/>
              <a:t>TV: Difference in 5-year Rate of Change</a:t>
            </a:r>
            <a:endParaRPr lang="en-US" sz="3500" b="1"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22</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8577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323733230"/>
              </p:ext>
            </p:extLst>
          </p:nvPr>
        </p:nvGraphicFramePr>
        <p:xfrm>
          <a:off x="457200" y="1828800"/>
          <a:ext cx="6248400" cy="467258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rmAutofit fontScale="90000"/>
          </a:bodyPr>
          <a:lstStyle/>
          <a:p>
            <a:r>
              <a:rPr lang="en-US" sz="3200" b="1" dirty="0" smtClean="0"/>
              <a:t>TV: Differences by Retirement and </a:t>
            </a:r>
            <a:br>
              <a:rPr lang="en-US" sz="3200" b="1" dirty="0" smtClean="0"/>
            </a:br>
            <a:r>
              <a:rPr lang="en-US" sz="3200" b="1" dirty="0" smtClean="0"/>
              <a:t>Socio-economic Position (SEP)</a:t>
            </a:r>
            <a:endParaRPr lang="en-US" sz="3200"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23</a:t>
            </a:fld>
            <a:endParaRPr lang="en-US" dirty="0"/>
          </a:p>
        </p:txBody>
      </p:sp>
      <p:grpSp>
        <p:nvGrpSpPr>
          <p:cNvPr id="5" name="Group 4"/>
          <p:cNvGrpSpPr/>
          <p:nvPr/>
        </p:nvGrpSpPr>
        <p:grpSpPr>
          <a:xfrm>
            <a:off x="0" y="0"/>
            <a:ext cx="9372600" cy="411480"/>
            <a:chOff x="0" y="0"/>
            <a:chExt cx="9144000" cy="411480"/>
          </a:xfrm>
        </p:grpSpPr>
        <p:graphicFrame>
          <p:nvGraphicFramePr>
            <p:cNvPr id="6" name="Diagram 5"/>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58000" y="2514600"/>
            <a:ext cx="1981200" cy="2031325"/>
          </a:xfrm>
          <a:prstGeom prst="rect">
            <a:avLst/>
          </a:prstGeom>
          <a:noFill/>
        </p:spPr>
        <p:txBody>
          <a:bodyPr wrap="square" rtlCol="0">
            <a:spAutoFit/>
          </a:bodyPr>
          <a:lstStyle/>
          <a:p>
            <a:r>
              <a:rPr lang="en-US" b="1" dirty="0" smtClean="0"/>
              <a:t>High SEP</a:t>
            </a:r>
          </a:p>
          <a:p>
            <a:pPr defTabSz="457200"/>
            <a:r>
              <a:rPr lang="en-US" dirty="0" smtClean="0"/>
              <a:t>	Retired</a:t>
            </a:r>
          </a:p>
          <a:p>
            <a:pPr>
              <a:tabLst>
                <a:tab pos="457200" algn="l"/>
              </a:tabLst>
            </a:pPr>
            <a:r>
              <a:rPr lang="en-US" dirty="0" smtClean="0"/>
              <a:t>	Not retired</a:t>
            </a:r>
            <a:endParaRPr lang="en-US" dirty="0"/>
          </a:p>
          <a:p>
            <a:endParaRPr lang="en-US" dirty="0" smtClean="0"/>
          </a:p>
          <a:p>
            <a:r>
              <a:rPr lang="en-US" b="1" dirty="0" smtClean="0"/>
              <a:t>Low SEP</a:t>
            </a:r>
          </a:p>
          <a:p>
            <a:pPr>
              <a:tabLst>
                <a:tab pos="457200" algn="l"/>
              </a:tabLst>
            </a:pPr>
            <a:r>
              <a:rPr lang="en-US" dirty="0" smtClean="0"/>
              <a:t>	Retired</a:t>
            </a:r>
          </a:p>
          <a:p>
            <a:pPr defTabSz="457200"/>
            <a:r>
              <a:rPr lang="en-US" dirty="0" smtClean="0"/>
              <a:t>	Not retired</a:t>
            </a:r>
            <a:endParaRPr lang="en-US" dirty="0"/>
          </a:p>
        </p:txBody>
      </p:sp>
      <p:cxnSp>
        <p:nvCxnSpPr>
          <p:cNvPr id="3" name="Straight Connector 2"/>
          <p:cNvCxnSpPr/>
          <p:nvPr/>
        </p:nvCxnSpPr>
        <p:spPr>
          <a:xfrm>
            <a:off x="6934200" y="2971800"/>
            <a:ext cx="381000" cy="0"/>
          </a:xfrm>
          <a:prstGeom prst="line">
            <a:avLst/>
          </a:prstGeom>
          <a:ln w="444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200" y="3200400"/>
            <a:ext cx="381000" cy="0"/>
          </a:xfrm>
          <a:prstGeom prst="line">
            <a:avLst/>
          </a:prstGeom>
          <a:ln w="444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4200" y="4114800"/>
            <a:ext cx="381000" cy="0"/>
          </a:xfrm>
          <a:prstGeom prst="line">
            <a:avLst/>
          </a:prstGeom>
          <a:ln w="444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34200" y="4343400"/>
            <a:ext cx="381000" cy="0"/>
          </a:xfrm>
          <a:prstGeom prst="line">
            <a:avLst/>
          </a:prstGeom>
          <a:ln w="444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08305" y="1969097"/>
            <a:ext cx="0" cy="33832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20719393">
            <a:off x="3830295" y="2730415"/>
            <a:ext cx="2091856" cy="240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3751493" y="2557512"/>
            <a:ext cx="2002622" cy="5862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33962" y="2260683"/>
            <a:ext cx="1915267" cy="601208"/>
          </a:xfrm>
          <a:prstGeom prst="line">
            <a:avLst/>
          </a:prstGeom>
          <a:ln w="984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1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t>Sensitivity Analyses</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Retirement definition</a:t>
            </a:r>
          </a:p>
          <a:p>
            <a:pPr lvl="1"/>
            <a:r>
              <a:rPr lang="en-US" dirty="0"/>
              <a:t>Exclusion of home-makers </a:t>
            </a:r>
            <a:r>
              <a:rPr lang="en-US" dirty="0" smtClean="0"/>
              <a:t>/ </a:t>
            </a:r>
            <a:r>
              <a:rPr lang="en-US" dirty="0"/>
              <a:t>not working </a:t>
            </a:r>
            <a:endParaRPr lang="en-US" dirty="0" smtClean="0"/>
          </a:p>
          <a:p>
            <a:pPr lvl="1"/>
            <a:r>
              <a:rPr lang="en-US" dirty="0" smtClean="0"/>
              <a:t>Fully time-varying </a:t>
            </a:r>
            <a:r>
              <a:rPr lang="en-US" i="1" dirty="0" smtClean="0"/>
              <a:t>(N=157 returned to work)</a:t>
            </a:r>
          </a:p>
          <a:p>
            <a:pPr lvl="1"/>
            <a:r>
              <a:rPr lang="en-US" dirty="0" smtClean="0"/>
              <a:t>Retired working vs. retired not working </a:t>
            </a:r>
          </a:p>
          <a:p>
            <a:pPr lvl="1"/>
            <a:r>
              <a:rPr lang="en-US" dirty="0" smtClean="0"/>
              <a:t>Retired and reported 0 work hours </a:t>
            </a:r>
            <a:r>
              <a:rPr lang="en-US" i="1" dirty="0" smtClean="0"/>
              <a:t>(N=734 retired)</a:t>
            </a:r>
          </a:p>
          <a:p>
            <a:endParaRPr lang="en-US" sz="2000"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24</a:t>
            </a:fld>
            <a:endParaRPr lang="en-US"/>
          </a:p>
        </p:txBody>
      </p:sp>
      <p:grpSp>
        <p:nvGrpSpPr>
          <p:cNvPr id="9" name="Group 8"/>
          <p:cNvGrpSpPr/>
          <p:nvPr/>
        </p:nvGrpSpPr>
        <p:grpSpPr>
          <a:xfrm>
            <a:off x="0" y="0"/>
            <a:ext cx="9372600" cy="411480"/>
            <a:chOff x="0" y="0"/>
            <a:chExt cx="9144000" cy="411480"/>
          </a:xfrm>
        </p:grpSpPr>
        <p:graphicFrame>
          <p:nvGraphicFramePr>
            <p:cNvPr id="10" name="Diagram 9"/>
            <p:cNvGraphicFramePr/>
            <p:nvPr>
              <p:extLst>
                <p:ext uri="{D42A27DB-BD31-4B8C-83A1-F6EECF244321}">
                  <p14:modId xmlns:p14="http://schemas.microsoft.com/office/powerpoint/2010/main" val="337383579"/>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rotWithShape="1">
          <a:blip r:embed="rId8"/>
          <a:srcRect l="49369" t="25183" b="17582"/>
          <a:stretch/>
        </p:blipFill>
        <p:spPr>
          <a:xfrm>
            <a:off x="1154727" y="4125184"/>
            <a:ext cx="2663942" cy="1970815"/>
          </a:xfrm>
          <a:prstGeom prst="rect">
            <a:avLst/>
          </a:prstGeom>
        </p:spPr>
      </p:pic>
      <p:sp>
        <p:nvSpPr>
          <p:cNvPr id="14" name="Rectangle 13"/>
          <p:cNvSpPr/>
          <p:nvPr/>
        </p:nvSpPr>
        <p:spPr>
          <a:xfrm>
            <a:off x="1144214" y="4127306"/>
            <a:ext cx="2674454" cy="228635"/>
          </a:xfrm>
          <a:prstGeom prst="rect">
            <a:avLst/>
          </a:prstGeom>
          <a:solidFill>
            <a:schemeClr val="accent6">
              <a:lumMod val="50000"/>
              <a:alpha val="3607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0643" y="4736942"/>
            <a:ext cx="2678025" cy="749458"/>
          </a:xfrm>
          <a:prstGeom prst="rect">
            <a:avLst/>
          </a:prstGeom>
          <a:solidFill>
            <a:schemeClr val="accent6">
              <a:lumMod val="50000"/>
              <a:alpha val="3607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8"/>
          <a:srcRect l="49369" t="25183" b="17582"/>
          <a:stretch/>
        </p:blipFill>
        <p:spPr>
          <a:xfrm>
            <a:off x="5181088" y="4133291"/>
            <a:ext cx="2786824" cy="1962707"/>
          </a:xfrm>
          <a:prstGeom prst="rect">
            <a:avLst/>
          </a:prstGeom>
        </p:spPr>
      </p:pic>
      <p:sp>
        <p:nvSpPr>
          <p:cNvPr id="17" name="Rectangle 16"/>
          <p:cNvSpPr/>
          <p:nvPr/>
        </p:nvSpPr>
        <p:spPr>
          <a:xfrm>
            <a:off x="5172892" y="5500847"/>
            <a:ext cx="2806118" cy="595151"/>
          </a:xfrm>
          <a:prstGeom prst="rect">
            <a:avLst/>
          </a:prstGeom>
          <a:solidFill>
            <a:srgbClr val="5086A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72890" y="5686414"/>
            <a:ext cx="2795022" cy="180986"/>
          </a:xfrm>
          <a:prstGeom prst="rect">
            <a:avLst/>
          </a:prstGeom>
          <a:solidFill>
            <a:schemeClr val="accent1">
              <a:lumMod val="75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43000" y="3429000"/>
            <a:ext cx="2675666" cy="609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ysClr val="windowText" lastClr="000000"/>
                </a:solidFill>
              </a:rPr>
              <a:t>Not retired</a:t>
            </a:r>
            <a:endParaRPr lang="en-US" sz="2000" b="1" dirty="0">
              <a:solidFill>
                <a:sysClr val="windowText" lastClr="000000"/>
              </a:solidFill>
            </a:endParaRPr>
          </a:p>
        </p:txBody>
      </p:sp>
      <p:sp>
        <p:nvSpPr>
          <p:cNvPr id="20" name="Rectangle 19"/>
          <p:cNvSpPr/>
          <p:nvPr/>
        </p:nvSpPr>
        <p:spPr>
          <a:xfrm>
            <a:off x="5199582" y="3423089"/>
            <a:ext cx="2779427" cy="609599"/>
          </a:xfrm>
          <a:prstGeom prst="rect">
            <a:avLst/>
          </a:prstGeom>
          <a:solidFill>
            <a:srgbClr val="5086AF"/>
          </a:solidFill>
          <a:ln>
            <a:solidFill>
              <a:srgbClr val="508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Retired</a:t>
            </a:r>
            <a:endParaRPr lang="en-US" sz="2000" b="1" dirty="0"/>
          </a:p>
        </p:txBody>
      </p:sp>
      <p:sp>
        <p:nvSpPr>
          <p:cNvPr id="21" name="Right Arrow 20"/>
          <p:cNvSpPr/>
          <p:nvPr/>
        </p:nvSpPr>
        <p:spPr>
          <a:xfrm>
            <a:off x="3994270" y="3504651"/>
            <a:ext cx="1116710" cy="421383"/>
          </a:xfrm>
          <a:prstGeom prst="rightArrow">
            <a:avLst>
              <a:gd name="adj1" fmla="val 50000"/>
              <a:gd name="adj2" fmla="val 80479"/>
            </a:avLst>
          </a:prstGeom>
          <a:solidFill>
            <a:srgbClr val="508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73296" y="5512015"/>
            <a:ext cx="2645371" cy="583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99582" y="4136281"/>
            <a:ext cx="2725218" cy="134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3818666" y="3504649"/>
            <a:ext cx="685800" cy="421383"/>
          </a:xfrm>
          <a:prstGeom prst="rightArrow">
            <a:avLst>
              <a:gd name="adj1" fmla="val 50000"/>
              <a:gd name="adj2" fmla="val 8047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3734" y="5429090"/>
            <a:ext cx="1524000" cy="738664"/>
          </a:xfrm>
          <a:prstGeom prst="rect">
            <a:avLst/>
          </a:prstGeom>
          <a:noFill/>
        </p:spPr>
        <p:txBody>
          <a:bodyPr wrap="square" rtlCol="0">
            <a:spAutoFit/>
          </a:bodyPr>
          <a:lstStyle/>
          <a:p>
            <a:r>
              <a:rPr lang="en-US" sz="1400" dirty="0" smtClean="0"/>
              <a:t>N=758</a:t>
            </a:r>
          </a:p>
          <a:p>
            <a:r>
              <a:rPr lang="en-US" sz="1400" dirty="0" smtClean="0"/>
              <a:t>N=205</a:t>
            </a:r>
          </a:p>
          <a:p>
            <a:r>
              <a:rPr lang="en-US" sz="1400" dirty="0" smtClean="0"/>
              <a:t>N=99</a:t>
            </a:r>
            <a:endParaRPr lang="en-US" sz="1400" dirty="0"/>
          </a:p>
        </p:txBody>
      </p:sp>
      <p:sp>
        <p:nvSpPr>
          <p:cNvPr id="25" name="TextBox 24"/>
          <p:cNvSpPr txBox="1"/>
          <p:nvPr/>
        </p:nvSpPr>
        <p:spPr>
          <a:xfrm>
            <a:off x="3084995" y="4100800"/>
            <a:ext cx="752167" cy="307777"/>
          </a:xfrm>
          <a:prstGeom prst="rect">
            <a:avLst/>
          </a:prstGeom>
          <a:noFill/>
        </p:spPr>
        <p:txBody>
          <a:bodyPr wrap="square" rtlCol="0">
            <a:spAutoFit/>
          </a:bodyPr>
          <a:lstStyle/>
          <a:p>
            <a:r>
              <a:rPr lang="en-US" sz="1400" dirty="0" smtClean="0"/>
              <a:t>N=919</a:t>
            </a:r>
          </a:p>
        </p:txBody>
      </p:sp>
      <p:sp>
        <p:nvSpPr>
          <p:cNvPr id="26" name="TextBox 25"/>
          <p:cNvSpPr txBox="1"/>
          <p:nvPr/>
        </p:nvSpPr>
        <p:spPr>
          <a:xfrm>
            <a:off x="3969461" y="4956702"/>
            <a:ext cx="1294486" cy="523220"/>
          </a:xfrm>
          <a:prstGeom prst="rect">
            <a:avLst/>
          </a:prstGeom>
          <a:noFill/>
        </p:spPr>
        <p:txBody>
          <a:bodyPr wrap="square" rtlCol="0">
            <a:spAutoFit/>
          </a:bodyPr>
          <a:lstStyle/>
          <a:p>
            <a:r>
              <a:rPr lang="en-US" sz="1400" dirty="0" smtClean="0"/>
              <a:t>N=1102 </a:t>
            </a:r>
            <a:br>
              <a:rPr lang="en-US" sz="1400" dirty="0" smtClean="0"/>
            </a:br>
            <a:r>
              <a:rPr lang="en-US" sz="1400" dirty="0" smtClean="0"/>
              <a:t>observations</a:t>
            </a:r>
          </a:p>
        </p:txBody>
      </p:sp>
      <p:sp>
        <p:nvSpPr>
          <p:cNvPr id="27" name="Right Brace 26"/>
          <p:cNvSpPr/>
          <p:nvPr/>
        </p:nvSpPr>
        <p:spPr>
          <a:xfrm>
            <a:off x="3826863" y="4736942"/>
            <a:ext cx="167407" cy="749458"/>
          </a:xfrm>
          <a:prstGeom prst="rightBrace">
            <a:avLst/>
          </a:prstGeom>
          <a:ln w="38100">
            <a:solidFill>
              <a:srgbClr val="5086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83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b="1" dirty="0" smtClean="0"/>
              <a:t>Limitations</a:t>
            </a:r>
            <a:endParaRPr lang="en-US" b="1" dirty="0"/>
          </a:p>
        </p:txBody>
      </p:sp>
      <p:sp>
        <p:nvSpPr>
          <p:cNvPr id="5" name="Content Placeholder 4"/>
          <p:cNvSpPr>
            <a:spLocks noGrp="1"/>
          </p:cNvSpPr>
          <p:nvPr>
            <p:ph idx="1"/>
          </p:nvPr>
        </p:nvSpPr>
        <p:spPr/>
        <p:txBody>
          <a:bodyPr>
            <a:normAutofit/>
          </a:bodyPr>
          <a:lstStyle/>
          <a:p>
            <a:r>
              <a:rPr lang="en-US" dirty="0" smtClean="0"/>
              <a:t>Attrition</a:t>
            </a:r>
          </a:p>
          <a:p>
            <a:pPr lvl="1"/>
            <a:r>
              <a:rPr lang="en-US" i="1" dirty="0" smtClean="0"/>
              <a:t>Inverse probability of attrition weighting</a:t>
            </a:r>
          </a:p>
          <a:p>
            <a:pPr lvl="1"/>
            <a:endParaRPr lang="en-US" i="1" dirty="0"/>
          </a:p>
          <a:p>
            <a:r>
              <a:rPr lang="en-US" dirty="0" smtClean="0"/>
              <a:t>Self-reported measures</a:t>
            </a:r>
          </a:p>
          <a:p>
            <a:pPr lvl="1"/>
            <a:r>
              <a:rPr lang="en-US" i="1" dirty="0" smtClean="0"/>
              <a:t>Exclusion </a:t>
            </a:r>
            <a:r>
              <a:rPr lang="en-US" i="1" dirty="0"/>
              <a:t>of participants reporting &gt;18 </a:t>
            </a:r>
            <a:r>
              <a:rPr lang="en-US" i="1" dirty="0" smtClean="0"/>
              <a:t>hours/day activity</a:t>
            </a:r>
          </a:p>
          <a:p>
            <a:pPr lvl="1"/>
            <a:r>
              <a:rPr lang="en-US" i="1" dirty="0"/>
              <a:t>A</a:t>
            </a:r>
            <a:r>
              <a:rPr lang="en-US" i="1" dirty="0" smtClean="0"/>
              <a:t>djusted for season and </a:t>
            </a:r>
            <a:r>
              <a:rPr lang="en-US" i="1" dirty="0" err="1" smtClean="0"/>
              <a:t>PAQ</a:t>
            </a:r>
            <a:r>
              <a:rPr lang="en-US" i="1" dirty="0" smtClean="0"/>
              <a:t> administration mode</a:t>
            </a:r>
          </a:p>
          <a:p>
            <a:pPr lvl="1"/>
            <a:endParaRPr lang="en-US" i="1" dirty="0" smtClean="0"/>
          </a:p>
          <a:p>
            <a:r>
              <a:rPr lang="en-US" dirty="0" smtClean="0"/>
              <a:t>Single sedentary behavior domain</a:t>
            </a:r>
          </a:p>
          <a:p>
            <a:pPr lvl="1"/>
            <a:r>
              <a:rPr lang="en-US" i="1" dirty="0" smtClean="0"/>
              <a:t>Computer and device use not captured</a:t>
            </a:r>
            <a:endParaRPr lang="en-US" i="1" dirty="0"/>
          </a:p>
          <a:p>
            <a:endParaRPr lang="en-US" dirty="0" smtClean="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25</a:t>
            </a:fld>
            <a:endParaRPr lang="en-US" dirty="0"/>
          </a:p>
        </p:txBody>
      </p:sp>
      <p:grpSp>
        <p:nvGrpSpPr>
          <p:cNvPr id="6" name="Group 5"/>
          <p:cNvGrpSpPr/>
          <p:nvPr/>
        </p:nvGrpSpPr>
        <p:grpSpPr>
          <a:xfrm>
            <a:off x="0" y="0"/>
            <a:ext cx="9372600" cy="411480"/>
            <a:chOff x="0" y="0"/>
            <a:chExt cx="9144000" cy="411480"/>
          </a:xfrm>
        </p:grpSpPr>
        <p:graphicFrame>
          <p:nvGraphicFramePr>
            <p:cNvPr id="8" name="Diagram 7"/>
            <p:cNvGraphicFramePr/>
            <p:nvPr>
              <p:extLst>
                <p:ext uri="{D42A27DB-BD31-4B8C-83A1-F6EECF244321}">
                  <p14:modId xmlns:p14="http://schemas.microsoft.com/office/powerpoint/2010/main" val="1846903841"/>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5557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b="1" dirty="0" smtClean="0"/>
              <a:t>Strengths</a:t>
            </a:r>
            <a:endParaRPr lang="en-US" b="1" dirty="0"/>
          </a:p>
        </p:txBody>
      </p:sp>
      <p:sp>
        <p:nvSpPr>
          <p:cNvPr id="5" name="Content Placeholder 4"/>
          <p:cNvSpPr>
            <a:spLocks noGrp="1"/>
          </p:cNvSpPr>
          <p:nvPr>
            <p:ph idx="1"/>
          </p:nvPr>
        </p:nvSpPr>
        <p:spPr/>
        <p:txBody>
          <a:bodyPr>
            <a:normAutofit/>
          </a:bodyPr>
          <a:lstStyle/>
          <a:p>
            <a:r>
              <a:rPr lang="en-US" dirty="0" smtClean="0"/>
              <a:t>Longitudinal data</a:t>
            </a:r>
          </a:p>
          <a:p>
            <a:endParaRPr lang="en-US" dirty="0" smtClean="0"/>
          </a:p>
          <a:p>
            <a:r>
              <a:rPr lang="en-US" dirty="0"/>
              <a:t>Multi-ethnic </a:t>
            </a:r>
            <a:r>
              <a:rPr lang="en-US" dirty="0" smtClean="0"/>
              <a:t>population</a:t>
            </a:r>
          </a:p>
          <a:p>
            <a:endParaRPr lang="en-US" dirty="0"/>
          </a:p>
          <a:p>
            <a:r>
              <a:rPr lang="en-US" dirty="0" smtClean="0"/>
              <a:t>Domain-specific measures of physical activity</a:t>
            </a:r>
          </a:p>
          <a:p>
            <a:endParaRPr lang="en-US" dirty="0" smtClean="0"/>
          </a:p>
          <a:p>
            <a:r>
              <a:rPr lang="en-US" dirty="0" smtClean="0"/>
              <a:t>Differences by socio-economic position</a:t>
            </a:r>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26</a:t>
            </a:fld>
            <a:endParaRPr lang="en-US" dirty="0"/>
          </a:p>
        </p:txBody>
      </p:sp>
      <p:grpSp>
        <p:nvGrpSpPr>
          <p:cNvPr id="6" name="Group 5"/>
          <p:cNvGrpSpPr/>
          <p:nvPr/>
        </p:nvGrpSpPr>
        <p:grpSpPr>
          <a:xfrm>
            <a:off x="0" y="0"/>
            <a:ext cx="9372600" cy="411480"/>
            <a:chOff x="0" y="0"/>
            <a:chExt cx="9144000" cy="411480"/>
          </a:xfrm>
        </p:grpSpPr>
        <p:graphicFrame>
          <p:nvGraphicFramePr>
            <p:cNvPr id="8" name="Diagram 7"/>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8585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990600"/>
          </a:xfrm>
        </p:spPr>
        <p:txBody>
          <a:bodyPr/>
          <a:lstStyle/>
          <a:p>
            <a:r>
              <a:rPr lang="en-US" b="1" dirty="0" smtClean="0"/>
              <a:t>Conclusions</a:t>
            </a:r>
            <a:endParaRPr lang="en-US" b="1" dirty="0"/>
          </a:p>
        </p:txBody>
      </p:sp>
      <p:sp>
        <p:nvSpPr>
          <p:cNvPr id="7" name="Slide Number Placeholder 6"/>
          <p:cNvSpPr>
            <a:spLocks noGrp="1"/>
          </p:cNvSpPr>
          <p:nvPr>
            <p:ph type="sldNum" sz="quarter" idx="12"/>
          </p:nvPr>
        </p:nvSpPr>
        <p:spPr>
          <a:xfrm>
            <a:off x="7620000" y="6172200"/>
            <a:ext cx="1066800" cy="329184"/>
          </a:xfrm>
        </p:spPr>
        <p:txBody>
          <a:bodyPr/>
          <a:lstStyle/>
          <a:p>
            <a:pPr algn="r"/>
            <a:fld id="{16404BB3-1AF0-4E33-A720-53C61AE2E0AE}" type="slidenum">
              <a:rPr lang="en-US" smtClean="0"/>
              <a:pPr algn="r"/>
              <a:t>27</a:t>
            </a:fld>
            <a:endParaRPr lang="en-US" dirty="0"/>
          </a:p>
        </p:txBody>
      </p:sp>
      <p:grpSp>
        <p:nvGrpSpPr>
          <p:cNvPr id="6" name="Group 5"/>
          <p:cNvGrpSpPr/>
          <p:nvPr/>
        </p:nvGrpSpPr>
        <p:grpSpPr>
          <a:xfrm>
            <a:off x="0" y="0"/>
            <a:ext cx="9525000" cy="411480"/>
            <a:chOff x="0" y="0"/>
            <a:chExt cx="9144000" cy="411480"/>
          </a:xfrm>
        </p:grpSpPr>
        <p:graphicFrame>
          <p:nvGraphicFramePr>
            <p:cNvPr id="10" name="Diagram 9"/>
            <p:cNvGraphicFramePr/>
            <p:nvPr>
              <p:extLst>
                <p:ext uri="{D42A27DB-BD31-4B8C-83A1-F6EECF244321}">
                  <p14:modId xmlns:p14="http://schemas.microsoft.com/office/powerpoint/2010/main" val="1227936101"/>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 Box 1921"/>
          <p:cNvSpPr txBox="1">
            <a:spLocks noGrp="1" noChangeArrowheads="1"/>
          </p:cNvSpPr>
          <p:nvPr>
            <p:ph idx="1"/>
          </p:nvPr>
        </p:nvSpPr>
        <p:spPr bwMode="auto">
          <a:xfrm>
            <a:off x="457200" y="1600201"/>
            <a:ext cx="8229600" cy="4419600"/>
          </a:xfrm>
          <a:prstGeom prst="rect">
            <a:avLst/>
          </a:prstGeom>
          <a:noFill/>
          <a:ln w="9525">
            <a:noFill/>
            <a:miter lim="800000"/>
            <a:headEnd/>
            <a:tailEnd/>
          </a:ln>
        </p:spPr>
        <p:txBody>
          <a:bodyPr wrap="square" lIns="124671" tIns="62336" rIns="124671" bIns="62336">
            <a:normAutofit/>
          </a:bodyPr>
          <a:lstStyle/>
          <a:p>
            <a:pPr>
              <a:spcBef>
                <a:spcPts val="600"/>
              </a:spcBef>
            </a:pPr>
            <a:r>
              <a:rPr lang="en-US" dirty="0" smtClean="0">
                <a:latin typeface="+mj-lt"/>
                <a:cs typeface="Calibri"/>
              </a:rPr>
              <a:t>The retirement transition is associated with changes in physical activity and sedentary behavior</a:t>
            </a:r>
          </a:p>
          <a:p>
            <a:pPr lvl="1">
              <a:spcBef>
                <a:spcPts val="600"/>
              </a:spcBef>
            </a:pPr>
            <a:r>
              <a:rPr lang="en-US" dirty="0" smtClean="0">
                <a:latin typeface="+mj-lt"/>
                <a:cs typeface="Calibri"/>
              </a:rPr>
              <a:t>Differences by socio-economic position</a:t>
            </a:r>
          </a:p>
          <a:p>
            <a:pPr>
              <a:spcBef>
                <a:spcPts val="600"/>
              </a:spcBef>
            </a:pPr>
            <a:endParaRPr lang="en-US" sz="1800" dirty="0">
              <a:latin typeface="+mj-lt"/>
              <a:cs typeface="Calibri"/>
            </a:endParaRPr>
          </a:p>
          <a:p>
            <a:pPr>
              <a:spcBef>
                <a:spcPts val="600"/>
              </a:spcBef>
            </a:pPr>
            <a:r>
              <a:rPr lang="en-US" dirty="0" smtClean="0">
                <a:latin typeface="+mj-lt"/>
                <a:cs typeface="Calibri"/>
              </a:rPr>
              <a:t>Feasibility of intervention during the retirement transition is unknown</a:t>
            </a:r>
          </a:p>
          <a:p>
            <a:pPr lvl="1">
              <a:spcBef>
                <a:spcPts val="600"/>
              </a:spcBef>
            </a:pPr>
            <a:r>
              <a:rPr lang="en-US" dirty="0">
                <a:latin typeface="+mj-lt"/>
                <a:cs typeface="Calibri"/>
              </a:rPr>
              <a:t>Retirement age increasing</a:t>
            </a:r>
          </a:p>
          <a:p>
            <a:pPr lvl="1">
              <a:spcBef>
                <a:spcPts val="600"/>
              </a:spcBef>
            </a:pPr>
            <a:r>
              <a:rPr lang="en-US" dirty="0" smtClean="0">
                <a:cs typeface="Calibri"/>
              </a:rPr>
              <a:t>Future work on correlates </a:t>
            </a:r>
            <a:r>
              <a:rPr lang="en-US" dirty="0">
                <a:cs typeface="Calibri"/>
              </a:rPr>
              <a:t>of physical activity and sedentary behavior </a:t>
            </a:r>
            <a:r>
              <a:rPr lang="en-US" dirty="0" smtClean="0">
                <a:cs typeface="Calibri"/>
              </a:rPr>
              <a:t>change at retirement</a:t>
            </a:r>
            <a:endParaRPr lang="en-US" dirty="0">
              <a:latin typeface="+mj-lt"/>
              <a:cs typeface="Calibri"/>
            </a:endParaRPr>
          </a:p>
          <a:p>
            <a:pPr lvl="1">
              <a:spcBef>
                <a:spcPts val="600"/>
              </a:spcBef>
            </a:pPr>
            <a:endParaRPr lang="en-US" dirty="0" smtClean="0">
              <a:latin typeface="+mj-lt"/>
              <a:cs typeface="Calibri"/>
            </a:endParaRPr>
          </a:p>
          <a:p>
            <a:pPr lvl="1">
              <a:spcBef>
                <a:spcPts val="600"/>
              </a:spcBef>
            </a:pPr>
            <a:endParaRPr lang="en-US" b="0" dirty="0" smtClean="0">
              <a:latin typeface="+mj-lt"/>
              <a:cs typeface="Calibri"/>
            </a:endParaRPr>
          </a:p>
        </p:txBody>
      </p:sp>
    </p:spTree>
    <p:extLst>
      <p:ext uri="{BB962C8B-B14F-4D97-AF65-F5344CB8AC3E}">
        <p14:creationId xmlns:p14="http://schemas.microsoft.com/office/powerpoint/2010/main" val="7168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124699" cy="1927225"/>
          </a:xfrm>
          <a:solidFill>
            <a:schemeClr val="accent6">
              <a:lumMod val="20000"/>
              <a:lumOff val="80000"/>
            </a:schemeClr>
          </a:solidFill>
        </p:spPr>
        <p:txBody>
          <a:bodyPr>
            <a:noAutofit/>
          </a:bodyPr>
          <a:lstStyle/>
          <a:p>
            <a:r>
              <a:rPr lang="en-US" sz="4000" b="1" dirty="0" smtClean="0"/>
              <a:t/>
            </a:r>
            <a:br>
              <a:rPr lang="en-US" sz="4000" b="1" dirty="0" smtClean="0"/>
            </a:br>
            <a:r>
              <a:rPr lang="en-US" sz="4000" b="1" cap="none" dirty="0" smtClean="0"/>
              <a:t>SydneyJones@unc.edu</a:t>
            </a:r>
            <a:endParaRPr lang="en-US" sz="4000" b="1" cap="none" dirty="0"/>
          </a:p>
        </p:txBody>
      </p:sp>
      <p:sp>
        <p:nvSpPr>
          <p:cNvPr id="4" name="Slide Number Placeholder 3"/>
          <p:cNvSpPr>
            <a:spLocks noGrp="1"/>
          </p:cNvSpPr>
          <p:nvPr>
            <p:ph type="sldNum" sz="quarter" idx="12"/>
          </p:nvPr>
        </p:nvSpPr>
        <p:spPr/>
        <p:txBody>
          <a:bodyPr/>
          <a:lstStyle/>
          <a:p>
            <a:fld id="{16404BB3-1AF0-4E33-A720-53C61AE2E0AE}" type="slidenum">
              <a:rPr lang="en-US" smtClean="0"/>
              <a:t>28</a:t>
            </a:fld>
            <a:endParaRPr lang="en-US"/>
          </a:p>
        </p:txBody>
      </p:sp>
      <p:grpSp>
        <p:nvGrpSpPr>
          <p:cNvPr id="7" name="Group 6"/>
          <p:cNvGrpSpPr/>
          <p:nvPr/>
        </p:nvGrpSpPr>
        <p:grpSpPr>
          <a:xfrm>
            <a:off x="0" y="0"/>
            <a:ext cx="9372600" cy="411480"/>
            <a:chOff x="0" y="0"/>
            <a:chExt cx="9296400" cy="411480"/>
          </a:xfrm>
        </p:grpSpPr>
        <p:graphicFrame>
          <p:nvGraphicFramePr>
            <p:cNvPr id="8" name="Diagram 7"/>
            <p:cNvGraphicFramePr/>
            <p:nvPr>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Picture 9" descr="black.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0" y="5556068"/>
            <a:ext cx="3048000" cy="842818"/>
          </a:xfrm>
          <a:prstGeom prst="rect">
            <a:avLst/>
          </a:prstGeom>
        </p:spPr>
      </p:pic>
    </p:spTree>
    <p:extLst>
      <p:ext uri="{BB962C8B-B14F-4D97-AF65-F5344CB8AC3E}">
        <p14:creationId xmlns:p14="http://schemas.microsoft.com/office/powerpoint/2010/main" val="1503446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124699" cy="1927225"/>
          </a:xfrm>
        </p:spPr>
        <p:txBody>
          <a:bodyPr>
            <a:noAutofit/>
          </a:bodyPr>
          <a:lstStyle/>
          <a:p>
            <a:r>
              <a:rPr lang="en-US" sz="4000" b="1" dirty="0" smtClean="0"/>
              <a:t>Appendix</a:t>
            </a:r>
            <a:endParaRPr lang="en-US" sz="4000" b="1" dirty="0"/>
          </a:p>
        </p:txBody>
      </p:sp>
      <p:sp>
        <p:nvSpPr>
          <p:cNvPr id="4" name="Slide Number Placeholder 3"/>
          <p:cNvSpPr>
            <a:spLocks noGrp="1"/>
          </p:cNvSpPr>
          <p:nvPr>
            <p:ph type="sldNum" sz="quarter" idx="12"/>
          </p:nvPr>
        </p:nvSpPr>
        <p:spPr/>
        <p:txBody>
          <a:bodyPr/>
          <a:lstStyle/>
          <a:p>
            <a:fld id="{16404BB3-1AF0-4E33-A720-53C61AE2E0AE}" type="slidenum">
              <a:rPr lang="en-US" smtClean="0"/>
              <a:t>29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133600"/>
            <a:ext cx="3404152" cy="2286000"/>
          </a:xfrm>
          <a:prstGeom prst="rect">
            <a:avLst/>
          </a:prstGeom>
        </p:spPr>
      </p:pic>
      <p:grpSp>
        <p:nvGrpSpPr>
          <p:cNvPr id="7" name="Group 6"/>
          <p:cNvGrpSpPr/>
          <p:nvPr/>
        </p:nvGrpSpPr>
        <p:grpSpPr>
          <a:xfrm>
            <a:off x="0" y="0"/>
            <a:ext cx="9372600" cy="411480"/>
            <a:chOff x="0" y="0"/>
            <a:chExt cx="9296400" cy="411480"/>
          </a:xfrm>
        </p:grpSpPr>
        <p:graphicFrame>
          <p:nvGraphicFramePr>
            <p:cNvPr id="8" name="Diagram 7"/>
            <p:cNvGraphicFramePr/>
            <p:nvPr>
              <p:extLst>
                <p:ext uri="{D42A27DB-BD31-4B8C-83A1-F6EECF244321}">
                  <p14:modId xmlns:p14="http://schemas.microsoft.com/office/powerpoint/2010/main" val="2673948154"/>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867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b="1" dirty="0" smtClean="0"/>
              <a:t>Aging Population</a:t>
            </a:r>
            <a:endParaRPr lang="en-US" b="1"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solidFill>
                  <a:schemeClr val="tx1"/>
                </a:solidFill>
              </a:rPr>
              <a:pPr algn="r"/>
              <a:t>3</a:t>
            </a:fld>
            <a:endParaRPr lang="en-US" dirty="0">
              <a:solidFill>
                <a:schemeClr val="tx1"/>
              </a:solidFill>
            </a:endParaRPr>
          </a:p>
        </p:txBody>
      </p:sp>
      <p:grpSp>
        <p:nvGrpSpPr>
          <p:cNvPr id="7" name="Group 6"/>
          <p:cNvGrpSpPr/>
          <p:nvPr/>
        </p:nvGrpSpPr>
        <p:grpSpPr>
          <a:xfrm>
            <a:off x="0" y="0"/>
            <a:ext cx="9372600" cy="411480"/>
            <a:chOff x="0" y="0"/>
            <a:chExt cx="9144000" cy="411480"/>
          </a:xfrm>
        </p:grpSpPr>
        <p:graphicFrame>
          <p:nvGraphicFramePr>
            <p:cNvPr id="8" name="Diagram 7"/>
            <p:cNvGraphicFramePr/>
            <p:nvPr>
              <p:extLst>
                <p:ext uri="{D42A27DB-BD31-4B8C-83A1-F6EECF244321}">
                  <p14:modId xmlns:p14="http://schemas.microsoft.com/office/powerpoint/2010/main" val="82497572"/>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rotWithShape="1">
          <a:blip r:embed="rId8"/>
          <a:srcRect l="2612" t="4099" r="1301"/>
          <a:stretch/>
        </p:blipFill>
        <p:spPr>
          <a:xfrm>
            <a:off x="2983637" y="1828799"/>
            <a:ext cx="5716958" cy="3810001"/>
          </a:xfrm>
          <a:prstGeom prst="rect">
            <a:avLst/>
          </a:prstGeom>
        </p:spPr>
      </p:pic>
      <p:sp>
        <p:nvSpPr>
          <p:cNvPr id="3" name="Rectangle 2"/>
          <p:cNvSpPr/>
          <p:nvPr/>
        </p:nvSpPr>
        <p:spPr>
          <a:xfrm>
            <a:off x="469037" y="1981200"/>
            <a:ext cx="2514600" cy="2862322"/>
          </a:xfrm>
          <a:prstGeom prst="rect">
            <a:avLst/>
          </a:prstGeom>
        </p:spPr>
        <p:txBody>
          <a:bodyPr wrap="square">
            <a:spAutoFit/>
          </a:bodyPr>
          <a:lstStyle/>
          <a:p>
            <a:pPr marL="285750" lvl="0" indent="-285750">
              <a:buFont typeface="Arial" panose="020B0604020202020204" pitchFamily="34" charset="0"/>
              <a:buChar char="•"/>
            </a:pPr>
            <a:r>
              <a:rPr lang="en-US" dirty="0"/>
              <a:t>25% </a:t>
            </a:r>
            <a:r>
              <a:rPr lang="en-US" dirty="0" smtClean="0"/>
              <a:t>workers aged 55 or older</a:t>
            </a: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Average retirement age: </a:t>
            </a:r>
            <a:r>
              <a:rPr lang="en-US" dirty="0" smtClean="0"/>
              <a:t>63</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&lt;50% older adults meet physical activity</a:t>
            </a:r>
            <a:r>
              <a:rPr lang="en-US" dirty="0"/>
              <a:t> </a:t>
            </a:r>
            <a:r>
              <a:rPr lang="en-US" dirty="0" smtClean="0"/>
              <a:t>guidelines</a:t>
            </a:r>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05766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990600"/>
          </a:xfrm>
        </p:spPr>
        <p:txBody>
          <a:bodyPr/>
          <a:lstStyle/>
          <a:p>
            <a:r>
              <a:rPr lang="en-US" b="1" dirty="0" smtClean="0"/>
              <a:t>Future Directions</a:t>
            </a:r>
            <a:endParaRPr lang="en-US" b="1" dirty="0"/>
          </a:p>
        </p:txBody>
      </p:sp>
      <p:sp>
        <p:nvSpPr>
          <p:cNvPr id="9" name="Content Placeholder 8"/>
          <p:cNvSpPr>
            <a:spLocks noGrp="1"/>
          </p:cNvSpPr>
          <p:nvPr>
            <p:ph idx="1"/>
          </p:nvPr>
        </p:nvSpPr>
        <p:spPr/>
        <p:txBody>
          <a:bodyPr>
            <a:normAutofit/>
          </a:bodyPr>
          <a:lstStyle/>
          <a:p>
            <a:r>
              <a:rPr lang="en-US" dirty="0" smtClean="0"/>
              <a:t>Identify correlates of change in walking at retirement </a:t>
            </a:r>
          </a:p>
          <a:p>
            <a:pPr lvl="1"/>
            <a:r>
              <a:rPr lang="en-US" dirty="0" smtClean="0"/>
              <a:t>N=1,062 adults who retired during follow-up</a:t>
            </a:r>
          </a:p>
          <a:p>
            <a:pPr lvl="1"/>
            <a:r>
              <a:rPr lang="en-US" dirty="0" smtClean="0"/>
              <a:t>MESA Neighborhood data</a:t>
            </a:r>
          </a:p>
          <a:p>
            <a:pPr lvl="1"/>
            <a:endParaRPr lang="en-US" dirty="0" smtClean="0"/>
          </a:p>
          <a:p>
            <a:r>
              <a:rPr lang="en-US" dirty="0" smtClean="0"/>
              <a:t>Qualitative study of post-retirement barriers and facilitators of physical activity</a:t>
            </a:r>
          </a:p>
          <a:p>
            <a:pPr lvl="1"/>
            <a:endParaRPr lang="en-US" dirty="0"/>
          </a:p>
        </p:txBody>
      </p:sp>
      <p:sp>
        <p:nvSpPr>
          <p:cNvPr id="7" name="Slide Number Placeholder 6"/>
          <p:cNvSpPr>
            <a:spLocks noGrp="1"/>
          </p:cNvSpPr>
          <p:nvPr>
            <p:ph type="sldNum" sz="quarter" idx="12"/>
          </p:nvPr>
        </p:nvSpPr>
        <p:spPr>
          <a:xfrm>
            <a:off x="7620000" y="6172200"/>
            <a:ext cx="1066800" cy="329184"/>
          </a:xfrm>
        </p:spPr>
        <p:txBody>
          <a:bodyPr/>
          <a:lstStyle/>
          <a:p>
            <a:pPr algn="r"/>
            <a:fld id="{16404BB3-1AF0-4E33-A720-53C61AE2E0AE}" type="slidenum">
              <a:rPr lang="en-US" smtClean="0"/>
              <a:pPr algn="r"/>
              <a:t>30</a:t>
            </a:fld>
            <a:endParaRPr lang="en-US" dirty="0"/>
          </a:p>
        </p:txBody>
      </p:sp>
      <p:grpSp>
        <p:nvGrpSpPr>
          <p:cNvPr id="6" name="Group 5"/>
          <p:cNvGrpSpPr/>
          <p:nvPr/>
        </p:nvGrpSpPr>
        <p:grpSpPr>
          <a:xfrm>
            <a:off x="0" y="0"/>
            <a:ext cx="9525000" cy="411480"/>
            <a:chOff x="0" y="0"/>
            <a:chExt cx="9144000" cy="411480"/>
          </a:xfrm>
        </p:grpSpPr>
        <p:graphicFrame>
          <p:nvGraphicFramePr>
            <p:cNvPr id="10" name="Diagram 9"/>
            <p:cNvGraphicFramePr/>
            <p:nvPr>
              <p:extLst>
                <p:ext uri="{D42A27DB-BD31-4B8C-83A1-F6EECF244321}">
                  <p14:modId xmlns:p14="http://schemas.microsoft.com/office/powerpoint/2010/main" val="1715532048"/>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248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533400"/>
            <a:ext cx="8229600" cy="990600"/>
          </a:xfrm>
        </p:spPr>
        <p:txBody>
          <a:bodyPr/>
          <a:lstStyle/>
          <a:p>
            <a:r>
              <a:rPr lang="en-US" b="1" dirty="0" smtClean="0"/>
              <a:t>Baseline Characteristics by SEP</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63260551"/>
              </p:ext>
            </p:extLst>
          </p:nvPr>
        </p:nvGraphicFramePr>
        <p:xfrm>
          <a:off x="457200" y="1600200"/>
          <a:ext cx="8229600" cy="2966720"/>
        </p:xfrm>
        <a:graphic>
          <a:graphicData uri="http://schemas.openxmlformats.org/drawingml/2006/table">
            <a:tbl>
              <a:tblPr firstRow="1" bandRow="1">
                <a:tableStyleId>{5FD0F851-EC5A-4D38-B0AD-8093EC10F338}</a:tableStyleId>
              </a:tblPr>
              <a:tblGrid>
                <a:gridCol w="2743200">
                  <a:extLst>
                    <a:ext uri="{9D8B030D-6E8A-4147-A177-3AD203B41FA5}">
                      <a16:colId xmlns:a16="http://schemas.microsoft.com/office/drawing/2014/main" val="3170170323"/>
                    </a:ext>
                  </a:extLst>
                </a:gridCol>
                <a:gridCol w="2743200">
                  <a:extLst>
                    <a:ext uri="{9D8B030D-6E8A-4147-A177-3AD203B41FA5}">
                      <a16:colId xmlns:a16="http://schemas.microsoft.com/office/drawing/2014/main" val="907576878"/>
                    </a:ext>
                  </a:extLst>
                </a:gridCol>
                <a:gridCol w="2743200">
                  <a:extLst>
                    <a:ext uri="{9D8B030D-6E8A-4147-A177-3AD203B41FA5}">
                      <a16:colId xmlns:a16="http://schemas.microsoft.com/office/drawing/2014/main" val="394098042"/>
                    </a:ext>
                  </a:extLst>
                </a:gridCol>
              </a:tblGrid>
              <a:tr h="370840">
                <a:tc>
                  <a:txBody>
                    <a:bodyPr/>
                    <a:lstStyle/>
                    <a:p>
                      <a:endParaRPr lang="en-US" dirty="0"/>
                    </a:p>
                  </a:txBody>
                  <a:tcPr/>
                </a:tc>
                <a:tc>
                  <a:txBody>
                    <a:bodyPr/>
                    <a:lstStyle/>
                    <a:p>
                      <a:pPr algn="ctr"/>
                      <a:r>
                        <a:rPr lang="en-US" dirty="0" smtClean="0"/>
                        <a:t>Low SEP</a:t>
                      </a:r>
                      <a:endParaRPr lang="en-US" dirty="0"/>
                    </a:p>
                  </a:txBody>
                  <a:tcPr/>
                </a:tc>
                <a:tc>
                  <a:txBody>
                    <a:bodyPr/>
                    <a:lstStyle/>
                    <a:p>
                      <a:pPr algn="ctr"/>
                      <a:r>
                        <a:rPr lang="en-US" dirty="0" smtClean="0"/>
                        <a:t>High SEP</a:t>
                      </a:r>
                      <a:endParaRPr lang="en-US" dirty="0"/>
                    </a:p>
                  </a:txBody>
                  <a:tcPr/>
                </a:tc>
                <a:extLst>
                  <a:ext uri="{0D108BD9-81ED-4DB2-BD59-A6C34878D82A}">
                    <a16:rowId xmlns:a16="http://schemas.microsoft.com/office/drawing/2014/main" val="1762653408"/>
                  </a:ext>
                </a:extLst>
              </a:tr>
              <a:tr h="370840">
                <a:tc>
                  <a:txBody>
                    <a:bodyPr/>
                    <a:lstStyle/>
                    <a:p>
                      <a:r>
                        <a:rPr lang="en-US" sz="1800" dirty="0" smtClean="0"/>
                        <a:t>Age (years)</a:t>
                      </a:r>
                      <a:endParaRPr lang="en-US" sz="1800" dirty="0"/>
                    </a:p>
                  </a:txBody>
                  <a:tcPr/>
                </a:tc>
                <a:tc>
                  <a:txBody>
                    <a:bodyPr/>
                    <a:lstStyle/>
                    <a:p>
                      <a:pPr algn="ctr"/>
                      <a:r>
                        <a:rPr lang="en-US" dirty="0" smtClean="0"/>
                        <a:t>58</a:t>
                      </a:r>
                      <a:r>
                        <a:rPr lang="en-US" baseline="0" dirty="0" smtClean="0"/>
                        <a:t> ± 9</a:t>
                      </a:r>
                      <a:endParaRPr lang="en-US" dirty="0"/>
                    </a:p>
                  </a:txBody>
                  <a:tcPr/>
                </a:tc>
                <a:tc>
                  <a:txBody>
                    <a:bodyPr/>
                    <a:lstStyle/>
                    <a:p>
                      <a:pPr algn="ctr"/>
                      <a:r>
                        <a:rPr lang="en-US" dirty="0" smtClean="0"/>
                        <a:t>56.3 ± 8</a:t>
                      </a:r>
                      <a:endParaRPr lang="en-US" dirty="0"/>
                    </a:p>
                  </a:txBody>
                  <a:tcPr/>
                </a:tc>
                <a:extLst>
                  <a:ext uri="{0D108BD9-81ED-4DB2-BD59-A6C34878D82A}">
                    <a16:rowId xmlns:a16="http://schemas.microsoft.com/office/drawing/2014/main" val="2383873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Gender (% female)</a:t>
                      </a:r>
                    </a:p>
                  </a:txBody>
                  <a:tcPr/>
                </a:tc>
                <a:tc>
                  <a:txBody>
                    <a:bodyPr/>
                    <a:lstStyle/>
                    <a:p>
                      <a:pPr algn="ctr"/>
                      <a:r>
                        <a:rPr lang="en-US" dirty="0" smtClean="0"/>
                        <a:t>65%</a:t>
                      </a:r>
                      <a:endParaRPr lang="en-US" dirty="0"/>
                    </a:p>
                  </a:txBody>
                  <a:tcPr/>
                </a:tc>
                <a:tc>
                  <a:txBody>
                    <a:bodyPr/>
                    <a:lstStyle/>
                    <a:p>
                      <a:pPr algn="ctr"/>
                      <a:r>
                        <a:rPr lang="en-US" dirty="0" smtClean="0"/>
                        <a:t>50%</a:t>
                      </a:r>
                      <a:endParaRPr lang="en-US" dirty="0"/>
                    </a:p>
                  </a:txBody>
                  <a:tcPr/>
                </a:tc>
                <a:extLst>
                  <a:ext uri="{0D108BD9-81ED-4DB2-BD59-A6C34878D82A}">
                    <a16:rowId xmlns:a16="http://schemas.microsoft.com/office/drawing/2014/main" val="3472017280"/>
                  </a:ext>
                </a:extLst>
              </a:tr>
              <a:tr h="370840">
                <a:tc>
                  <a:txBody>
                    <a:bodyPr/>
                    <a:lstStyle/>
                    <a:p>
                      <a:pPr marL="0" marR="0">
                        <a:lnSpc>
                          <a:spcPct val="115000"/>
                        </a:lnSpc>
                        <a:spcBef>
                          <a:spcPts val="0"/>
                        </a:spcBef>
                        <a:spcAft>
                          <a:spcPts val="0"/>
                        </a:spcAft>
                      </a:pPr>
                      <a:r>
                        <a:rPr lang="en-US" sz="1800" dirty="0" smtClean="0">
                          <a:effectLst/>
                        </a:rPr>
                        <a:t> Race/ethnicity (%)</a:t>
                      </a:r>
                      <a:endParaRPr lang="en-US" sz="1800" dirty="0">
                        <a:effectLst/>
                        <a:latin typeface="Calibri"/>
                        <a:ea typeface="Calibri"/>
                        <a:cs typeface="Times New Roman"/>
                      </a:endParaRPr>
                    </a:p>
                  </a:txBody>
                  <a:tcPr marL="4307" marR="4307" marT="0" marB="0" anchor="b"/>
                </a:tc>
                <a:tc>
                  <a:txBody>
                    <a:bodyPr/>
                    <a:lstStyle/>
                    <a:p>
                      <a:endParaRPr lang="en-US" dirty="0"/>
                    </a:p>
                  </a:txBody>
                  <a:tcPr/>
                </a:tc>
                <a:tc>
                  <a:txBody>
                    <a:bodyPr/>
                    <a:lstStyle/>
                    <a:p>
                      <a:endParaRPr lang="en-US"/>
                    </a:p>
                  </a:txBody>
                  <a:tcPr/>
                </a:tc>
                <a:extLst>
                  <a:ext uri="{0D108BD9-81ED-4DB2-BD59-A6C34878D82A}">
                    <a16:rowId xmlns:a16="http://schemas.microsoft.com/office/drawing/2014/main" val="2090291656"/>
                  </a:ext>
                </a:extLst>
              </a:tr>
              <a:tr h="370840">
                <a:tc>
                  <a:txBody>
                    <a:bodyPr/>
                    <a:lstStyle/>
                    <a:p>
                      <a:pPr marL="457200" marR="0" lvl="1">
                        <a:lnSpc>
                          <a:spcPct val="115000"/>
                        </a:lnSpc>
                        <a:spcBef>
                          <a:spcPts val="0"/>
                        </a:spcBef>
                        <a:spcAft>
                          <a:spcPts val="0"/>
                        </a:spcAft>
                      </a:pPr>
                      <a:r>
                        <a:rPr lang="en-US" sz="1800" b="0" dirty="0">
                          <a:effectLst/>
                        </a:rPr>
                        <a:t>Non-Hispanic white</a:t>
                      </a:r>
                      <a:endParaRPr lang="en-US" sz="1800" b="0" dirty="0">
                        <a:effectLst/>
                        <a:latin typeface="Calibri"/>
                        <a:ea typeface="Calibri"/>
                        <a:cs typeface="Times New Roman"/>
                      </a:endParaRPr>
                    </a:p>
                  </a:txBody>
                  <a:tcPr marL="4307" marR="4307" marT="0" marB="0" anchor="b"/>
                </a:tc>
                <a:tc>
                  <a:txBody>
                    <a:bodyPr/>
                    <a:lstStyle/>
                    <a:p>
                      <a:pPr algn="ctr"/>
                      <a:r>
                        <a:rPr lang="en-US" dirty="0" smtClean="0"/>
                        <a:t>20%</a:t>
                      </a:r>
                      <a:endParaRPr lang="en-US" dirty="0"/>
                    </a:p>
                  </a:txBody>
                  <a:tcPr/>
                </a:tc>
                <a:tc>
                  <a:txBody>
                    <a:bodyPr/>
                    <a:lstStyle/>
                    <a:p>
                      <a:pPr algn="ctr"/>
                      <a:r>
                        <a:rPr lang="en-US" dirty="0" smtClean="0"/>
                        <a:t>55%</a:t>
                      </a:r>
                      <a:endParaRPr lang="en-US" dirty="0"/>
                    </a:p>
                  </a:txBody>
                  <a:tcPr/>
                </a:tc>
                <a:extLst>
                  <a:ext uri="{0D108BD9-81ED-4DB2-BD59-A6C34878D82A}">
                    <a16:rowId xmlns:a16="http://schemas.microsoft.com/office/drawing/2014/main" val="652890030"/>
                  </a:ext>
                </a:extLst>
              </a:tr>
              <a:tr h="370840">
                <a:tc>
                  <a:txBody>
                    <a:bodyPr/>
                    <a:lstStyle/>
                    <a:p>
                      <a:pPr marL="457200" marR="0" lvl="1">
                        <a:lnSpc>
                          <a:spcPct val="115000"/>
                        </a:lnSpc>
                        <a:spcBef>
                          <a:spcPts val="0"/>
                        </a:spcBef>
                        <a:spcAft>
                          <a:spcPts val="0"/>
                        </a:spcAft>
                      </a:pPr>
                      <a:r>
                        <a:rPr lang="en-US" sz="1800" b="0" dirty="0">
                          <a:effectLst/>
                        </a:rPr>
                        <a:t>Chinese American</a:t>
                      </a:r>
                      <a:endParaRPr lang="en-US" sz="1800" b="0" dirty="0">
                        <a:effectLst/>
                        <a:latin typeface="Calibri"/>
                        <a:ea typeface="Calibri"/>
                        <a:cs typeface="Times New Roman"/>
                      </a:endParaRPr>
                    </a:p>
                  </a:txBody>
                  <a:tcPr marL="4307" marR="4307" marT="0" marB="0" anchor="b"/>
                </a:tc>
                <a:tc>
                  <a:txBody>
                    <a:bodyPr/>
                    <a:lstStyle/>
                    <a:p>
                      <a:pPr algn="ctr"/>
                      <a:r>
                        <a:rPr lang="en-US" dirty="0" smtClean="0"/>
                        <a:t>15%</a:t>
                      </a:r>
                      <a:endParaRPr lang="en-US" dirty="0"/>
                    </a:p>
                  </a:txBody>
                  <a:tcPr/>
                </a:tc>
                <a:tc>
                  <a:txBody>
                    <a:bodyPr/>
                    <a:lstStyle/>
                    <a:p>
                      <a:pPr algn="ctr"/>
                      <a:r>
                        <a:rPr lang="en-US" dirty="0" smtClean="0"/>
                        <a:t>11%</a:t>
                      </a:r>
                      <a:endParaRPr lang="en-US" dirty="0"/>
                    </a:p>
                  </a:txBody>
                  <a:tcPr/>
                </a:tc>
                <a:extLst>
                  <a:ext uri="{0D108BD9-81ED-4DB2-BD59-A6C34878D82A}">
                    <a16:rowId xmlns:a16="http://schemas.microsoft.com/office/drawing/2014/main" val="2622208910"/>
                  </a:ext>
                </a:extLst>
              </a:tr>
              <a:tr h="370840">
                <a:tc>
                  <a:txBody>
                    <a:bodyPr/>
                    <a:lstStyle/>
                    <a:p>
                      <a:pPr marL="457200" marR="0" lvl="1">
                        <a:lnSpc>
                          <a:spcPct val="115000"/>
                        </a:lnSpc>
                        <a:spcBef>
                          <a:spcPts val="0"/>
                        </a:spcBef>
                        <a:spcAft>
                          <a:spcPts val="0"/>
                        </a:spcAft>
                      </a:pPr>
                      <a:r>
                        <a:rPr lang="en-US" sz="1800" b="0" dirty="0">
                          <a:effectLst/>
                        </a:rPr>
                        <a:t>Non-Hispanic black</a:t>
                      </a:r>
                      <a:endParaRPr lang="en-US" sz="1800" b="0" dirty="0">
                        <a:effectLst/>
                        <a:latin typeface="Calibri"/>
                        <a:ea typeface="Calibri"/>
                        <a:cs typeface="Times New Roman"/>
                      </a:endParaRPr>
                    </a:p>
                  </a:txBody>
                  <a:tcPr marL="4307" marR="4307" marT="0" marB="0" anchor="b"/>
                </a:tc>
                <a:tc>
                  <a:txBody>
                    <a:bodyPr/>
                    <a:lstStyle/>
                    <a:p>
                      <a:pPr algn="ctr"/>
                      <a:r>
                        <a:rPr lang="en-US" dirty="0" smtClean="0"/>
                        <a:t>23%</a:t>
                      </a:r>
                      <a:endParaRPr lang="en-US" dirty="0"/>
                    </a:p>
                  </a:txBody>
                  <a:tcPr/>
                </a:tc>
                <a:tc>
                  <a:txBody>
                    <a:bodyPr/>
                    <a:lstStyle/>
                    <a:p>
                      <a:pPr algn="ctr"/>
                      <a:r>
                        <a:rPr lang="en-US" dirty="0" smtClean="0"/>
                        <a:t>25%</a:t>
                      </a:r>
                      <a:endParaRPr lang="en-US" dirty="0"/>
                    </a:p>
                  </a:txBody>
                  <a:tcPr/>
                </a:tc>
                <a:extLst>
                  <a:ext uri="{0D108BD9-81ED-4DB2-BD59-A6C34878D82A}">
                    <a16:rowId xmlns:a16="http://schemas.microsoft.com/office/drawing/2014/main" val="3441731496"/>
                  </a:ext>
                </a:extLst>
              </a:tr>
              <a:tr h="370840">
                <a:tc>
                  <a:txBody>
                    <a:bodyPr/>
                    <a:lstStyle/>
                    <a:p>
                      <a:pPr marL="457200" marR="0" lvl="1">
                        <a:lnSpc>
                          <a:spcPct val="115000"/>
                        </a:lnSpc>
                        <a:spcBef>
                          <a:spcPts val="0"/>
                        </a:spcBef>
                        <a:spcAft>
                          <a:spcPts val="0"/>
                        </a:spcAft>
                      </a:pPr>
                      <a:r>
                        <a:rPr lang="en-US" sz="1800" b="0" dirty="0">
                          <a:effectLst/>
                        </a:rPr>
                        <a:t>Hispanic</a:t>
                      </a:r>
                      <a:endParaRPr lang="en-US" sz="1800" b="0" dirty="0">
                        <a:effectLst/>
                        <a:latin typeface="Calibri"/>
                        <a:ea typeface="Calibri"/>
                        <a:cs typeface="Times New Roman"/>
                      </a:endParaRPr>
                    </a:p>
                  </a:txBody>
                  <a:tcPr marL="4307" marR="4307" marT="0" marB="0" anchor="b">
                    <a:lnB w="12700" cap="flat" cmpd="sng" algn="ctr">
                      <a:solidFill>
                        <a:schemeClr val="accent5"/>
                      </a:solidFill>
                      <a:prstDash val="solid"/>
                      <a:round/>
                      <a:headEnd type="none" w="med" len="med"/>
                      <a:tailEnd type="none" w="med" len="med"/>
                    </a:lnB>
                  </a:tcPr>
                </a:tc>
                <a:tc>
                  <a:txBody>
                    <a:bodyPr/>
                    <a:lstStyle/>
                    <a:p>
                      <a:pPr algn="ctr"/>
                      <a:r>
                        <a:rPr lang="en-US" dirty="0" smtClean="0"/>
                        <a:t>42%</a:t>
                      </a:r>
                      <a:endParaRPr lang="en-US" dirty="0"/>
                    </a:p>
                  </a:txBody>
                  <a:tcPr>
                    <a:lnB w="12700" cap="flat" cmpd="sng" algn="ctr">
                      <a:solidFill>
                        <a:schemeClr val="accent5"/>
                      </a:solidFill>
                      <a:prstDash val="solid"/>
                      <a:round/>
                      <a:headEnd type="none" w="med" len="med"/>
                      <a:tailEnd type="none" w="med" len="med"/>
                    </a:lnB>
                  </a:tcPr>
                </a:tc>
                <a:tc>
                  <a:txBody>
                    <a:bodyPr/>
                    <a:lstStyle/>
                    <a:p>
                      <a:pPr algn="ctr"/>
                      <a:r>
                        <a:rPr lang="en-US" dirty="0" smtClean="0"/>
                        <a:t>9%</a:t>
                      </a:r>
                      <a:endParaRPr lang="en-US" dirty="0"/>
                    </a:p>
                  </a:txBody>
                  <a:tcP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714907226"/>
                  </a:ext>
                </a:extLst>
              </a:tr>
            </a:tbl>
          </a:graphicData>
        </a:graphic>
      </p:graphicFrame>
      <p:sp>
        <p:nvSpPr>
          <p:cNvPr id="7" name="Slide Number Placeholder 6"/>
          <p:cNvSpPr>
            <a:spLocks noGrp="1"/>
          </p:cNvSpPr>
          <p:nvPr>
            <p:ph type="sldNum" sz="quarter" idx="12"/>
          </p:nvPr>
        </p:nvSpPr>
        <p:spPr>
          <a:xfrm>
            <a:off x="7620000" y="6172200"/>
            <a:ext cx="1066800" cy="329184"/>
          </a:xfrm>
        </p:spPr>
        <p:txBody>
          <a:bodyPr/>
          <a:lstStyle/>
          <a:p>
            <a:pPr algn="r"/>
            <a:fld id="{16404BB3-1AF0-4E33-A720-53C61AE2E0AE}" type="slidenum">
              <a:rPr lang="en-US" smtClean="0"/>
              <a:pPr algn="r"/>
              <a:t>31</a:t>
            </a:fld>
            <a:endParaRPr lang="en-US" dirty="0"/>
          </a:p>
        </p:txBody>
      </p:sp>
      <p:grpSp>
        <p:nvGrpSpPr>
          <p:cNvPr id="6" name="Group 5"/>
          <p:cNvGrpSpPr/>
          <p:nvPr/>
        </p:nvGrpSpPr>
        <p:grpSpPr>
          <a:xfrm>
            <a:off x="0" y="0"/>
            <a:ext cx="9525000" cy="411480"/>
            <a:chOff x="0" y="0"/>
            <a:chExt cx="9144000" cy="411480"/>
          </a:xfrm>
        </p:grpSpPr>
        <p:graphicFrame>
          <p:nvGraphicFramePr>
            <p:cNvPr id="10" name="Diagram 9"/>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70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8886314"/>
              </p:ext>
            </p:extLst>
          </p:nvPr>
        </p:nvGraphicFramePr>
        <p:xfrm>
          <a:off x="457200" y="1464564"/>
          <a:ext cx="8039100" cy="4486656"/>
        </p:xfrm>
        <a:graphic>
          <a:graphicData uri="http://schemas.openxmlformats.org/drawingml/2006/table">
            <a:tbl>
              <a:tblPr firstRow="1" firstCol="1" bandRow="1">
                <a:tableStyleId>{5FD0F851-EC5A-4D38-B0AD-8093EC10F338}</a:tableStyleId>
              </a:tblPr>
              <a:tblGrid>
                <a:gridCol w="2046347">
                  <a:extLst>
                    <a:ext uri="{9D8B030D-6E8A-4147-A177-3AD203B41FA5}">
                      <a16:colId xmlns:a16="http://schemas.microsoft.com/office/drawing/2014/main" val="1478797134"/>
                    </a:ext>
                  </a:extLst>
                </a:gridCol>
                <a:gridCol w="658753">
                  <a:extLst>
                    <a:ext uri="{9D8B030D-6E8A-4147-A177-3AD203B41FA5}">
                      <a16:colId xmlns:a16="http://schemas.microsoft.com/office/drawing/2014/main" val="3720184568"/>
                    </a:ext>
                  </a:extLst>
                </a:gridCol>
                <a:gridCol w="1905000">
                  <a:extLst>
                    <a:ext uri="{9D8B030D-6E8A-4147-A177-3AD203B41FA5}">
                      <a16:colId xmlns:a16="http://schemas.microsoft.com/office/drawing/2014/main" val="3965485699"/>
                    </a:ext>
                  </a:extLst>
                </a:gridCol>
                <a:gridCol w="1828624">
                  <a:extLst>
                    <a:ext uri="{9D8B030D-6E8A-4147-A177-3AD203B41FA5}">
                      <a16:colId xmlns:a16="http://schemas.microsoft.com/office/drawing/2014/main" val="3258899692"/>
                    </a:ext>
                  </a:extLst>
                </a:gridCol>
                <a:gridCol w="1600376">
                  <a:extLst>
                    <a:ext uri="{9D8B030D-6E8A-4147-A177-3AD203B41FA5}">
                      <a16:colId xmlns:a16="http://schemas.microsoft.com/office/drawing/2014/main" val="3937331392"/>
                    </a:ext>
                  </a:extLst>
                </a:gridCol>
              </a:tblGrid>
              <a:tr h="0">
                <a:tc rowSpan="2" gridSpan="2">
                  <a:txBody>
                    <a:bodyPr/>
                    <a:lstStyle/>
                    <a:p>
                      <a:pPr marL="0" marR="0">
                        <a:lnSpc>
                          <a:spcPct val="115000"/>
                        </a:lnSpc>
                        <a:spcBef>
                          <a:spcPts val="0"/>
                        </a:spcBef>
                        <a:spcAft>
                          <a:spcPts val="0"/>
                        </a:spcAft>
                      </a:pPr>
                      <a:r>
                        <a:rPr lang="en-US" sz="1600" dirty="0">
                          <a:effectLst/>
                        </a:rPr>
                        <a:t>Baseline </a:t>
                      </a:r>
                      <a:r>
                        <a:rPr lang="en-US" sz="1600" dirty="0" smtClean="0">
                          <a:effectLst/>
                        </a:rPr>
                        <a:t>characteristics</a:t>
                      </a:r>
                      <a:endParaRPr lang="en-US" sz="1600" dirty="0">
                        <a:effectLst/>
                        <a:latin typeface="Calibri"/>
                        <a:ea typeface="Calibri"/>
                        <a:cs typeface="Times New Roman"/>
                      </a:endParaRPr>
                    </a:p>
                  </a:txBody>
                  <a:tcPr marL="4307" marR="4307" marT="0" marB="0" anchor="b"/>
                </a:tc>
                <a:tc rowSpan="2" hMerge="1">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rPr>
                        <a:t>Retirement Status at Follow-Up</a:t>
                      </a:r>
                      <a:endParaRPr lang="en-US" sz="1600" dirty="0" smtClean="0">
                        <a:effectLst/>
                        <a:latin typeface="Calibri"/>
                        <a:ea typeface="Calibri"/>
                        <a:cs typeface="Times New Roman"/>
                      </a:endParaRPr>
                    </a:p>
                  </a:txBody>
                  <a:tcPr marL="4307" marR="4307" marT="0" marB="0" anchor="b"/>
                </a:tc>
                <a:tc hMerge="1">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603275265"/>
                  </a:ext>
                </a:extLst>
              </a:tr>
              <a:tr h="236220">
                <a:tc gridSpan="2" vMerge="1">
                  <a:txBody>
                    <a:bodyPr/>
                    <a:lstStyle/>
                    <a:p>
                      <a:endParaRPr lang="en-US"/>
                    </a:p>
                  </a:txBody>
                  <a:tcPr/>
                </a:tc>
                <a:tc hMerge="1" vMerge="1">
                  <a:txBody>
                    <a:bodyPr/>
                    <a:lstStyle/>
                    <a:p>
                      <a:pPr marL="0" marR="0" algn="ctr">
                        <a:lnSpc>
                          <a:spcPct val="115000"/>
                        </a:lnSpc>
                        <a:spcBef>
                          <a:spcPts val="0"/>
                        </a:spcBef>
                        <a:spcAft>
                          <a:spcPts val="0"/>
                        </a:spcAft>
                      </a:pPr>
                      <a:endParaRPr lang="en-US" sz="900" b="1" dirty="0">
                        <a:effectLst/>
                        <a:latin typeface="Calibri"/>
                        <a:ea typeface="Calibri"/>
                        <a:cs typeface="Times New Roman"/>
                      </a:endParaRPr>
                    </a:p>
                  </a:txBody>
                  <a:tcPr marL="4307" marR="4307"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rPr>
                        <a:t>Overall (N=4212)</a:t>
                      </a:r>
                    </a:p>
                  </a:txBody>
                  <a:tcPr marL="4307" marR="4307"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rPr>
                        <a:t>Not Retired (N=3153)</a:t>
                      </a:r>
                      <a:endParaRPr lang="en-US" sz="1600" b="1" dirty="0" smtClean="0">
                        <a:effectLst/>
                        <a:latin typeface="Calibri"/>
                        <a:ea typeface="Calibri"/>
                        <a:cs typeface="Times New Roman"/>
                      </a:endParaRPr>
                    </a:p>
                  </a:txBody>
                  <a:tcPr marL="4307" marR="4307"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rPr>
                        <a:t>Retired </a:t>
                      </a:r>
                      <a:br>
                        <a:rPr lang="en-US" sz="1600" b="1" dirty="0" smtClean="0">
                          <a:effectLst/>
                        </a:rPr>
                      </a:br>
                      <a:r>
                        <a:rPr lang="en-US" sz="1600" b="1" dirty="0" smtClean="0">
                          <a:effectLst/>
                        </a:rPr>
                        <a:t>(N=1062)</a:t>
                      </a:r>
                      <a:endParaRPr lang="en-US" sz="1600" b="1" dirty="0" smtClean="0">
                        <a:effectLst/>
                        <a:latin typeface="Calibri"/>
                        <a:ea typeface="Calibri"/>
                        <a:cs typeface="Times New Roman"/>
                      </a:endParaRPr>
                    </a:p>
                  </a:txBody>
                  <a:tcPr marL="4307" marR="4307" marT="0" marB="0" anchor="b"/>
                </a:tc>
                <a:extLst>
                  <a:ext uri="{0D108BD9-81ED-4DB2-BD59-A6C34878D82A}">
                    <a16:rowId xmlns:a16="http://schemas.microsoft.com/office/drawing/2014/main" val="958585559"/>
                  </a:ext>
                </a:extLst>
              </a:tr>
              <a:tr h="0">
                <a:tc gridSpan="2">
                  <a:txBody>
                    <a:bodyPr/>
                    <a:lstStyle/>
                    <a:p>
                      <a:pPr marL="0" marR="0">
                        <a:lnSpc>
                          <a:spcPct val="115000"/>
                        </a:lnSpc>
                        <a:spcBef>
                          <a:spcPts val="0"/>
                        </a:spcBef>
                        <a:spcAft>
                          <a:spcPts val="0"/>
                        </a:spcAft>
                      </a:pPr>
                      <a:r>
                        <a:rPr lang="en-US" sz="1600" dirty="0">
                          <a:effectLst/>
                        </a:rPr>
                        <a:t>Baseline job</a:t>
                      </a:r>
                      <a:endParaRPr lang="en-US" sz="160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250096566"/>
                  </a:ext>
                </a:extLst>
              </a:tr>
              <a:tr h="84747">
                <a:tc gridSpan="2">
                  <a:txBody>
                    <a:bodyPr/>
                    <a:lstStyle/>
                    <a:p>
                      <a:pPr marL="457200" marR="0" lvl="1">
                        <a:lnSpc>
                          <a:spcPct val="115000"/>
                        </a:lnSpc>
                        <a:spcBef>
                          <a:spcPts val="0"/>
                        </a:spcBef>
                        <a:spcAft>
                          <a:spcPts val="0"/>
                        </a:spcAft>
                      </a:pPr>
                      <a:r>
                        <a:rPr lang="en-US" sz="1600" b="0" dirty="0">
                          <a:effectLst/>
                        </a:rPr>
                        <a:t>Homemaker</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785 (19%)</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723 </a:t>
                      </a:r>
                      <a:r>
                        <a:rPr lang="en-US" sz="1600" dirty="0">
                          <a:effectLst/>
                        </a:rPr>
                        <a:t>(</a:t>
                      </a:r>
                      <a:r>
                        <a:rPr lang="en-US" sz="1600" dirty="0" smtClean="0">
                          <a:effectLst/>
                        </a:rPr>
                        <a:t>23%)</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62 </a:t>
                      </a:r>
                      <a:r>
                        <a:rPr lang="en-US" sz="1600" dirty="0">
                          <a:effectLst/>
                        </a:rPr>
                        <a:t>(6%)</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182556365"/>
                  </a:ext>
                </a:extLst>
              </a:tr>
              <a:tr h="108960">
                <a:tc gridSpan="2">
                  <a:txBody>
                    <a:bodyPr/>
                    <a:lstStyle/>
                    <a:p>
                      <a:pPr marL="457200" marR="0" lvl="1">
                        <a:lnSpc>
                          <a:spcPct val="115000"/>
                        </a:lnSpc>
                        <a:spcBef>
                          <a:spcPts val="0"/>
                        </a:spcBef>
                        <a:spcAft>
                          <a:spcPts val="0"/>
                        </a:spcAft>
                      </a:pPr>
                      <a:r>
                        <a:rPr lang="en-US" sz="1600" b="0" dirty="0">
                          <a:effectLst/>
                        </a:rPr>
                        <a:t>Employed full time</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2606 (62%)</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1825 </a:t>
                      </a:r>
                      <a:r>
                        <a:rPr lang="en-US" sz="1600" dirty="0">
                          <a:effectLst/>
                        </a:rPr>
                        <a:t>(58%)</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781 </a:t>
                      </a:r>
                      <a:r>
                        <a:rPr lang="en-US" sz="1600" dirty="0">
                          <a:effectLst/>
                        </a:rPr>
                        <a:t>(</a:t>
                      </a:r>
                      <a:r>
                        <a:rPr lang="en-US" sz="1600" dirty="0" smtClean="0">
                          <a:effectLst/>
                        </a:rPr>
                        <a:t>74%)</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671554900"/>
                  </a:ext>
                </a:extLst>
              </a:tr>
              <a:tr h="108960">
                <a:tc gridSpan="2">
                  <a:txBody>
                    <a:bodyPr/>
                    <a:lstStyle/>
                    <a:p>
                      <a:pPr marL="457200" marR="0" lvl="1">
                        <a:lnSpc>
                          <a:spcPct val="115000"/>
                        </a:lnSpc>
                        <a:spcBef>
                          <a:spcPts val="0"/>
                        </a:spcBef>
                        <a:spcAft>
                          <a:spcPts val="0"/>
                        </a:spcAft>
                      </a:pPr>
                      <a:r>
                        <a:rPr lang="en-US" sz="1600" b="0" dirty="0">
                          <a:effectLst/>
                        </a:rPr>
                        <a:t>Employed part time</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586 (14%)</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422 </a:t>
                      </a:r>
                      <a:r>
                        <a:rPr lang="en-US" sz="1600" dirty="0">
                          <a:effectLst/>
                        </a:rPr>
                        <a:t>(</a:t>
                      </a:r>
                      <a:r>
                        <a:rPr lang="en-US" sz="1600" dirty="0" smtClean="0">
                          <a:effectLst/>
                        </a:rPr>
                        <a:t>13%)</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164 </a:t>
                      </a:r>
                      <a:r>
                        <a:rPr lang="en-US" sz="1600" dirty="0">
                          <a:effectLst/>
                        </a:rPr>
                        <a:t>(</a:t>
                      </a:r>
                      <a:r>
                        <a:rPr lang="en-US" sz="1600" dirty="0" smtClean="0">
                          <a:effectLst/>
                        </a:rPr>
                        <a:t>16%)</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2463513330"/>
                  </a:ext>
                </a:extLst>
              </a:tr>
              <a:tr h="72640">
                <a:tc gridSpan="2">
                  <a:txBody>
                    <a:bodyPr/>
                    <a:lstStyle/>
                    <a:p>
                      <a:pPr marL="457200" marR="0" lvl="1">
                        <a:lnSpc>
                          <a:spcPct val="115000"/>
                        </a:lnSpc>
                        <a:spcBef>
                          <a:spcPts val="0"/>
                        </a:spcBef>
                        <a:spcAft>
                          <a:spcPts val="0"/>
                        </a:spcAft>
                      </a:pPr>
                      <a:r>
                        <a:rPr lang="en-US" sz="1600" b="0" dirty="0">
                          <a:effectLst/>
                        </a:rPr>
                        <a:t>Employed, on leave</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41 (1%)</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a:effectLst/>
                        </a:rPr>
                        <a:t>33 (1%)</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a:effectLst/>
                        </a:rPr>
                        <a:t>8 (1%)</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210060535"/>
                  </a:ext>
                </a:extLst>
              </a:tr>
              <a:tr h="84747">
                <a:tc gridSpan="2">
                  <a:txBody>
                    <a:bodyPr/>
                    <a:lstStyle/>
                    <a:p>
                      <a:pPr marL="457200" marR="0" lvl="1">
                        <a:lnSpc>
                          <a:spcPct val="115000"/>
                        </a:lnSpc>
                        <a:spcBef>
                          <a:spcPts val="0"/>
                        </a:spcBef>
                        <a:spcAft>
                          <a:spcPts val="0"/>
                        </a:spcAft>
                      </a:pPr>
                      <a:r>
                        <a:rPr lang="en-US" sz="1600" b="0" dirty="0">
                          <a:effectLst/>
                        </a:rPr>
                        <a:t>Unemployed</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191 (5%)</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150 </a:t>
                      </a:r>
                      <a:r>
                        <a:rPr lang="en-US" sz="1600" dirty="0">
                          <a:effectLst/>
                        </a:rPr>
                        <a:t>(5%)</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41 </a:t>
                      </a:r>
                      <a:r>
                        <a:rPr lang="en-US" sz="1600" dirty="0">
                          <a:effectLst/>
                        </a:rPr>
                        <a:t>(4%)</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090814544"/>
                  </a:ext>
                </a:extLst>
              </a:tr>
              <a:tr h="0">
                <a:tc>
                  <a:txBody>
                    <a:bodyPr/>
                    <a:lstStyle/>
                    <a:p>
                      <a:pPr marL="0" marR="0">
                        <a:lnSpc>
                          <a:spcPct val="115000"/>
                        </a:lnSpc>
                        <a:spcBef>
                          <a:spcPts val="0"/>
                        </a:spcBef>
                        <a:spcAft>
                          <a:spcPts val="0"/>
                        </a:spcAft>
                      </a:pPr>
                      <a:r>
                        <a:rPr lang="en-US" sz="1600" dirty="0">
                          <a:effectLst/>
                        </a:rPr>
                        <a:t>MESA Site</a:t>
                      </a:r>
                      <a:endParaRPr lang="en-US" sz="1600" dirty="0">
                        <a:effectLst/>
                        <a:latin typeface="Calibri"/>
                        <a:ea typeface="Calibri"/>
                        <a:cs typeface="Times New Roman"/>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1813077619"/>
                  </a:ext>
                </a:extLst>
              </a:tr>
              <a:tr h="108960">
                <a:tc gridSpan="2">
                  <a:txBody>
                    <a:bodyPr/>
                    <a:lstStyle/>
                    <a:p>
                      <a:pPr marL="457200" marR="0" lvl="1">
                        <a:lnSpc>
                          <a:spcPct val="115000"/>
                        </a:lnSpc>
                        <a:spcBef>
                          <a:spcPts val="0"/>
                        </a:spcBef>
                        <a:spcAft>
                          <a:spcPts val="0"/>
                        </a:spcAft>
                      </a:pPr>
                      <a:r>
                        <a:rPr lang="en-US" sz="1600" b="0" dirty="0">
                          <a:effectLst/>
                        </a:rPr>
                        <a:t>Forsyth, NC</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620 (15%)</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398 </a:t>
                      </a:r>
                      <a:r>
                        <a:rPr lang="en-US" sz="1600" dirty="0">
                          <a:effectLst/>
                        </a:rPr>
                        <a:t>(13%)</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222 </a:t>
                      </a:r>
                      <a:r>
                        <a:rPr lang="en-US" sz="1600" dirty="0">
                          <a:effectLst/>
                        </a:rPr>
                        <a:t>(</a:t>
                      </a:r>
                      <a:r>
                        <a:rPr lang="en-US" sz="1600" dirty="0" smtClean="0">
                          <a:effectLst/>
                        </a:rPr>
                        <a:t>21%)</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152941556"/>
                  </a:ext>
                </a:extLst>
              </a:tr>
              <a:tr h="108960">
                <a:tc gridSpan="2">
                  <a:txBody>
                    <a:bodyPr/>
                    <a:lstStyle/>
                    <a:p>
                      <a:pPr marL="457200" marR="0" lvl="1">
                        <a:lnSpc>
                          <a:spcPct val="115000"/>
                        </a:lnSpc>
                        <a:spcBef>
                          <a:spcPts val="0"/>
                        </a:spcBef>
                        <a:spcAft>
                          <a:spcPts val="0"/>
                        </a:spcAft>
                      </a:pPr>
                      <a:r>
                        <a:rPr lang="en-US" sz="1600" b="0" dirty="0">
                          <a:effectLst/>
                        </a:rPr>
                        <a:t>New York City, NY</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665 (16%)</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493 </a:t>
                      </a:r>
                      <a:r>
                        <a:rPr lang="en-US" sz="1600" dirty="0">
                          <a:effectLst/>
                        </a:rPr>
                        <a:t>(16%)</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172 </a:t>
                      </a:r>
                      <a:r>
                        <a:rPr lang="en-US" sz="1600" dirty="0">
                          <a:effectLst/>
                        </a:rPr>
                        <a:t>(16%)</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112644662"/>
                  </a:ext>
                </a:extLst>
              </a:tr>
              <a:tr h="108960">
                <a:tc gridSpan="2">
                  <a:txBody>
                    <a:bodyPr/>
                    <a:lstStyle/>
                    <a:p>
                      <a:pPr marL="457200" marR="0" lvl="1">
                        <a:lnSpc>
                          <a:spcPct val="115000"/>
                        </a:lnSpc>
                        <a:spcBef>
                          <a:spcPts val="0"/>
                        </a:spcBef>
                        <a:spcAft>
                          <a:spcPts val="0"/>
                        </a:spcAft>
                      </a:pPr>
                      <a:r>
                        <a:rPr lang="en-US" sz="1600" b="0" dirty="0">
                          <a:effectLst/>
                        </a:rPr>
                        <a:t>Baltimore, MD</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621 (15%)</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461 </a:t>
                      </a:r>
                      <a:r>
                        <a:rPr lang="en-US" sz="1600" dirty="0">
                          <a:effectLst/>
                        </a:rPr>
                        <a:t>(15%)</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160 </a:t>
                      </a:r>
                      <a:r>
                        <a:rPr lang="en-US" sz="1600" dirty="0">
                          <a:effectLst/>
                        </a:rPr>
                        <a:t>(15%)</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2155902373"/>
                  </a:ext>
                </a:extLst>
              </a:tr>
              <a:tr h="108960">
                <a:tc gridSpan="2">
                  <a:txBody>
                    <a:bodyPr/>
                    <a:lstStyle/>
                    <a:p>
                      <a:pPr marL="457200" marR="0" lvl="1">
                        <a:lnSpc>
                          <a:spcPct val="115000"/>
                        </a:lnSpc>
                        <a:spcBef>
                          <a:spcPts val="0"/>
                        </a:spcBef>
                        <a:spcAft>
                          <a:spcPts val="0"/>
                        </a:spcAft>
                      </a:pPr>
                      <a:r>
                        <a:rPr lang="en-US" sz="1600" b="0" dirty="0">
                          <a:effectLst/>
                        </a:rPr>
                        <a:t>St. Paul, MN</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729 (17%)</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542 </a:t>
                      </a:r>
                      <a:r>
                        <a:rPr lang="en-US" sz="1600" dirty="0">
                          <a:effectLst/>
                        </a:rPr>
                        <a:t>(17%)</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187 </a:t>
                      </a:r>
                      <a:r>
                        <a:rPr lang="en-US" sz="1600" dirty="0">
                          <a:effectLst/>
                        </a:rPr>
                        <a:t>(</a:t>
                      </a:r>
                      <a:r>
                        <a:rPr lang="en-US" sz="1600" dirty="0" smtClean="0">
                          <a:effectLst/>
                        </a:rPr>
                        <a:t>18%)</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016151396"/>
                  </a:ext>
                </a:extLst>
              </a:tr>
              <a:tr h="108960">
                <a:tc gridSpan="2">
                  <a:txBody>
                    <a:bodyPr/>
                    <a:lstStyle/>
                    <a:p>
                      <a:pPr marL="457200" marR="0" lvl="1">
                        <a:lnSpc>
                          <a:spcPct val="115000"/>
                        </a:lnSpc>
                        <a:spcBef>
                          <a:spcPts val="0"/>
                        </a:spcBef>
                        <a:spcAft>
                          <a:spcPts val="0"/>
                        </a:spcAft>
                      </a:pPr>
                      <a:r>
                        <a:rPr lang="en-US" sz="1600" b="0" dirty="0">
                          <a:effectLst/>
                        </a:rPr>
                        <a:t>Chicago, IL</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760 (18%)</a:t>
                      </a: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555 </a:t>
                      </a:r>
                      <a:r>
                        <a:rPr lang="en-US" sz="1600" dirty="0">
                          <a:effectLst/>
                        </a:rPr>
                        <a:t>(18%)</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205 </a:t>
                      </a:r>
                      <a:r>
                        <a:rPr lang="en-US" sz="1600" dirty="0">
                          <a:effectLst/>
                        </a:rPr>
                        <a:t>(19%)</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1317351514"/>
                  </a:ext>
                </a:extLst>
              </a:tr>
              <a:tr h="96854">
                <a:tc gridSpan="2">
                  <a:txBody>
                    <a:bodyPr/>
                    <a:lstStyle/>
                    <a:p>
                      <a:pPr marL="457200" marR="0" lvl="1">
                        <a:lnSpc>
                          <a:spcPct val="115000"/>
                        </a:lnSpc>
                        <a:spcBef>
                          <a:spcPts val="0"/>
                        </a:spcBef>
                        <a:spcAft>
                          <a:spcPts val="0"/>
                        </a:spcAft>
                      </a:pPr>
                      <a:r>
                        <a:rPr lang="en-US" sz="1600" b="0" dirty="0">
                          <a:effectLst/>
                        </a:rPr>
                        <a:t>Los Angeles, CA</a:t>
                      </a:r>
                      <a:endParaRPr lang="en-US" sz="1600" b="0" dirty="0">
                        <a:effectLst/>
                        <a:latin typeface="Calibri"/>
                        <a:ea typeface="Calibri"/>
                        <a:cs typeface="Times New Roman"/>
                      </a:endParaRPr>
                    </a:p>
                  </a:txBody>
                  <a:tcPr marL="4307" marR="4307"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817 (19%)</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704 </a:t>
                      </a:r>
                      <a:r>
                        <a:rPr lang="en-US" sz="1600" dirty="0">
                          <a:effectLst/>
                        </a:rPr>
                        <a:t>(22%)</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rPr>
                        <a:t>113 </a:t>
                      </a:r>
                      <a:r>
                        <a:rPr lang="en-US" sz="1600" dirty="0">
                          <a:effectLst/>
                        </a:rPr>
                        <a:t>(</a:t>
                      </a:r>
                      <a:r>
                        <a:rPr lang="en-US" sz="1600" dirty="0" smtClean="0">
                          <a:effectLst/>
                        </a:rPr>
                        <a:t>11%)</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059712209"/>
                  </a:ext>
                </a:extLst>
              </a:tr>
            </a:tbl>
          </a:graphicData>
        </a:graphic>
      </p:graphicFrame>
      <p:sp>
        <p:nvSpPr>
          <p:cNvPr id="3" name="Title 2"/>
          <p:cNvSpPr>
            <a:spLocks noGrp="1"/>
          </p:cNvSpPr>
          <p:nvPr>
            <p:ph type="title"/>
          </p:nvPr>
        </p:nvSpPr>
        <p:spPr/>
        <p:txBody>
          <a:bodyPr>
            <a:normAutofit fontScale="90000"/>
          </a:bodyPr>
          <a:lstStyle/>
          <a:p>
            <a:r>
              <a:rPr lang="en-US" b="1" dirty="0" smtClean="0"/>
              <a:t>Baseline characteristics by retirement</a:t>
            </a:r>
            <a:endParaRPr lang="en-US" b="1"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32</a:t>
            </a:fld>
            <a:endParaRPr lang="en-US" dirty="0"/>
          </a:p>
        </p:txBody>
      </p:sp>
      <p:grpSp>
        <p:nvGrpSpPr>
          <p:cNvPr id="6" name="Group 5"/>
          <p:cNvGrpSpPr/>
          <p:nvPr/>
        </p:nvGrpSpPr>
        <p:grpSpPr>
          <a:xfrm>
            <a:off x="0" y="0"/>
            <a:ext cx="9372600" cy="411480"/>
            <a:chOff x="0" y="0"/>
            <a:chExt cx="9296400" cy="411480"/>
          </a:xfrm>
        </p:grpSpPr>
        <p:graphicFrame>
          <p:nvGraphicFramePr>
            <p:cNvPr id="7" name="Diagram 6"/>
            <p:cNvGraphicFramePr/>
            <p:nvPr>
              <p:extLst>
                <p:ext uri="{D42A27DB-BD31-4B8C-83A1-F6EECF244321}">
                  <p14:modId xmlns:p14="http://schemas.microsoft.com/office/powerpoint/2010/main" val="2547352571"/>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440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5206055"/>
              </p:ext>
            </p:extLst>
          </p:nvPr>
        </p:nvGraphicFramePr>
        <p:xfrm>
          <a:off x="457200" y="1464564"/>
          <a:ext cx="8039100" cy="4206240"/>
        </p:xfrm>
        <a:graphic>
          <a:graphicData uri="http://schemas.openxmlformats.org/drawingml/2006/table">
            <a:tbl>
              <a:tblPr firstRow="1" firstCol="1" bandRow="1">
                <a:tableStyleId>{5FD0F851-EC5A-4D38-B0AD-8093EC10F338}</a:tableStyleId>
              </a:tblPr>
              <a:tblGrid>
                <a:gridCol w="3352800">
                  <a:extLst>
                    <a:ext uri="{9D8B030D-6E8A-4147-A177-3AD203B41FA5}">
                      <a16:colId xmlns:a16="http://schemas.microsoft.com/office/drawing/2014/main" val="1478797134"/>
                    </a:ext>
                  </a:extLst>
                </a:gridCol>
                <a:gridCol w="1447800">
                  <a:extLst>
                    <a:ext uri="{9D8B030D-6E8A-4147-A177-3AD203B41FA5}">
                      <a16:colId xmlns:a16="http://schemas.microsoft.com/office/drawing/2014/main" val="3965485699"/>
                    </a:ext>
                  </a:extLst>
                </a:gridCol>
                <a:gridCol w="1638124">
                  <a:extLst>
                    <a:ext uri="{9D8B030D-6E8A-4147-A177-3AD203B41FA5}">
                      <a16:colId xmlns:a16="http://schemas.microsoft.com/office/drawing/2014/main" val="3258899692"/>
                    </a:ext>
                  </a:extLst>
                </a:gridCol>
                <a:gridCol w="1600376">
                  <a:extLst>
                    <a:ext uri="{9D8B030D-6E8A-4147-A177-3AD203B41FA5}">
                      <a16:colId xmlns:a16="http://schemas.microsoft.com/office/drawing/2014/main" val="3937331392"/>
                    </a:ext>
                  </a:extLst>
                </a:gridCol>
              </a:tblGrid>
              <a:tr h="0">
                <a:tc rowSpan="2">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rPr>
                        <a:t>Retirement Status at Follow-Up</a:t>
                      </a:r>
                      <a:endParaRPr lang="en-US" sz="1600" dirty="0" smtClean="0">
                        <a:effectLst/>
                        <a:latin typeface="Calibri"/>
                        <a:ea typeface="Calibri"/>
                        <a:cs typeface="Times New Roman"/>
                      </a:endParaRPr>
                    </a:p>
                  </a:txBody>
                  <a:tcPr marL="4307" marR="4307" marT="0" marB="0" anchor="b"/>
                </a:tc>
                <a:tc hMerge="1">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603275265"/>
                  </a:ext>
                </a:extLst>
              </a:tr>
              <a:tr h="236220">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rPr>
                        <a:t>Overall (N=4212)</a:t>
                      </a:r>
                    </a:p>
                  </a:txBody>
                  <a:tcPr marL="4307" marR="4307"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rPr>
                        <a:t>Not Retired (N=3153)</a:t>
                      </a:r>
                      <a:endParaRPr lang="en-US" sz="1600" b="1" dirty="0" smtClean="0">
                        <a:effectLst/>
                        <a:latin typeface="Calibri"/>
                        <a:ea typeface="Calibri"/>
                        <a:cs typeface="Times New Roman"/>
                      </a:endParaRPr>
                    </a:p>
                  </a:txBody>
                  <a:tcPr marL="4307" marR="4307"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rPr>
                        <a:t>Retired </a:t>
                      </a:r>
                      <a:br>
                        <a:rPr lang="en-US" sz="1600" b="1" dirty="0" smtClean="0">
                          <a:effectLst/>
                        </a:rPr>
                      </a:br>
                      <a:r>
                        <a:rPr lang="en-US" sz="1600" b="1" dirty="0" smtClean="0">
                          <a:effectLst/>
                        </a:rPr>
                        <a:t>(N=1062)</a:t>
                      </a:r>
                      <a:endParaRPr lang="en-US" sz="1600" b="1" dirty="0" smtClean="0">
                        <a:effectLst/>
                        <a:latin typeface="Calibri"/>
                        <a:ea typeface="Calibri"/>
                        <a:cs typeface="Times New Roman"/>
                      </a:endParaRPr>
                    </a:p>
                  </a:txBody>
                  <a:tcPr marL="4307" marR="4307" marT="0" marB="0" anchor="b"/>
                </a:tc>
                <a:extLst>
                  <a:ext uri="{0D108BD9-81ED-4DB2-BD59-A6C34878D82A}">
                    <a16:rowId xmlns:a16="http://schemas.microsoft.com/office/drawing/2014/main" val="958585559"/>
                  </a:ext>
                </a:extLst>
              </a:tr>
              <a:tr h="0">
                <a:tc>
                  <a:txBody>
                    <a:bodyPr/>
                    <a:lstStyle/>
                    <a:p>
                      <a:pPr marL="0" marR="0">
                        <a:lnSpc>
                          <a:spcPct val="115000"/>
                        </a:lnSpc>
                        <a:spcBef>
                          <a:spcPts val="0"/>
                        </a:spcBef>
                        <a:spcAft>
                          <a:spcPts val="0"/>
                        </a:spcAft>
                      </a:pPr>
                      <a:r>
                        <a:rPr lang="en-US" sz="1600" dirty="0" smtClean="0">
                          <a:effectLst/>
                        </a:rPr>
                        <a:t>Chronic disease at baseline</a:t>
                      </a:r>
                      <a:endParaRPr lang="en-US" sz="1600" dirty="0">
                        <a:effectLst/>
                        <a:latin typeface="Calibri"/>
                        <a:ea typeface="Calibri"/>
                        <a:cs typeface="Times New Roman"/>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250096566"/>
                  </a:ext>
                </a:extLst>
              </a:tr>
              <a:tr h="84747">
                <a:tc>
                  <a:txBody>
                    <a:bodyPr/>
                    <a:lstStyle/>
                    <a:p>
                      <a:pPr marL="457200" marR="0" lvl="1">
                        <a:lnSpc>
                          <a:spcPct val="115000"/>
                        </a:lnSpc>
                        <a:spcBef>
                          <a:spcPts val="0"/>
                        </a:spcBef>
                        <a:spcAft>
                          <a:spcPts val="0"/>
                        </a:spcAft>
                      </a:pPr>
                      <a:r>
                        <a:rPr lang="en-US" sz="1600" b="0" dirty="0" smtClean="0">
                          <a:effectLst/>
                        </a:rPr>
                        <a:t>0</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1870</a:t>
                      </a:r>
                      <a:r>
                        <a:rPr lang="en-US" sz="1600" baseline="0" dirty="0" smtClean="0">
                          <a:effectLst/>
                          <a:latin typeface="Calibri"/>
                          <a:ea typeface="Calibri"/>
                          <a:cs typeface="Times New Roman"/>
                        </a:rPr>
                        <a:t> (44%)</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1429 (45%)</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441 (42%)</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182556365"/>
                  </a:ext>
                </a:extLst>
              </a:tr>
              <a:tr h="108960">
                <a:tc>
                  <a:txBody>
                    <a:bodyPr/>
                    <a:lstStyle/>
                    <a:p>
                      <a:pPr marL="457200" marR="0" lvl="1">
                        <a:lnSpc>
                          <a:spcPct val="115000"/>
                        </a:lnSpc>
                        <a:spcBef>
                          <a:spcPts val="0"/>
                        </a:spcBef>
                        <a:spcAft>
                          <a:spcPts val="0"/>
                        </a:spcAft>
                      </a:pPr>
                      <a:r>
                        <a:rPr lang="en-US" sz="1600" b="0" dirty="0" smtClean="0">
                          <a:effectLst/>
                        </a:rPr>
                        <a:t>1</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1531 (36%)</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1124 (36%)</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407 (38%)</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671554900"/>
                  </a:ext>
                </a:extLst>
              </a:tr>
              <a:tr h="108960">
                <a:tc>
                  <a:txBody>
                    <a:bodyPr/>
                    <a:lstStyle/>
                    <a:p>
                      <a:pPr marL="457200" marR="0" lvl="1">
                        <a:lnSpc>
                          <a:spcPct val="115000"/>
                        </a:lnSpc>
                        <a:spcBef>
                          <a:spcPts val="0"/>
                        </a:spcBef>
                        <a:spcAft>
                          <a:spcPts val="0"/>
                        </a:spcAft>
                      </a:pPr>
                      <a:r>
                        <a:rPr lang="en-US" sz="1600" b="0" dirty="0" smtClean="0">
                          <a:effectLst/>
                        </a:rPr>
                        <a:t>&gt;1</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813 (19%)</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599</a:t>
                      </a:r>
                      <a:r>
                        <a:rPr lang="en-US" sz="1600" baseline="0" dirty="0" smtClean="0">
                          <a:effectLst/>
                          <a:latin typeface="Calibri"/>
                          <a:ea typeface="Calibri"/>
                          <a:cs typeface="Times New Roman"/>
                        </a:rPr>
                        <a:t> (19%)</a:t>
                      </a: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214 (20%)</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2463513330"/>
                  </a:ext>
                </a:extLst>
              </a:tr>
              <a:tr h="0">
                <a:tc>
                  <a:txBody>
                    <a:bodyPr/>
                    <a:lstStyle/>
                    <a:p>
                      <a:pPr marL="0" marR="0">
                        <a:lnSpc>
                          <a:spcPct val="115000"/>
                        </a:lnSpc>
                        <a:spcBef>
                          <a:spcPts val="0"/>
                        </a:spcBef>
                        <a:spcAft>
                          <a:spcPts val="0"/>
                        </a:spcAft>
                      </a:pPr>
                      <a:r>
                        <a:rPr lang="en-US" sz="1600" dirty="0" smtClean="0">
                          <a:effectLst/>
                          <a:latin typeface="+mn-lt"/>
                          <a:ea typeface="+mn-ea"/>
                          <a:cs typeface="+mn-cs"/>
                        </a:rPr>
                        <a:t>Chronic</a:t>
                      </a:r>
                      <a:r>
                        <a:rPr lang="en-US" sz="1600" baseline="0" dirty="0" smtClean="0">
                          <a:effectLst/>
                          <a:latin typeface="+mn-lt"/>
                          <a:ea typeface="+mn-ea"/>
                          <a:cs typeface="+mn-cs"/>
                        </a:rPr>
                        <a:t> disease before retirement</a:t>
                      </a:r>
                      <a:endParaRPr lang="en-US" sz="1600" dirty="0">
                        <a:effectLst/>
                        <a:latin typeface="Calibri"/>
                        <a:ea typeface="Calibri"/>
                        <a:cs typeface="Times New Roman"/>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1813077619"/>
                  </a:ext>
                </a:extLst>
              </a:tr>
              <a:tr h="108960">
                <a:tc>
                  <a:txBody>
                    <a:bodyPr/>
                    <a:lstStyle/>
                    <a:p>
                      <a:pPr marL="457200" marR="0" lvl="1">
                        <a:lnSpc>
                          <a:spcPct val="115000"/>
                        </a:lnSpc>
                        <a:spcBef>
                          <a:spcPts val="0"/>
                        </a:spcBef>
                        <a:spcAft>
                          <a:spcPts val="0"/>
                        </a:spcAft>
                      </a:pPr>
                      <a:r>
                        <a:rPr lang="en-US" sz="1600" b="0" dirty="0" smtClean="0">
                          <a:effectLst/>
                          <a:latin typeface="Calibri"/>
                          <a:ea typeface="Calibri"/>
                          <a:cs typeface="Times New Roman"/>
                        </a:rPr>
                        <a:t>0</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407 (38%)</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152941556"/>
                  </a:ext>
                </a:extLst>
              </a:tr>
              <a:tr h="108960">
                <a:tc>
                  <a:txBody>
                    <a:bodyPr/>
                    <a:lstStyle/>
                    <a:p>
                      <a:pPr marL="457200" marR="0" lvl="1">
                        <a:lnSpc>
                          <a:spcPct val="115000"/>
                        </a:lnSpc>
                        <a:spcBef>
                          <a:spcPts val="0"/>
                        </a:spcBef>
                        <a:spcAft>
                          <a:spcPts val="0"/>
                        </a:spcAft>
                      </a:pPr>
                      <a:r>
                        <a:rPr lang="en-US" sz="1600" b="0" dirty="0" smtClean="0">
                          <a:effectLst/>
                          <a:latin typeface="Calibri"/>
                          <a:ea typeface="Calibri"/>
                          <a:cs typeface="Times New Roman"/>
                        </a:rPr>
                        <a:t>1</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414 (39%)</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112644662"/>
                  </a:ext>
                </a:extLst>
              </a:tr>
              <a:tr h="108960">
                <a:tc>
                  <a:txBody>
                    <a:bodyPr/>
                    <a:lstStyle/>
                    <a:p>
                      <a:pPr marL="457200" marR="0" lvl="1">
                        <a:lnSpc>
                          <a:spcPct val="115000"/>
                        </a:lnSpc>
                        <a:spcBef>
                          <a:spcPts val="0"/>
                        </a:spcBef>
                        <a:spcAft>
                          <a:spcPts val="0"/>
                        </a:spcAft>
                      </a:pPr>
                      <a:r>
                        <a:rPr lang="en-US" sz="1600" b="0" dirty="0" smtClean="0">
                          <a:effectLst/>
                          <a:latin typeface="Calibri"/>
                          <a:ea typeface="Calibri"/>
                          <a:cs typeface="Times New Roman"/>
                        </a:rPr>
                        <a:t>&gt;1</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241 (23%)</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2155902373"/>
                  </a:ext>
                </a:extLst>
              </a:tr>
              <a:tr h="108960">
                <a:tc>
                  <a:txBody>
                    <a:bodyPr/>
                    <a:lstStyle/>
                    <a:p>
                      <a:pPr marL="0" marR="0">
                        <a:lnSpc>
                          <a:spcPct val="115000"/>
                        </a:lnSpc>
                        <a:spcBef>
                          <a:spcPts val="0"/>
                        </a:spcBef>
                        <a:spcAft>
                          <a:spcPts val="0"/>
                        </a:spcAft>
                      </a:pPr>
                      <a:r>
                        <a:rPr lang="en-US" sz="1600" dirty="0" smtClean="0">
                          <a:effectLst/>
                          <a:latin typeface="+mn-lt"/>
                          <a:ea typeface="+mn-ea"/>
                          <a:cs typeface="+mn-cs"/>
                        </a:rPr>
                        <a:t>Chronic</a:t>
                      </a:r>
                      <a:r>
                        <a:rPr lang="en-US" sz="1600" baseline="0" dirty="0" smtClean="0">
                          <a:effectLst/>
                          <a:latin typeface="+mn-lt"/>
                          <a:ea typeface="+mn-ea"/>
                          <a:cs typeface="+mn-cs"/>
                        </a:rPr>
                        <a:t> disease after retirement</a:t>
                      </a:r>
                      <a:endParaRPr lang="en-US" sz="1600" dirty="0">
                        <a:effectLst/>
                        <a:latin typeface="Calibri"/>
                        <a:ea typeface="Calibri"/>
                        <a:cs typeface="Times New Roman"/>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tc>
                  <a:txBody>
                    <a:bodyPr/>
                    <a:lstStyle/>
                    <a:p>
                      <a:pPr>
                        <a:lnSpc>
                          <a:spcPct val="115000"/>
                        </a:lnSpc>
                      </a:pPr>
                      <a:endParaRPr lang="en-US" sz="1600">
                        <a:effectLst/>
                        <a:latin typeface="Calibri"/>
                      </a:endParaRPr>
                    </a:p>
                  </a:txBody>
                  <a:tcPr marL="4307" marR="4307" marT="0" marB="0" anchor="b"/>
                </a:tc>
                <a:tc>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3016151396"/>
                  </a:ext>
                </a:extLst>
              </a:tr>
              <a:tr h="108960">
                <a:tc>
                  <a:txBody>
                    <a:bodyPr/>
                    <a:lstStyle/>
                    <a:p>
                      <a:pPr marL="457200" marR="0" lvl="1">
                        <a:lnSpc>
                          <a:spcPct val="115000"/>
                        </a:lnSpc>
                        <a:spcBef>
                          <a:spcPts val="0"/>
                        </a:spcBef>
                        <a:spcAft>
                          <a:spcPts val="0"/>
                        </a:spcAft>
                      </a:pPr>
                      <a:r>
                        <a:rPr lang="en-US" sz="1600" b="0" dirty="0" smtClean="0">
                          <a:effectLst/>
                          <a:latin typeface="Calibri"/>
                          <a:ea typeface="Calibri"/>
                          <a:cs typeface="Times New Roman"/>
                        </a:rPr>
                        <a:t>0</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332 (31%)</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1076639149"/>
                  </a:ext>
                </a:extLst>
              </a:tr>
              <a:tr h="108960">
                <a:tc>
                  <a:txBody>
                    <a:bodyPr/>
                    <a:lstStyle/>
                    <a:p>
                      <a:pPr marL="457200" marR="0" lvl="1">
                        <a:lnSpc>
                          <a:spcPct val="115000"/>
                        </a:lnSpc>
                        <a:spcBef>
                          <a:spcPts val="0"/>
                        </a:spcBef>
                        <a:spcAft>
                          <a:spcPts val="0"/>
                        </a:spcAft>
                      </a:pPr>
                      <a:r>
                        <a:rPr lang="en-US" sz="1600" b="0" dirty="0" smtClean="0">
                          <a:effectLst/>
                          <a:latin typeface="Calibri"/>
                          <a:ea typeface="Calibri"/>
                          <a:cs typeface="Times New Roman"/>
                        </a:rPr>
                        <a:t>1</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374 (35%)</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1317351514"/>
                  </a:ext>
                </a:extLst>
              </a:tr>
              <a:tr h="96854">
                <a:tc>
                  <a:txBody>
                    <a:bodyPr/>
                    <a:lstStyle/>
                    <a:p>
                      <a:pPr marL="457200" marR="0" lvl="1">
                        <a:lnSpc>
                          <a:spcPct val="115000"/>
                        </a:lnSpc>
                        <a:spcBef>
                          <a:spcPts val="0"/>
                        </a:spcBef>
                        <a:spcAft>
                          <a:spcPts val="0"/>
                        </a:spcAft>
                      </a:pPr>
                      <a:r>
                        <a:rPr lang="en-US" sz="1600" b="0" dirty="0" smtClean="0">
                          <a:effectLst/>
                          <a:latin typeface="Calibri"/>
                          <a:ea typeface="Calibri"/>
                          <a:cs typeface="Times New Roman"/>
                        </a:rPr>
                        <a:t>&gt;1</a:t>
                      </a:r>
                      <a:endParaRPr lang="en-US" sz="1600" b="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356 (34%)</a:t>
                      </a:r>
                      <a:endParaRPr lang="en-US" sz="1600" dirty="0">
                        <a:effectLst/>
                        <a:latin typeface="Calibri"/>
                        <a:ea typeface="Calibri"/>
                        <a:cs typeface="Times New Roman"/>
                      </a:endParaRPr>
                    </a:p>
                  </a:txBody>
                  <a:tcPr marL="4307" marR="4307" marT="0" marB="0" anchor="b"/>
                </a:tc>
                <a:extLst>
                  <a:ext uri="{0D108BD9-81ED-4DB2-BD59-A6C34878D82A}">
                    <a16:rowId xmlns:a16="http://schemas.microsoft.com/office/drawing/2014/main" val="3059712209"/>
                  </a:ext>
                </a:extLst>
              </a:tr>
            </a:tbl>
          </a:graphicData>
        </a:graphic>
      </p:graphicFrame>
      <p:sp>
        <p:nvSpPr>
          <p:cNvPr id="3" name="Title 2"/>
          <p:cNvSpPr>
            <a:spLocks noGrp="1"/>
          </p:cNvSpPr>
          <p:nvPr>
            <p:ph type="title"/>
          </p:nvPr>
        </p:nvSpPr>
        <p:spPr/>
        <p:txBody>
          <a:bodyPr>
            <a:normAutofit/>
          </a:bodyPr>
          <a:lstStyle/>
          <a:p>
            <a:r>
              <a:rPr lang="en-US" b="1" dirty="0" smtClean="0"/>
              <a:t>Chronic disease by retirement</a:t>
            </a:r>
            <a:endParaRPr lang="en-US" b="1"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33</a:t>
            </a:fld>
            <a:endParaRPr lang="en-US" dirty="0"/>
          </a:p>
        </p:txBody>
      </p:sp>
      <p:grpSp>
        <p:nvGrpSpPr>
          <p:cNvPr id="6" name="Group 5"/>
          <p:cNvGrpSpPr/>
          <p:nvPr/>
        </p:nvGrpSpPr>
        <p:grpSpPr>
          <a:xfrm>
            <a:off x="0" y="0"/>
            <a:ext cx="9372600" cy="411480"/>
            <a:chOff x="0" y="0"/>
            <a:chExt cx="9296400" cy="411480"/>
          </a:xfrm>
        </p:grpSpPr>
        <p:graphicFrame>
          <p:nvGraphicFramePr>
            <p:cNvPr id="7" name="Diagram 6"/>
            <p:cNvGraphicFramePr/>
            <p:nvPr>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5221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06380907"/>
              </p:ext>
            </p:extLst>
          </p:nvPr>
        </p:nvGraphicFramePr>
        <p:xfrm>
          <a:off x="457200" y="1464564"/>
          <a:ext cx="7924799" cy="5047488"/>
        </p:xfrm>
        <a:graphic>
          <a:graphicData uri="http://schemas.openxmlformats.org/drawingml/2006/table">
            <a:tbl>
              <a:tblPr firstRow="1" firstCol="1" bandRow="1">
                <a:tableStyleId>{5FD0F851-EC5A-4D38-B0AD-8093EC10F338}</a:tableStyleId>
              </a:tblPr>
              <a:tblGrid>
                <a:gridCol w="3886200">
                  <a:extLst>
                    <a:ext uri="{9D8B030D-6E8A-4147-A177-3AD203B41FA5}">
                      <a16:colId xmlns:a16="http://schemas.microsoft.com/office/drawing/2014/main" val="1478797134"/>
                    </a:ext>
                  </a:extLst>
                </a:gridCol>
                <a:gridCol w="1981200">
                  <a:extLst>
                    <a:ext uri="{9D8B030D-6E8A-4147-A177-3AD203B41FA5}">
                      <a16:colId xmlns:a16="http://schemas.microsoft.com/office/drawing/2014/main" val="3258899692"/>
                    </a:ext>
                  </a:extLst>
                </a:gridCol>
                <a:gridCol w="2057399">
                  <a:extLst>
                    <a:ext uri="{9D8B030D-6E8A-4147-A177-3AD203B41FA5}">
                      <a16:colId xmlns:a16="http://schemas.microsoft.com/office/drawing/2014/main" val="3937331392"/>
                    </a:ext>
                  </a:extLst>
                </a:gridCol>
              </a:tblGrid>
              <a:tr h="0">
                <a:tc rowSpan="2">
                  <a:txBody>
                    <a:bodyPr/>
                    <a:lstStyle/>
                    <a:p>
                      <a:pPr marL="0" marR="0">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mj-lt"/>
                        </a:rPr>
                        <a:t>Retirement Age</a:t>
                      </a:r>
                      <a:endParaRPr lang="en-US" sz="1600" dirty="0" smtClean="0">
                        <a:effectLst/>
                        <a:latin typeface="+mj-lt"/>
                        <a:ea typeface="Calibri"/>
                        <a:cs typeface="Times New Roman"/>
                      </a:endParaRPr>
                    </a:p>
                  </a:txBody>
                  <a:tcPr marL="4307" marR="4307" marT="0" marB="0" anchor="b"/>
                </a:tc>
                <a:tc hMerge="1">
                  <a:txBody>
                    <a:bodyPr/>
                    <a:lstStyle/>
                    <a:p>
                      <a:pPr>
                        <a:lnSpc>
                          <a:spcPct val="115000"/>
                        </a:lnSpc>
                      </a:pPr>
                      <a:endParaRPr lang="en-US" sz="1600" dirty="0">
                        <a:effectLst/>
                        <a:latin typeface="Calibri"/>
                      </a:endParaRPr>
                    </a:p>
                  </a:txBody>
                  <a:tcPr marL="4307" marR="4307" marT="0" marB="0" anchor="b"/>
                </a:tc>
                <a:extLst>
                  <a:ext uri="{0D108BD9-81ED-4DB2-BD59-A6C34878D82A}">
                    <a16:rowId xmlns:a16="http://schemas.microsoft.com/office/drawing/2014/main" val="603275265"/>
                  </a:ext>
                </a:extLst>
              </a:tr>
              <a:tr h="236220">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latin typeface="+mj-lt"/>
                        </a:rPr>
                        <a:t>&lt; 63 years </a:t>
                      </a:r>
                      <a:br>
                        <a:rPr lang="en-US" sz="1600" b="1" dirty="0" smtClean="0">
                          <a:effectLst/>
                          <a:latin typeface="+mj-lt"/>
                        </a:rPr>
                      </a:br>
                      <a:r>
                        <a:rPr lang="en-US" sz="1600" b="1" dirty="0" smtClean="0">
                          <a:effectLst/>
                          <a:latin typeface="+mj-lt"/>
                        </a:rPr>
                        <a:t>(N=550)</a:t>
                      </a:r>
                      <a:endParaRPr lang="en-US" sz="1600" b="1" dirty="0" smtClean="0">
                        <a:effectLst/>
                        <a:latin typeface="+mj-lt"/>
                        <a:ea typeface="Calibri"/>
                        <a:cs typeface="Times New Roman"/>
                      </a:endParaRPr>
                    </a:p>
                  </a:txBody>
                  <a:tcPr marL="4307" marR="4307"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effectLst/>
                          <a:latin typeface="+mj-lt"/>
                        </a:rPr>
                        <a:t>≥ 63 years </a:t>
                      </a:r>
                      <a:br>
                        <a:rPr lang="en-US" sz="1600" b="1" dirty="0" smtClean="0">
                          <a:effectLst/>
                          <a:latin typeface="+mj-lt"/>
                        </a:rPr>
                      </a:br>
                      <a:r>
                        <a:rPr lang="en-US" sz="1600" b="1" dirty="0" smtClean="0">
                          <a:effectLst/>
                          <a:latin typeface="+mj-lt"/>
                        </a:rPr>
                        <a:t>(N=512)</a:t>
                      </a:r>
                      <a:endParaRPr lang="en-US" sz="1600" b="1" dirty="0" smtClean="0">
                        <a:effectLst/>
                        <a:latin typeface="+mj-lt"/>
                        <a:ea typeface="Calibri"/>
                        <a:cs typeface="Times New Roman"/>
                      </a:endParaRPr>
                    </a:p>
                  </a:txBody>
                  <a:tcPr marL="4307" marR="4307" marT="0" marB="0" anchor="b"/>
                </a:tc>
                <a:extLst>
                  <a:ext uri="{0D108BD9-81ED-4DB2-BD59-A6C34878D82A}">
                    <a16:rowId xmlns:a16="http://schemas.microsoft.com/office/drawing/2014/main" val="958585559"/>
                  </a:ext>
                </a:extLst>
              </a:tr>
              <a:tr h="0">
                <a:tc>
                  <a:txBody>
                    <a:bodyPr/>
                    <a:lstStyle/>
                    <a:p>
                      <a:pPr marL="0" marR="0">
                        <a:lnSpc>
                          <a:spcPct val="115000"/>
                        </a:lnSpc>
                        <a:spcBef>
                          <a:spcPts val="0"/>
                        </a:spcBef>
                        <a:spcAft>
                          <a:spcPts val="0"/>
                        </a:spcAft>
                      </a:pPr>
                      <a:r>
                        <a:rPr lang="en-US" sz="1600" dirty="0" smtClean="0">
                          <a:effectLst/>
                          <a:latin typeface="+mj-lt"/>
                        </a:rPr>
                        <a:t>Female</a:t>
                      </a:r>
                      <a:endParaRPr lang="en-US" sz="1600" dirty="0">
                        <a:effectLst/>
                        <a:latin typeface="+mj-lt"/>
                        <a:ea typeface="Calibri"/>
                        <a:cs typeface="Times New Roman"/>
                      </a:endParaRPr>
                    </a:p>
                  </a:txBody>
                  <a:tcPr marL="4307" marR="4307" marT="0" marB="0" anchor="b"/>
                </a:tc>
                <a:tc>
                  <a:txBody>
                    <a:bodyPr/>
                    <a:lstStyle/>
                    <a:p>
                      <a:pPr algn="ctr">
                        <a:lnSpc>
                          <a:spcPct val="115000"/>
                        </a:lnSpc>
                      </a:pPr>
                      <a:r>
                        <a:rPr lang="en-US" sz="1600" dirty="0" smtClean="0">
                          <a:effectLst/>
                          <a:latin typeface="+mj-lt"/>
                        </a:rPr>
                        <a:t>55%</a:t>
                      </a:r>
                      <a:endParaRPr lang="en-US" sz="1600" dirty="0">
                        <a:effectLst/>
                        <a:latin typeface="+mj-lt"/>
                      </a:endParaRPr>
                    </a:p>
                  </a:txBody>
                  <a:tcPr marL="4307" marR="4307" marT="0" marB="0" anchor="b"/>
                </a:tc>
                <a:tc>
                  <a:txBody>
                    <a:bodyPr/>
                    <a:lstStyle/>
                    <a:p>
                      <a:pPr algn="ctr">
                        <a:lnSpc>
                          <a:spcPct val="115000"/>
                        </a:lnSpc>
                      </a:pPr>
                      <a:r>
                        <a:rPr lang="en-US" sz="1600" dirty="0" smtClean="0">
                          <a:effectLst/>
                          <a:latin typeface="+mj-lt"/>
                        </a:rPr>
                        <a:t>53%</a:t>
                      </a:r>
                      <a:endParaRPr lang="en-US" sz="1600" dirty="0">
                        <a:effectLst/>
                        <a:latin typeface="+mj-lt"/>
                      </a:endParaRPr>
                    </a:p>
                  </a:txBody>
                  <a:tcPr marL="4307" marR="4307" marT="0" marB="0" anchor="b"/>
                </a:tc>
                <a:extLst>
                  <a:ext uri="{0D108BD9-81ED-4DB2-BD59-A6C34878D82A}">
                    <a16:rowId xmlns:a16="http://schemas.microsoft.com/office/drawing/2014/main" val="250096566"/>
                  </a:ext>
                </a:extLst>
              </a:tr>
              <a:tr h="84747">
                <a:tc>
                  <a:txBody>
                    <a:bodyPr/>
                    <a:lstStyle/>
                    <a:p>
                      <a:pPr marL="0" marR="0">
                        <a:lnSpc>
                          <a:spcPct val="115000"/>
                        </a:lnSpc>
                        <a:spcBef>
                          <a:spcPts val="0"/>
                        </a:spcBef>
                        <a:spcAft>
                          <a:spcPts val="0"/>
                        </a:spcAft>
                      </a:pPr>
                      <a:r>
                        <a:rPr lang="en-US" sz="1600" dirty="0">
                          <a:effectLst/>
                          <a:latin typeface="+mj-lt"/>
                        </a:rPr>
                        <a:t>Race/ethnicity</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182556365"/>
                  </a:ext>
                </a:extLst>
              </a:tr>
              <a:tr h="108960">
                <a:tc>
                  <a:txBody>
                    <a:bodyPr/>
                    <a:lstStyle/>
                    <a:p>
                      <a:pPr marL="457200" marR="0" lvl="1">
                        <a:lnSpc>
                          <a:spcPct val="115000"/>
                        </a:lnSpc>
                        <a:spcBef>
                          <a:spcPts val="0"/>
                        </a:spcBef>
                        <a:spcAft>
                          <a:spcPts val="0"/>
                        </a:spcAft>
                      </a:pPr>
                      <a:r>
                        <a:rPr lang="en-US" sz="1600" b="0" dirty="0">
                          <a:effectLst/>
                          <a:latin typeface="+mj-lt"/>
                        </a:rPr>
                        <a:t>Non-Hispanic white</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40%</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b="1" dirty="0" smtClean="0">
                          <a:effectLst/>
                          <a:latin typeface="+mj-lt"/>
                          <a:ea typeface="Calibri"/>
                          <a:cs typeface="Times New Roman"/>
                        </a:rPr>
                        <a:t>45%</a:t>
                      </a:r>
                      <a:endParaRPr lang="en-US" sz="1600" b="1" dirty="0">
                        <a:effectLst/>
                        <a:latin typeface="+mj-lt"/>
                        <a:ea typeface="Calibri"/>
                        <a:cs typeface="Times New Roman"/>
                      </a:endParaRPr>
                    </a:p>
                  </a:txBody>
                  <a:tcPr marL="4307" marR="4307" marT="0" marB="0" anchor="b"/>
                </a:tc>
                <a:extLst>
                  <a:ext uri="{0D108BD9-81ED-4DB2-BD59-A6C34878D82A}">
                    <a16:rowId xmlns:a16="http://schemas.microsoft.com/office/drawing/2014/main" val="3671554900"/>
                  </a:ext>
                </a:extLst>
              </a:tr>
              <a:tr h="108960">
                <a:tc>
                  <a:txBody>
                    <a:bodyPr/>
                    <a:lstStyle/>
                    <a:p>
                      <a:pPr marL="457200" marR="0" lvl="1">
                        <a:lnSpc>
                          <a:spcPct val="115000"/>
                        </a:lnSpc>
                        <a:spcBef>
                          <a:spcPts val="0"/>
                        </a:spcBef>
                        <a:spcAft>
                          <a:spcPts val="0"/>
                        </a:spcAft>
                      </a:pPr>
                      <a:r>
                        <a:rPr lang="en-US" sz="1600" b="0" dirty="0">
                          <a:effectLst/>
                          <a:latin typeface="+mj-lt"/>
                        </a:rPr>
                        <a:t>Chinese American</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8%</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b="1" dirty="0" smtClean="0">
                          <a:effectLst/>
                          <a:latin typeface="+mj-lt"/>
                          <a:ea typeface="Calibri"/>
                          <a:cs typeface="Times New Roman"/>
                        </a:rPr>
                        <a:t>13%</a:t>
                      </a:r>
                      <a:endParaRPr lang="en-US" sz="1600" b="1" dirty="0">
                        <a:effectLst/>
                        <a:latin typeface="+mj-lt"/>
                        <a:ea typeface="Calibri"/>
                        <a:cs typeface="Times New Roman"/>
                      </a:endParaRPr>
                    </a:p>
                  </a:txBody>
                  <a:tcPr marL="4307" marR="4307" marT="0" marB="0" anchor="b"/>
                </a:tc>
                <a:extLst>
                  <a:ext uri="{0D108BD9-81ED-4DB2-BD59-A6C34878D82A}">
                    <a16:rowId xmlns:a16="http://schemas.microsoft.com/office/drawing/2014/main" val="2463513330"/>
                  </a:ext>
                </a:extLst>
              </a:tr>
              <a:tr h="0">
                <a:tc>
                  <a:txBody>
                    <a:bodyPr/>
                    <a:lstStyle/>
                    <a:p>
                      <a:pPr marL="457200" marR="0" lvl="1">
                        <a:lnSpc>
                          <a:spcPct val="115000"/>
                        </a:lnSpc>
                        <a:spcBef>
                          <a:spcPts val="0"/>
                        </a:spcBef>
                        <a:spcAft>
                          <a:spcPts val="0"/>
                        </a:spcAft>
                      </a:pPr>
                      <a:r>
                        <a:rPr lang="en-US" sz="1600" b="0" dirty="0">
                          <a:effectLst/>
                          <a:latin typeface="+mj-lt"/>
                        </a:rPr>
                        <a:t>Non-Hispanic black</a:t>
                      </a:r>
                      <a:endParaRPr lang="en-US" sz="1600" b="0" dirty="0">
                        <a:effectLst/>
                        <a:latin typeface="+mj-lt"/>
                        <a:ea typeface="Calibri"/>
                        <a:cs typeface="Times New Roman"/>
                      </a:endParaRPr>
                    </a:p>
                  </a:txBody>
                  <a:tcPr marL="4307" marR="4307" marT="0" marB="0" anchor="b"/>
                </a:tc>
                <a:tc>
                  <a:txBody>
                    <a:bodyPr/>
                    <a:lstStyle/>
                    <a:p>
                      <a:pPr algn="ctr">
                        <a:lnSpc>
                          <a:spcPct val="115000"/>
                        </a:lnSpc>
                      </a:pPr>
                      <a:r>
                        <a:rPr lang="en-US" sz="1600" b="1" dirty="0" smtClean="0">
                          <a:effectLst/>
                          <a:latin typeface="+mj-lt"/>
                        </a:rPr>
                        <a:t>34%</a:t>
                      </a:r>
                      <a:endParaRPr lang="en-US" sz="1600" b="1" dirty="0">
                        <a:effectLst/>
                        <a:latin typeface="+mj-lt"/>
                      </a:endParaRPr>
                    </a:p>
                  </a:txBody>
                  <a:tcPr marL="4307" marR="4307" marT="0" marB="0" anchor="b"/>
                </a:tc>
                <a:tc>
                  <a:txBody>
                    <a:bodyPr/>
                    <a:lstStyle/>
                    <a:p>
                      <a:pPr algn="ctr">
                        <a:lnSpc>
                          <a:spcPct val="115000"/>
                        </a:lnSpc>
                      </a:pPr>
                      <a:r>
                        <a:rPr lang="en-US" sz="1600" dirty="0" smtClean="0">
                          <a:effectLst/>
                          <a:latin typeface="+mj-lt"/>
                        </a:rPr>
                        <a:t>26%</a:t>
                      </a:r>
                      <a:endParaRPr lang="en-US" sz="1600" dirty="0">
                        <a:effectLst/>
                        <a:latin typeface="+mj-lt"/>
                      </a:endParaRPr>
                    </a:p>
                  </a:txBody>
                  <a:tcPr marL="4307" marR="4307" marT="0" marB="0" anchor="b"/>
                </a:tc>
                <a:extLst>
                  <a:ext uri="{0D108BD9-81ED-4DB2-BD59-A6C34878D82A}">
                    <a16:rowId xmlns:a16="http://schemas.microsoft.com/office/drawing/2014/main" val="1813077619"/>
                  </a:ext>
                </a:extLst>
              </a:tr>
              <a:tr h="108960">
                <a:tc>
                  <a:txBody>
                    <a:bodyPr/>
                    <a:lstStyle/>
                    <a:p>
                      <a:pPr marL="457200" marR="0" lvl="1">
                        <a:lnSpc>
                          <a:spcPct val="115000"/>
                        </a:lnSpc>
                        <a:spcBef>
                          <a:spcPts val="0"/>
                        </a:spcBef>
                        <a:spcAft>
                          <a:spcPts val="0"/>
                        </a:spcAft>
                      </a:pPr>
                      <a:r>
                        <a:rPr lang="en-US" sz="1600" b="0" dirty="0">
                          <a:effectLst/>
                          <a:latin typeface="+mj-lt"/>
                        </a:rPr>
                        <a:t>Hispanic</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18%</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16%</a:t>
                      </a: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3152941556"/>
                  </a:ext>
                </a:extLst>
              </a:tr>
              <a:tr h="108960">
                <a:tc>
                  <a:txBody>
                    <a:bodyPr/>
                    <a:lstStyle/>
                    <a:p>
                      <a:pPr marL="0" marR="0">
                        <a:lnSpc>
                          <a:spcPct val="115000"/>
                        </a:lnSpc>
                        <a:spcBef>
                          <a:spcPts val="0"/>
                        </a:spcBef>
                        <a:spcAft>
                          <a:spcPts val="0"/>
                        </a:spcAft>
                      </a:pPr>
                      <a:r>
                        <a:rPr lang="en-US" sz="1600" dirty="0" smtClean="0">
                          <a:effectLst/>
                          <a:latin typeface="+mj-lt"/>
                        </a:rPr>
                        <a:t>Socio-economic position</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3112644662"/>
                  </a:ext>
                </a:extLst>
              </a:tr>
              <a:tr h="108960">
                <a:tc>
                  <a:txBody>
                    <a:bodyPr/>
                    <a:lstStyle/>
                    <a:p>
                      <a:pPr marL="457200" marR="0" lvl="1">
                        <a:lnSpc>
                          <a:spcPct val="115000"/>
                        </a:lnSpc>
                        <a:spcBef>
                          <a:spcPts val="0"/>
                        </a:spcBef>
                        <a:spcAft>
                          <a:spcPts val="0"/>
                        </a:spcAft>
                      </a:pPr>
                      <a:r>
                        <a:rPr lang="en-US" sz="1600" b="0" dirty="0" smtClean="0">
                          <a:effectLst/>
                          <a:latin typeface="+mj-lt"/>
                        </a:rPr>
                        <a:t>Low</a:t>
                      </a:r>
                      <a:r>
                        <a:rPr lang="en-US" sz="1600" b="0" baseline="0" dirty="0" smtClean="0">
                          <a:effectLst/>
                          <a:latin typeface="+mj-lt"/>
                        </a:rPr>
                        <a:t> </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32%</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b="1" dirty="0" smtClean="0">
                          <a:effectLst/>
                          <a:latin typeface="+mj-lt"/>
                          <a:ea typeface="Calibri"/>
                          <a:cs typeface="Times New Roman"/>
                        </a:rPr>
                        <a:t>41%</a:t>
                      </a:r>
                      <a:endParaRPr lang="en-US" sz="1600" b="1" dirty="0">
                        <a:effectLst/>
                        <a:latin typeface="+mj-lt"/>
                        <a:ea typeface="Calibri"/>
                        <a:cs typeface="Times New Roman"/>
                      </a:endParaRPr>
                    </a:p>
                  </a:txBody>
                  <a:tcPr marL="4307" marR="4307" marT="0" marB="0" anchor="b"/>
                </a:tc>
                <a:extLst>
                  <a:ext uri="{0D108BD9-81ED-4DB2-BD59-A6C34878D82A}">
                    <a16:rowId xmlns:a16="http://schemas.microsoft.com/office/drawing/2014/main" val="2155902373"/>
                  </a:ext>
                </a:extLst>
              </a:tr>
              <a:tr h="108960">
                <a:tc>
                  <a:txBody>
                    <a:bodyPr/>
                    <a:lstStyle/>
                    <a:p>
                      <a:pPr marL="457200" marR="0" lvl="1">
                        <a:lnSpc>
                          <a:spcPct val="115000"/>
                        </a:lnSpc>
                        <a:spcBef>
                          <a:spcPts val="0"/>
                        </a:spcBef>
                        <a:spcAft>
                          <a:spcPts val="0"/>
                        </a:spcAft>
                      </a:pPr>
                      <a:r>
                        <a:rPr lang="en-US" sz="1600" b="0" dirty="0" smtClean="0">
                          <a:effectLst/>
                          <a:latin typeface="+mj-lt"/>
                        </a:rPr>
                        <a:t>High </a:t>
                      </a:r>
                      <a:endParaRPr lang="en-US" sz="1600" b="0" dirty="0">
                        <a:effectLst/>
                        <a:latin typeface="+mj-lt"/>
                        <a:ea typeface="Calibri"/>
                        <a:cs typeface="Times New Roman"/>
                      </a:endParaRPr>
                    </a:p>
                  </a:txBody>
                  <a:tcPr marL="4307" marR="4307" marT="0" marB="0" anchor="b"/>
                </a:tc>
                <a:tc>
                  <a:txBody>
                    <a:bodyPr/>
                    <a:lstStyle/>
                    <a:p>
                      <a:pPr algn="ctr">
                        <a:lnSpc>
                          <a:spcPct val="115000"/>
                        </a:lnSpc>
                      </a:pPr>
                      <a:r>
                        <a:rPr lang="en-US" sz="1600" b="1" dirty="0" smtClean="0">
                          <a:effectLst/>
                          <a:latin typeface="+mj-lt"/>
                        </a:rPr>
                        <a:t>68%</a:t>
                      </a:r>
                      <a:endParaRPr lang="en-US" sz="1600" b="1" dirty="0">
                        <a:effectLst/>
                        <a:latin typeface="+mj-lt"/>
                      </a:endParaRPr>
                    </a:p>
                  </a:txBody>
                  <a:tcPr marL="4307" marR="4307" marT="0" marB="0" anchor="b"/>
                </a:tc>
                <a:tc>
                  <a:txBody>
                    <a:bodyPr/>
                    <a:lstStyle/>
                    <a:p>
                      <a:pPr algn="ctr">
                        <a:lnSpc>
                          <a:spcPct val="115000"/>
                        </a:lnSpc>
                      </a:pPr>
                      <a:r>
                        <a:rPr lang="en-US" sz="1600" dirty="0" smtClean="0">
                          <a:effectLst/>
                          <a:latin typeface="+mj-lt"/>
                        </a:rPr>
                        <a:t>59%</a:t>
                      </a:r>
                      <a:endParaRPr lang="en-US" sz="1600" dirty="0">
                        <a:effectLst/>
                        <a:latin typeface="+mj-lt"/>
                      </a:endParaRPr>
                    </a:p>
                  </a:txBody>
                  <a:tcPr marL="4307" marR="4307" marT="0" marB="0" anchor="b"/>
                </a:tc>
                <a:extLst>
                  <a:ext uri="{0D108BD9-81ED-4DB2-BD59-A6C34878D82A}">
                    <a16:rowId xmlns:a16="http://schemas.microsoft.com/office/drawing/2014/main" val="3016151396"/>
                  </a:ext>
                </a:extLst>
              </a:tr>
              <a:tr h="108960">
                <a:tc>
                  <a:txBody>
                    <a:bodyPr/>
                    <a:lstStyle/>
                    <a:p>
                      <a:pPr marL="0" marR="0">
                        <a:lnSpc>
                          <a:spcPct val="115000"/>
                        </a:lnSpc>
                        <a:spcBef>
                          <a:spcPts val="0"/>
                        </a:spcBef>
                        <a:spcAft>
                          <a:spcPts val="0"/>
                        </a:spcAft>
                      </a:pPr>
                      <a:r>
                        <a:rPr lang="en-US" sz="1600" b="1" dirty="0" smtClean="0">
                          <a:effectLst/>
                          <a:latin typeface="+mj-lt"/>
                          <a:ea typeface="Calibri"/>
                          <a:cs typeface="Times New Roman"/>
                        </a:rPr>
                        <a:t>Employed full or part-time (baseline)</a:t>
                      </a:r>
                      <a:endParaRPr lang="en-US" sz="1600" b="1"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90%</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89%</a:t>
                      </a: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1076639149"/>
                  </a:ext>
                </a:extLst>
              </a:tr>
              <a:tr h="108960">
                <a:tc>
                  <a:txBody>
                    <a:bodyPr/>
                    <a:lstStyle/>
                    <a:p>
                      <a:pPr marL="0" marR="0">
                        <a:lnSpc>
                          <a:spcPct val="115000"/>
                        </a:lnSpc>
                        <a:spcBef>
                          <a:spcPts val="0"/>
                        </a:spcBef>
                        <a:spcAft>
                          <a:spcPts val="0"/>
                        </a:spcAft>
                      </a:pPr>
                      <a:r>
                        <a:rPr lang="en-US" sz="1600" dirty="0" smtClean="0">
                          <a:effectLst/>
                          <a:latin typeface="+mj-lt"/>
                        </a:rPr>
                        <a:t>Married / living with partner</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66%</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60%</a:t>
                      </a: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1317351514"/>
                  </a:ext>
                </a:extLst>
              </a:tr>
              <a:tr h="96854">
                <a:tc>
                  <a:txBody>
                    <a:bodyPr/>
                    <a:lstStyle/>
                    <a:p>
                      <a:pPr marL="0" marR="0">
                        <a:lnSpc>
                          <a:spcPct val="115000"/>
                        </a:lnSpc>
                        <a:spcBef>
                          <a:spcPts val="0"/>
                        </a:spcBef>
                        <a:spcAft>
                          <a:spcPts val="0"/>
                        </a:spcAft>
                      </a:pPr>
                      <a:r>
                        <a:rPr lang="en-US" sz="1600" dirty="0" smtClean="0">
                          <a:effectLst/>
                          <a:latin typeface="+mj-lt"/>
                          <a:ea typeface="Calibri"/>
                          <a:cs typeface="Times New Roman"/>
                        </a:rPr>
                        <a:t>Chronic Disease Prevalence</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3059712209"/>
                  </a:ext>
                </a:extLst>
              </a:tr>
              <a:tr h="96854">
                <a:tc>
                  <a:txBody>
                    <a:bodyPr/>
                    <a:lstStyle/>
                    <a:p>
                      <a:pPr marL="0" marR="0">
                        <a:lnSpc>
                          <a:spcPct val="115000"/>
                        </a:lnSpc>
                        <a:spcBef>
                          <a:spcPts val="0"/>
                        </a:spcBef>
                        <a:spcAft>
                          <a:spcPts val="0"/>
                        </a:spcAft>
                      </a:pPr>
                      <a:r>
                        <a:rPr lang="en-US" sz="1600" b="0" dirty="0" smtClean="0">
                          <a:effectLst/>
                          <a:latin typeface="+mj-lt"/>
                          <a:ea typeface="Calibri"/>
                          <a:cs typeface="Times New Roman"/>
                        </a:rPr>
                        <a:t>        0</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37%</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25%</a:t>
                      </a: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3222037860"/>
                  </a:ext>
                </a:extLst>
              </a:tr>
              <a:tr h="96854">
                <a:tc>
                  <a:txBody>
                    <a:bodyPr/>
                    <a:lstStyle/>
                    <a:p>
                      <a:pPr marL="0" marR="0">
                        <a:lnSpc>
                          <a:spcPct val="115000"/>
                        </a:lnSpc>
                        <a:spcBef>
                          <a:spcPts val="0"/>
                        </a:spcBef>
                        <a:spcAft>
                          <a:spcPts val="0"/>
                        </a:spcAft>
                      </a:pPr>
                      <a:r>
                        <a:rPr lang="en-US" sz="1600" b="0" dirty="0" smtClean="0">
                          <a:effectLst/>
                          <a:latin typeface="+mj-lt"/>
                          <a:ea typeface="Calibri"/>
                          <a:cs typeface="Times New Roman"/>
                        </a:rPr>
                        <a:t>        1</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33%</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38%</a:t>
                      </a: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1395096152"/>
                  </a:ext>
                </a:extLst>
              </a:tr>
              <a:tr h="96854">
                <a:tc>
                  <a:txBody>
                    <a:bodyPr/>
                    <a:lstStyle/>
                    <a:p>
                      <a:pPr marL="0" marR="0">
                        <a:lnSpc>
                          <a:spcPct val="115000"/>
                        </a:lnSpc>
                        <a:spcBef>
                          <a:spcPts val="0"/>
                        </a:spcBef>
                        <a:spcAft>
                          <a:spcPts val="0"/>
                        </a:spcAft>
                      </a:pPr>
                      <a:r>
                        <a:rPr lang="en-US" sz="1600" b="0" dirty="0" smtClean="0">
                          <a:effectLst/>
                          <a:latin typeface="+mj-lt"/>
                          <a:ea typeface="Calibri"/>
                          <a:cs typeface="Times New Roman"/>
                        </a:rPr>
                        <a:t>        &gt; 1</a:t>
                      </a:r>
                      <a:endParaRPr lang="en-US" sz="1600" b="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29%</a:t>
                      </a:r>
                      <a:endParaRPr lang="en-US" sz="1600" dirty="0">
                        <a:effectLst/>
                        <a:latin typeface="+mj-lt"/>
                        <a:ea typeface="Calibri"/>
                        <a:cs typeface="Times New Roman"/>
                      </a:endParaRPr>
                    </a:p>
                  </a:txBody>
                  <a:tcPr marL="4307" marR="4307" marT="0" marB="0" anchor="b"/>
                </a:tc>
                <a:tc>
                  <a:txBody>
                    <a:bodyPr/>
                    <a:lstStyle/>
                    <a:p>
                      <a:pPr marL="0" marR="0" algn="ctr">
                        <a:lnSpc>
                          <a:spcPct val="115000"/>
                        </a:lnSpc>
                        <a:spcBef>
                          <a:spcPts val="0"/>
                        </a:spcBef>
                        <a:spcAft>
                          <a:spcPts val="0"/>
                        </a:spcAft>
                      </a:pPr>
                      <a:r>
                        <a:rPr lang="en-US" sz="1600" b="1" dirty="0" smtClean="0">
                          <a:effectLst/>
                          <a:latin typeface="+mj-lt"/>
                          <a:ea typeface="Calibri"/>
                          <a:cs typeface="Times New Roman"/>
                        </a:rPr>
                        <a:t>38</a:t>
                      </a:r>
                      <a:r>
                        <a:rPr lang="en-US" sz="1600" dirty="0" smtClean="0">
                          <a:effectLst/>
                          <a:latin typeface="+mj-lt"/>
                          <a:ea typeface="Calibri"/>
                          <a:cs typeface="Times New Roman"/>
                        </a:rPr>
                        <a:t>%</a:t>
                      </a:r>
                      <a:endParaRPr lang="en-US" sz="1600" dirty="0">
                        <a:effectLst/>
                        <a:latin typeface="+mj-lt"/>
                        <a:ea typeface="Calibri"/>
                        <a:cs typeface="Times New Roman"/>
                      </a:endParaRPr>
                    </a:p>
                  </a:txBody>
                  <a:tcPr marL="4307" marR="4307" marT="0" marB="0" anchor="b"/>
                </a:tc>
                <a:extLst>
                  <a:ext uri="{0D108BD9-81ED-4DB2-BD59-A6C34878D82A}">
                    <a16:rowId xmlns:a16="http://schemas.microsoft.com/office/drawing/2014/main" val="3376882406"/>
                  </a:ext>
                </a:extLst>
              </a:tr>
            </a:tbl>
          </a:graphicData>
        </a:graphic>
      </p:graphicFrame>
      <p:sp>
        <p:nvSpPr>
          <p:cNvPr id="3" name="Title 2"/>
          <p:cNvSpPr>
            <a:spLocks noGrp="1"/>
          </p:cNvSpPr>
          <p:nvPr>
            <p:ph type="title"/>
          </p:nvPr>
        </p:nvSpPr>
        <p:spPr/>
        <p:txBody>
          <a:bodyPr>
            <a:normAutofit fontScale="90000"/>
          </a:bodyPr>
          <a:lstStyle/>
          <a:p>
            <a:r>
              <a:rPr lang="en-US" b="1" dirty="0" smtClean="0"/>
              <a:t>Characteristics by age at retirement</a:t>
            </a:r>
            <a:endParaRPr lang="en-US" b="1" dirty="0"/>
          </a:p>
        </p:txBody>
      </p:sp>
      <p:sp>
        <p:nvSpPr>
          <p:cNvPr id="4" name="Slide Number Placeholder 3"/>
          <p:cNvSpPr>
            <a:spLocks noGrp="1"/>
          </p:cNvSpPr>
          <p:nvPr>
            <p:ph type="sldNum" sz="quarter" idx="12"/>
          </p:nvPr>
        </p:nvSpPr>
        <p:spPr/>
        <p:txBody>
          <a:bodyPr/>
          <a:lstStyle/>
          <a:p>
            <a:pPr algn="r"/>
            <a:fld id="{16404BB3-1AF0-4E33-A720-53C61AE2E0AE}" type="slidenum">
              <a:rPr lang="en-US" smtClean="0"/>
              <a:pPr algn="r"/>
              <a:t>34</a:t>
            </a:fld>
            <a:endParaRPr lang="en-US" dirty="0"/>
          </a:p>
        </p:txBody>
      </p:sp>
      <p:grpSp>
        <p:nvGrpSpPr>
          <p:cNvPr id="6" name="Group 5"/>
          <p:cNvGrpSpPr/>
          <p:nvPr/>
        </p:nvGrpSpPr>
        <p:grpSpPr>
          <a:xfrm>
            <a:off x="0" y="0"/>
            <a:ext cx="9372600" cy="411480"/>
            <a:chOff x="0" y="0"/>
            <a:chExt cx="9296400" cy="411480"/>
          </a:xfrm>
        </p:grpSpPr>
        <p:graphicFrame>
          <p:nvGraphicFramePr>
            <p:cNvPr id="7" name="Diagram 6"/>
            <p:cNvGraphicFramePr/>
            <p:nvPr>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5946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t>Retirement by MESA Exam</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5454921"/>
              </p:ext>
            </p:extLst>
          </p:nvPr>
        </p:nvGraphicFramePr>
        <p:xfrm>
          <a:off x="838200" y="2286000"/>
          <a:ext cx="7543800" cy="2523744"/>
        </p:xfrm>
        <a:graphic>
          <a:graphicData uri="http://schemas.openxmlformats.org/drawingml/2006/table">
            <a:tbl>
              <a:tblPr firstRow="1" firstCol="1" bandRow="1">
                <a:tableStyleId>{5FD0F851-EC5A-4D38-B0AD-8093EC10F338}</a:tableStyleId>
              </a:tblPr>
              <a:tblGrid>
                <a:gridCol w="1375218">
                  <a:extLst>
                    <a:ext uri="{9D8B030D-6E8A-4147-A177-3AD203B41FA5}">
                      <a16:colId xmlns:a16="http://schemas.microsoft.com/office/drawing/2014/main" val="20000"/>
                    </a:ext>
                  </a:extLst>
                </a:gridCol>
                <a:gridCol w="2387839">
                  <a:extLst>
                    <a:ext uri="{9D8B030D-6E8A-4147-A177-3AD203B41FA5}">
                      <a16:colId xmlns:a16="http://schemas.microsoft.com/office/drawing/2014/main" val="20001"/>
                    </a:ext>
                  </a:extLst>
                </a:gridCol>
                <a:gridCol w="3780743">
                  <a:extLst>
                    <a:ext uri="{9D8B030D-6E8A-4147-A177-3AD203B41FA5}">
                      <a16:colId xmlns:a16="http://schemas.microsoft.com/office/drawing/2014/main" val="20002"/>
                    </a:ext>
                  </a:extLst>
                </a:gridCol>
              </a:tblGrid>
              <a:tr h="0">
                <a:tc>
                  <a:txBody>
                    <a:bodyPr/>
                    <a:lstStyle/>
                    <a:p>
                      <a:pPr marL="0" marR="0" algn="r">
                        <a:lnSpc>
                          <a:spcPct val="115000"/>
                        </a:lnSpc>
                        <a:spcBef>
                          <a:spcPts val="0"/>
                        </a:spcBef>
                        <a:spcAft>
                          <a:spcPts val="0"/>
                        </a:spcAft>
                      </a:pPr>
                      <a:r>
                        <a:rPr lang="en-US" sz="2400" dirty="0">
                          <a:effectLst/>
                        </a:rPr>
                        <a:t>Exam</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effectLst/>
                        </a:rPr>
                        <a:t>N</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Newly Retired</a:t>
                      </a:r>
                      <a:endParaRPr lang="en-US" sz="3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b="0" dirty="0">
                          <a:effectLst/>
                        </a:rPr>
                        <a:t>1 </a:t>
                      </a:r>
                      <a:endParaRPr lang="en-US" sz="3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6814 </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effectLst/>
                        </a:rPr>
                        <a:t>2584 </a:t>
                      </a:r>
                      <a:r>
                        <a:rPr lang="en-US" sz="2400" dirty="0">
                          <a:effectLst/>
                        </a:rPr>
                        <a:t>(at baseline)</a:t>
                      </a:r>
                      <a:endParaRPr lang="en-US" sz="3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2400" b="0" dirty="0">
                          <a:effectLst/>
                        </a:rPr>
                        <a:t>2</a:t>
                      </a:r>
                      <a:endParaRPr lang="en-US" sz="3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6239 </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solidFill>
                            <a:schemeClr val="tx1"/>
                          </a:solidFill>
                          <a:effectLst/>
                        </a:rPr>
                        <a:t>216</a:t>
                      </a:r>
                      <a:endParaRPr lang="en-US" sz="3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2400" b="0" dirty="0">
                          <a:effectLst/>
                        </a:rPr>
                        <a:t>3</a:t>
                      </a:r>
                      <a:endParaRPr lang="en-US" sz="3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5946 </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rPr>
                        <a:t>176</a:t>
                      </a:r>
                      <a:endParaRPr lang="en-US" sz="3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2400" b="0" dirty="0">
                          <a:effectLst/>
                        </a:rPr>
                        <a:t>4</a:t>
                      </a:r>
                      <a:endParaRPr lang="en-US" sz="3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5818 </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rPr>
                        <a:t>170</a:t>
                      </a:r>
                      <a:endParaRPr lang="en-US" sz="3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b="0" dirty="0">
                          <a:effectLst/>
                        </a:rPr>
                        <a:t>5</a:t>
                      </a:r>
                      <a:endParaRPr lang="en-US" sz="36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rPr>
                        <a:t>4655 </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solidFill>
                            <a:schemeClr val="tx1"/>
                          </a:solidFill>
                          <a:effectLst/>
                        </a:rPr>
                        <a:t>500</a:t>
                      </a:r>
                      <a:endParaRPr lang="en-US" sz="3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7620000" y="6172200"/>
            <a:ext cx="1066800" cy="329184"/>
          </a:xfrm>
        </p:spPr>
        <p:txBody>
          <a:bodyPr/>
          <a:lstStyle/>
          <a:p>
            <a:pPr algn="r"/>
            <a:fld id="{16404BB3-1AF0-4E33-A720-53C61AE2E0AE}" type="slidenum">
              <a:rPr lang="en-US" smtClean="0"/>
              <a:pPr algn="r"/>
              <a:t>35</a:t>
            </a:fld>
            <a:endParaRPr lang="en-US" dirty="0"/>
          </a:p>
        </p:txBody>
      </p:sp>
      <p:sp>
        <p:nvSpPr>
          <p:cNvPr id="6" name="TextBox 5"/>
          <p:cNvSpPr txBox="1"/>
          <p:nvPr/>
        </p:nvSpPr>
        <p:spPr>
          <a:xfrm>
            <a:off x="1752600" y="4953000"/>
            <a:ext cx="5562600" cy="461665"/>
          </a:xfrm>
          <a:prstGeom prst="rect">
            <a:avLst/>
          </a:prstGeom>
          <a:noFill/>
        </p:spPr>
        <p:txBody>
          <a:bodyPr wrap="square" rtlCol="0">
            <a:spAutoFit/>
          </a:bodyPr>
          <a:lstStyle/>
          <a:p>
            <a:r>
              <a:rPr lang="en-US" sz="2400" b="1" i="1" dirty="0" smtClean="0"/>
              <a:t>Total retired during follow-up: 1062</a:t>
            </a:r>
            <a:endParaRPr lang="en-US" sz="2400" b="1" i="1" dirty="0"/>
          </a:p>
        </p:txBody>
      </p:sp>
      <p:grpSp>
        <p:nvGrpSpPr>
          <p:cNvPr id="7" name="Group 6"/>
          <p:cNvGrpSpPr/>
          <p:nvPr/>
        </p:nvGrpSpPr>
        <p:grpSpPr>
          <a:xfrm>
            <a:off x="0" y="0"/>
            <a:ext cx="9372600" cy="411480"/>
            <a:chOff x="0" y="0"/>
            <a:chExt cx="9296400" cy="411480"/>
          </a:xfrm>
        </p:grpSpPr>
        <p:graphicFrame>
          <p:nvGraphicFramePr>
            <p:cNvPr id="8" name="Diagram 7"/>
            <p:cNvGraphicFramePr/>
            <p:nvPr>
              <p:extLst>
                <p:ext uri="{D42A27DB-BD31-4B8C-83A1-F6EECF244321}">
                  <p14:modId xmlns:p14="http://schemas.microsoft.com/office/powerpoint/2010/main" val="2673948154"/>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1276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MESA  Attrition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7259874"/>
              </p:ext>
            </p:extLst>
          </p:nvPr>
        </p:nvGraphicFramePr>
        <p:xfrm>
          <a:off x="739139" y="1981200"/>
          <a:ext cx="7589521" cy="1112520"/>
        </p:xfrm>
        <a:graphic>
          <a:graphicData uri="http://schemas.openxmlformats.org/drawingml/2006/table">
            <a:tbl>
              <a:tblPr firstRow="1" bandRow="1">
                <a:tableStyleId>{5C22544A-7EE6-4342-B048-85BDC9FD1C3A}</a:tableStyleId>
              </a:tblPr>
              <a:tblGrid>
                <a:gridCol w="1967656">
                  <a:extLst>
                    <a:ext uri="{9D8B030D-6E8A-4147-A177-3AD203B41FA5}">
                      <a16:colId xmlns:a16="http://schemas.microsoft.com/office/drawing/2014/main" val="20000"/>
                    </a:ext>
                  </a:extLst>
                </a:gridCol>
                <a:gridCol w="1124373">
                  <a:extLst>
                    <a:ext uri="{9D8B030D-6E8A-4147-A177-3AD203B41FA5}">
                      <a16:colId xmlns:a16="http://schemas.microsoft.com/office/drawing/2014/main" val="20001"/>
                    </a:ext>
                  </a:extLst>
                </a:gridCol>
                <a:gridCol w="1124373">
                  <a:extLst>
                    <a:ext uri="{9D8B030D-6E8A-4147-A177-3AD203B41FA5}">
                      <a16:colId xmlns:a16="http://schemas.microsoft.com/office/drawing/2014/main" val="20002"/>
                    </a:ext>
                  </a:extLst>
                </a:gridCol>
                <a:gridCol w="1124373">
                  <a:extLst>
                    <a:ext uri="{9D8B030D-6E8A-4147-A177-3AD203B41FA5}">
                      <a16:colId xmlns:a16="http://schemas.microsoft.com/office/drawing/2014/main" val="20003"/>
                    </a:ext>
                  </a:extLst>
                </a:gridCol>
                <a:gridCol w="1124373">
                  <a:extLst>
                    <a:ext uri="{9D8B030D-6E8A-4147-A177-3AD203B41FA5}">
                      <a16:colId xmlns:a16="http://schemas.microsoft.com/office/drawing/2014/main" val="20004"/>
                    </a:ext>
                  </a:extLst>
                </a:gridCol>
                <a:gridCol w="1124373">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r>
                        <a:rPr lang="en-US" dirty="0" smtClean="0"/>
                        <a:t>Exam 1</a:t>
                      </a:r>
                      <a:endParaRPr lang="en-US" dirty="0"/>
                    </a:p>
                  </a:txBody>
                  <a:tcPr/>
                </a:tc>
                <a:tc>
                  <a:txBody>
                    <a:bodyPr/>
                    <a:lstStyle/>
                    <a:p>
                      <a:r>
                        <a:rPr lang="en-US" dirty="0" smtClean="0"/>
                        <a:t>Exam 2</a:t>
                      </a:r>
                      <a:endParaRPr lang="en-US" dirty="0"/>
                    </a:p>
                  </a:txBody>
                  <a:tcPr/>
                </a:tc>
                <a:tc>
                  <a:txBody>
                    <a:bodyPr/>
                    <a:lstStyle/>
                    <a:p>
                      <a:r>
                        <a:rPr lang="en-US" dirty="0" smtClean="0"/>
                        <a:t>Exam 3</a:t>
                      </a:r>
                      <a:endParaRPr lang="en-US" dirty="0"/>
                    </a:p>
                  </a:txBody>
                  <a:tcPr/>
                </a:tc>
                <a:tc>
                  <a:txBody>
                    <a:bodyPr/>
                    <a:lstStyle/>
                    <a:p>
                      <a:r>
                        <a:rPr lang="en-US" dirty="0" smtClean="0"/>
                        <a:t>Exam 4</a:t>
                      </a:r>
                      <a:endParaRPr lang="en-US" dirty="0"/>
                    </a:p>
                  </a:txBody>
                  <a:tcPr/>
                </a:tc>
                <a:tc>
                  <a:txBody>
                    <a:bodyPr/>
                    <a:lstStyle/>
                    <a:p>
                      <a:r>
                        <a:rPr lang="en-US" dirty="0" smtClean="0"/>
                        <a:t>Exam</a:t>
                      </a:r>
                      <a:r>
                        <a:rPr lang="en-US" baseline="0" dirty="0" smtClean="0"/>
                        <a:t> 5</a:t>
                      </a:r>
                      <a:endParaRPr lang="en-US" dirty="0"/>
                    </a:p>
                  </a:txBody>
                  <a:tcPr/>
                </a:tc>
                <a:extLst>
                  <a:ext uri="{0D108BD9-81ED-4DB2-BD59-A6C34878D82A}">
                    <a16:rowId xmlns:a16="http://schemas.microsoft.com/office/drawing/2014/main" val="10000"/>
                  </a:ext>
                </a:extLst>
              </a:tr>
              <a:tr h="370840">
                <a:tc>
                  <a:txBody>
                    <a:bodyPr/>
                    <a:lstStyle/>
                    <a:p>
                      <a:r>
                        <a:rPr lang="en-US" dirty="0" smtClean="0"/>
                        <a:t>N</a:t>
                      </a:r>
                      <a:endParaRPr lang="en-US" dirty="0"/>
                    </a:p>
                  </a:txBody>
                  <a:tcPr/>
                </a:tc>
                <a:tc>
                  <a:txBody>
                    <a:bodyPr/>
                    <a:lstStyle/>
                    <a:p>
                      <a:pPr algn="ctr"/>
                      <a:r>
                        <a:rPr lang="en-US" dirty="0" smtClean="0"/>
                        <a:t>6,814</a:t>
                      </a:r>
                      <a:endParaRPr lang="en-US" dirty="0"/>
                    </a:p>
                  </a:txBody>
                  <a:tcPr/>
                </a:tc>
                <a:tc>
                  <a:txBody>
                    <a:bodyPr/>
                    <a:lstStyle/>
                    <a:p>
                      <a:pPr algn="ctr"/>
                      <a:r>
                        <a:rPr lang="en-US" dirty="0" smtClean="0"/>
                        <a:t>6,232</a:t>
                      </a:r>
                      <a:endParaRPr lang="en-US" dirty="0"/>
                    </a:p>
                  </a:txBody>
                  <a:tcPr/>
                </a:tc>
                <a:tc>
                  <a:txBody>
                    <a:bodyPr/>
                    <a:lstStyle/>
                    <a:p>
                      <a:pPr algn="ctr"/>
                      <a:r>
                        <a:rPr lang="en-US" dirty="0" smtClean="0"/>
                        <a:t>5,939</a:t>
                      </a:r>
                      <a:endParaRPr lang="en-US" dirty="0"/>
                    </a:p>
                  </a:txBody>
                  <a:tcPr/>
                </a:tc>
                <a:tc>
                  <a:txBody>
                    <a:bodyPr/>
                    <a:lstStyle/>
                    <a:p>
                      <a:pPr algn="ctr"/>
                      <a:r>
                        <a:rPr lang="en-US" dirty="0" smtClean="0"/>
                        <a:t>5,704</a:t>
                      </a:r>
                      <a:endParaRPr lang="en-US" dirty="0"/>
                    </a:p>
                  </a:txBody>
                  <a:tcPr/>
                </a:tc>
                <a:tc>
                  <a:txBody>
                    <a:bodyPr/>
                    <a:lstStyle/>
                    <a:p>
                      <a:pPr algn="ctr"/>
                      <a:r>
                        <a:rPr lang="en-US" dirty="0" smtClean="0"/>
                        <a:t>4,651</a:t>
                      </a:r>
                      <a:endParaRPr lang="en-US" dirty="0"/>
                    </a:p>
                  </a:txBody>
                  <a:tcPr/>
                </a:tc>
                <a:extLst>
                  <a:ext uri="{0D108BD9-81ED-4DB2-BD59-A6C34878D82A}">
                    <a16:rowId xmlns:a16="http://schemas.microsoft.com/office/drawing/2014/main" val="10001"/>
                  </a:ext>
                </a:extLst>
              </a:tr>
              <a:tr h="370840">
                <a:tc>
                  <a:txBody>
                    <a:bodyPr/>
                    <a:lstStyle/>
                    <a:p>
                      <a:r>
                        <a:rPr lang="en-US" dirty="0" smtClean="0"/>
                        <a:t>% of baseline</a:t>
                      </a:r>
                      <a:endParaRPr lang="en-US" dirty="0"/>
                    </a:p>
                  </a:txBody>
                  <a:tcPr/>
                </a:tc>
                <a:tc>
                  <a:txBody>
                    <a:bodyPr/>
                    <a:lstStyle/>
                    <a:p>
                      <a:pPr algn="ctr"/>
                      <a:r>
                        <a:rPr lang="en-US" dirty="0" smtClean="0"/>
                        <a:t>100%</a:t>
                      </a:r>
                      <a:endParaRPr lang="en-US" dirty="0"/>
                    </a:p>
                  </a:txBody>
                  <a:tcPr/>
                </a:tc>
                <a:tc>
                  <a:txBody>
                    <a:bodyPr/>
                    <a:lstStyle/>
                    <a:p>
                      <a:pPr algn="ctr"/>
                      <a:r>
                        <a:rPr lang="en-US" dirty="0" smtClean="0"/>
                        <a:t>91%</a:t>
                      </a:r>
                      <a:endParaRPr lang="en-US" dirty="0"/>
                    </a:p>
                  </a:txBody>
                  <a:tcPr/>
                </a:tc>
                <a:tc>
                  <a:txBody>
                    <a:bodyPr/>
                    <a:lstStyle/>
                    <a:p>
                      <a:pPr algn="ctr"/>
                      <a:r>
                        <a:rPr lang="en-US" dirty="0" smtClean="0"/>
                        <a:t>87%</a:t>
                      </a:r>
                      <a:endParaRPr lang="en-US" dirty="0"/>
                    </a:p>
                  </a:txBody>
                  <a:tcPr/>
                </a:tc>
                <a:tc>
                  <a:txBody>
                    <a:bodyPr/>
                    <a:lstStyle/>
                    <a:p>
                      <a:pPr algn="ctr"/>
                      <a:r>
                        <a:rPr lang="en-US" dirty="0" smtClean="0"/>
                        <a:t>84%</a:t>
                      </a:r>
                      <a:endParaRPr lang="en-US" dirty="0"/>
                    </a:p>
                  </a:txBody>
                  <a:tcPr/>
                </a:tc>
                <a:tc>
                  <a:txBody>
                    <a:bodyPr/>
                    <a:lstStyle/>
                    <a:p>
                      <a:pPr algn="ctr"/>
                      <a:r>
                        <a:rPr lang="en-US" dirty="0" smtClean="0"/>
                        <a:t>68%</a:t>
                      </a:r>
                      <a:endParaRPr lang="en-US"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a:xfrm>
            <a:off x="7620000" y="6172200"/>
            <a:ext cx="1066800" cy="329184"/>
          </a:xfrm>
        </p:spPr>
        <p:txBody>
          <a:bodyPr/>
          <a:lstStyle/>
          <a:p>
            <a:pPr algn="r"/>
            <a:fld id="{16404BB3-1AF0-4E33-A720-53C61AE2E0AE}" type="slidenum">
              <a:rPr lang="en-US" smtClean="0"/>
              <a:pPr algn="r"/>
              <a:t>36</a:t>
            </a:fld>
            <a:endParaRPr lang="en-US" dirty="0"/>
          </a:p>
        </p:txBody>
      </p:sp>
      <p:sp>
        <p:nvSpPr>
          <p:cNvPr id="7" name="TextBox 6"/>
          <p:cNvSpPr txBox="1"/>
          <p:nvPr/>
        </p:nvSpPr>
        <p:spPr>
          <a:xfrm>
            <a:off x="533400" y="3810000"/>
            <a:ext cx="8001000" cy="1446550"/>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US" sz="2400" dirty="0" smtClean="0"/>
              <a:t>Baseline participation: 60% screened and eligible</a:t>
            </a:r>
          </a:p>
          <a:p>
            <a:pPr marL="342900" indent="-342900">
              <a:spcAft>
                <a:spcPts val="1200"/>
              </a:spcAft>
              <a:buClr>
                <a:schemeClr val="accent1"/>
              </a:buClr>
              <a:buFont typeface="Arial" panose="020B0604020202020204" pitchFamily="34" charset="0"/>
              <a:buChar char="•"/>
            </a:pPr>
            <a:r>
              <a:rPr lang="en-US" sz="2400" dirty="0" smtClean="0"/>
              <a:t>Attrition and death more likely among older participants</a:t>
            </a:r>
          </a:p>
          <a:p>
            <a:pPr marL="800100" lvl="1" indent="-342900">
              <a:buClr>
                <a:schemeClr val="accent1"/>
              </a:buClr>
              <a:buFont typeface="Arial" panose="020B0604020202020204" pitchFamily="34" charset="0"/>
              <a:buChar char="•"/>
            </a:pPr>
            <a:r>
              <a:rPr lang="en-US" sz="2000" dirty="0" smtClean="0"/>
              <a:t>Older participants more likely retired at baseline (excluded)</a:t>
            </a:r>
            <a:endParaRPr lang="en-US" sz="2000" dirty="0"/>
          </a:p>
        </p:txBody>
      </p:sp>
      <p:grpSp>
        <p:nvGrpSpPr>
          <p:cNvPr id="6" name="Group 5"/>
          <p:cNvGrpSpPr/>
          <p:nvPr/>
        </p:nvGrpSpPr>
        <p:grpSpPr>
          <a:xfrm>
            <a:off x="0" y="0"/>
            <a:ext cx="9372600" cy="411480"/>
            <a:chOff x="0" y="0"/>
            <a:chExt cx="9296400" cy="411480"/>
          </a:xfrm>
        </p:grpSpPr>
        <p:graphicFrame>
          <p:nvGraphicFramePr>
            <p:cNvPr id="8" name="Diagram 7"/>
            <p:cNvGraphicFramePr/>
            <p:nvPr>
              <p:extLst>
                <p:ext uri="{D42A27DB-BD31-4B8C-83A1-F6EECF244321}">
                  <p14:modId xmlns:p14="http://schemas.microsoft.com/office/powerpoint/2010/main" val="2673948154"/>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7370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t>Dissertation Specific Aims</a:t>
            </a:r>
            <a:endParaRPr lang="en-US" b="1" dirty="0"/>
          </a:p>
        </p:txBody>
      </p:sp>
      <p:sp>
        <p:nvSpPr>
          <p:cNvPr id="3" name="Content Placeholder 2"/>
          <p:cNvSpPr>
            <a:spLocks noGrp="1"/>
          </p:cNvSpPr>
          <p:nvPr>
            <p:ph idx="1"/>
          </p:nvPr>
        </p:nvSpPr>
        <p:spPr/>
        <p:txBody>
          <a:bodyPr>
            <a:normAutofit/>
          </a:bodyPr>
          <a:lstStyle/>
          <a:p>
            <a:r>
              <a:rPr lang="en-US" b="1" dirty="0"/>
              <a:t>Aim 1</a:t>
            </a:r>
            <a:r>
              <a:rPr lang="en-US" dirty="0"/>
              <a:t>: </a:t>
            </a:r>
            <a:r>
              <a:rPr lang="en-US" b="1" dirty="0"/>
              <a:t>Describe longitudinal </a:t>
            </a:r>
            <a:r>
              <a:rPr lang="en-US" b="1" dirty="0" smtClean="0"/>
              <a:t>patterns of overall moderate-to-vigorous </a:t>
            </a:r>
            <a:r>
              <a:rPr lang="en-US" b="1" dirty="0"/>
              <a:t>and domain-specific physical activity</a:t>
            </a:r>
            <a:r>
              <a:rPr lang="en-US" dirty="0"/>
              <a:t> </a:t>
            </a:r>
            <a:r>
              <a:rPr lang="en-US" b="1" dirty="0"/>
              <a:t>and TV watching </a:t>
            </a:r>
            <a:r>
              <a:rPr lang="en-US" dirty="0"/>
              <a:t>among </a:t>
            </a:r>
            <a:r>
              <a:rPr lang="en-US" dirty="0" smtClean="0"/>
              <a:t>adults transitioning </a:t>
            </a:r>
            <a:r>
              <a:rPr lang="en-US" dirty="0"/>
              <a:t>to retirement compared to </a:t>
            </a:r>
            <a:r>
              <a:rPr lang="en-US" dirty="0" smtClean="0"/>
              <a:t>adults who </a:t>
            </a:r>
            <a:r>
              <a:rPr lang="en-US" dirty="0"/>
              <a:t>continue to </a:t>
            </a:r>
            <a:r>
              <a:rPr lang="en-US" dirty="0" smtClean="0"/>
              <a:t>work</a:t>
            </a:r>
          </a:p>
          <a:p>
            <a:endParaRPr lang="en-US" sz="1800" b="1" dirty="0" smtClean="0"/>
          </a:p>
          <a:p>
            <a:r>
              <a:rPr lang="en-US" b="1" dirty="0" smtClean="0"/>
              <a:t>Aim </a:t>
            </a:r>
            <a:r>
              <a:rPr lang="en-US" b="1" dirty="0"/>
              <a:t>2</a:t>
            </a:r>
            <a:r>
              <a:rPr lang="en-US" dirty="0"/>
              <a:t>: </a:t>
            </a:r>
            <a:r>
              <a:rPr lang="en-US" b="1" dirty="0"/>
              <a:t>Identify</a:t>
            </a:r>
            <a:r>
              <a:rPr lang="en-US" dirty="0"/>
              <a:t> </a:t>
            </a:r>
            <a:r>
              <a:rPr lang="en-US" b="1" dirty="0" smtClean="0"/>
              <a:t>multi-level correlates </a:t>
            </a:r>
            <a:r>
              <a:rPr lang="en-US" b="1" dirty="0"/>
              <a:t>of within-person change in walking</a:t>
            </a:r>
            <a:r>
              <a:rPr lang="en-US" dirty="0"/>
              <a:t> for recreation and walking for transportation before and after </a:t>
            </a:r>
            <a:r>
              <a:rPr lang="en-US" dirty="0" smtClean="0"/>
              <a:t>retirement</a:t>
            </a:r>
            <a:endParaRPr lang="en-US" dirty="0"/>
          </a:p>
          <a:p>
            <a:endParaRPr lang="en-US" sz="1800" b="1" dirty="0" smtClean="0"/>
          </a:p>
          <a:p>
            <a:r>
              <a:rPr lang="en-US" b="1" dirty="0" smtClean="0"/>
              <a:t>Aim </a:t>
            </a:r>
            <a:r>
              <a:rPr lang="en-US" b="1" dirty="0"/>
              <a:t>3</a:t>
            </a:r>
            <a:r>
              <a:rPr lang="en-US" dirty="0"/>
              <a:t>: </a:t>
            </a:r>
            <a:r>
              <a:rPr lang="en-US" b="1" dirty="0"/>
              <a:t>Identify facilitators of and barriers to physical activity</a:t>
            </a:r>
            <a:r>
              <a:rPr lang="en-US" dirty="0"/>
              <a:t>, and specifically walking, </a:t>
            </a:r>
            <a:r>
              <a:rPr lang="en-US" dirty="0" smtClean="0"/>
              <a:t>among recently retired women</a:t>
            </a:r>
            <a:endParaRPr lang="en-US"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37</a:t>
            </a:fld>
            <a:endParaRPr lang="en-US" dirty="0"/>
          </a:p>
        </p:txBody>
      </p:sp>
      <p:grpSp>
        <p:nvGrpSpPr>
          <p:cNvPr id="9" name="Group 8"/>
          <p:cNvGrpSpPr/>
          <p:nvPr/>
        </p:nvGrpSpPr>
        <p:grpSpPr>
          <a:xfrm>
            <a:off x="0" y="0"/>
            <a:ext cx="9372600" cy="411480"/>
            <a:chOff x="0" y="0"/>
            <a:chExt cx="9296400" cy="411480"/>
          </a:xfrm>
        </p:grpSpPr>
        <p:graphicFrame>
          <p:nvGraphicFramePr>
            <p:cNvPr id="10" name="Diagram 9"/>
            <p:cNvGraphicFramePr/>
            <p:nvPr>
              <p:extLst>
                <p:ext uri="{D42A27DB-BD31-4B8C-83A1-F6EECF244321}">
                  <p14:modId xmlns:p14="http://schemas.microsoft.com/office/powerpoint/2010/main" val="2451892897"/>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4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Conceptual Frameworks</a:t>
            </a:r>
            <a:endParaRPr lang="en-US" b="1" dirty="0"/>
          </a:p>
        </p:txBody>
      </p:sp>
      <p:sp>
        <p:nvSpPr>
          <p:cNvPr id="3" name="Content Placeholder 2"/>
          <p:cNvSpPr>
            <a:spLocks noGrp="1"/>
          </p:cNvSpPr>
          <p:nvPr>
            <p:ph sz="half" idx="1"/>
          </p:nvPr>
        </p:nvSpPr>
        <p:spPr>
          <a:xfrm>
            <a:off x="645322" y="1480089"/>
            <a:ext cx="4038600" cy="4718304"/>
          </a:xfrm>
        </p:spPr>
        <p:txBody>
          <a:bodyPr/>
          <a:lstStyle/>
          <a:p>
            <a:pPr marL="0" indent="0">
              <a:buNone/>
            </a:pPr>
            <a:r>
              <a:rPr lang="en-US" sz="2400" b="1" dirty="0" smtClean="0">
                <a:solidFill>
                  <a:schemeClr val="accent5"/>
                </a:solidFill>
              </a:rPr>
              <a:t>Life Course Theory</a:t>
            </a:r>
          </a:p>
          <a:p>
            <a:endParaRPr lang="en-US" dirty="0" smtClean="0"/>
          </a:p>
        </p:txBody>
      </p:sp>
      <p:sp>
        <p:nvSpPr>
          <p:cNvPr id="6" name="Content Placeholder 5"/>
          <p:cNvSpPr>
            <a:spLocks noGrp="1"/>
          </p:cNvSpPr>
          <p:nvPr>
            <p:ph sz="half" idx="2"/>
          </p:nvPr>
        </p:nvSpPr>
        <p:spPr>
          <a:xfrm>
            <a:off x="4302921" y="1470375"/>
            <a:ext cx="4038600" cy="4718304"/>
          </a:xfrm>
        </p:spPr>
        <p:txBody>
          <a:bodyPr>
            <a:normAutofit/>
          </a:bodyPr>
          <a:lstStyle/>
          <a:p>
            <a:pPr marL="0" indent="0">
              <a:buNone/>
            </a:pPr>
            <a:r>
              <a:rPr lang="en-US" sz="2400" b="1" dirty="0" smtClean="0">
                <a:solidFill>
                  <a:schemeClr val="tx2">
                    <a:lumMod val="60000"/>
                    <a:lumOff val="40000"/>
                  </a:schemeClr>
                </a:solidFill>
              </a:rPr>
              <a:t>Social Ecological Model</a:t>
            </a:r>
            <a:endParaRPr lang="en-US" sz="2400" b="1" dirty="0">
              <a:solidFill>
                <a:schemeClr val="tx2">
                  <a:lumMod val="60000"/>
                  <a:lumOff val="40000"/>
                </a:schemeClr>
              </a:solidFill>
            </a:endParaRPr>
          </a:p>
        </p:txBody>
      </p:sp>
      <p:sp>
        <p:nvSpPr>
          <p:cNvPr id="4" name="Slide Number Placeholder 3"/>
          <p:cNvSpPr>
            <a:spLocks noGrp="1"/>
          </p:cNvSpPr>
          <p:nvPr>
            <p:ph type="sldNum" sz="quarter" idx="12"/>
          </p:nvPr>
        </p:nvSpPr>
        <p:spPr>
          <a:xfrm>
            <a:off x="7603016" y="6300657"/>
            <a:ext cx="1066800" cy="329184"/>
          </a:xfrm>
        </p:spPr>
        <p:txBody>
          <a:bodyPr>
            <a:normAutofit/>
          </a:bodyPr>
          <a:lstStyle/>
          <a:p>
            <a:fld id="{16404BB3-1AF0-4E33-A720-53C61AE2E0AE}" type="slidenum">
              <a:rPr lang="en-US" smtClean="0">
                <a:solidFill>
                  <a:schemeClr val="tx1"/>
                </a:solidFill>
              </a:rPr>
              <a:t>38</a:t>
            </a:fld>
            <a:endParaRPr lang="en-US" dirty="0">
              <a:solidFill>
                <a:schemeClr val="tx1"/>
              </a:solidFill>
            </a:endParaRPr>
          </a:p>
        </p:txBody>
      </p:sp>
      <p:grpSp>
        <p:nvGrpSpPr>
          <p:cNvPr id="9" name="Group 8"/>
          <p:cNvGrpSpPr/>
          <p:nvPr/>
        </p:nvGrpSpPr>
        <p:grpSpPr>
          <a:xfrm>
            <a:off x="2859041" y="2008347"/>
            <a:ext cx="5412579" cy="4281710"/>
            <a:chOff x="1752600" y="2209800"/>
            <a:chExt cx="5181600" cy="4051515"/>
          </a:xfrm>
        </p:grpSpPr>
        <p:sp>
          <p:nvSpPr>
            <p:cNvPr id="14" name="Oval 13"/>
            <p:cNvSpPr/>
            <p:nvPr/>
          </p:nvSpPr>
          <p:spPr>
            <a:xfrm>
              <a:off x="1752600" y="2209800"/>
              <a:ext cx="5181600" cy="403145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1"/>
            <a:lstStyle/>
            <a:p>
              <a:pPr algn="ctr"/>
              <a:endParaRPr lang="en-US" sz="1600" dirty="0">
                <a:solidFill>
                  <a:schemeClr val="tx1"/>
                </a:solidFill>
              </a:endParaRPr>
            </a:p>
          </p:txBody>
        </p:sp>
        <p:sp>
          <p:nvSpPr>
            <p:cNvPr id="13" name="Oval 12"/>
            <p:cNvSpPr/>
            <p:nvPr/>
          </p:nvSpPr>
          <p:spPr>
            <a:xfrm>
              <a:off x="2209800" y="2819400"/>
              <a:ext cx="4343400" cy="3441915"/>
            </a:xfrm>
            <a:prstGeom prst="ellipse">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US" sz="1600" dirty="0">
                <a:solidFill>
                  <a:schemeClr val="tx1"/>
                </a:solidFill>
              </a:endParaRPr>
            </a:p>
          </p:txBody>
        </p:sp>
        <p:sp>
          <p:nvSpPr>
            <p:cNvPr id="12" name="Oval 11"/>
            <p:cNvSpPr/>
            <p:nvPr/>
          </p:nvSpPr>
          <p:spPr>
            <a:xfrm>
              <a:off x="2667000" y="3556574"/>
              <a:ext cx="3429000" cy="2704741"/>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US" sz="1600" dirty="0">
                <a:solidFill>
                  <a:schemeClr val="tx1"/>
                </a:solidFill>
              </a:endParaRPr>
            </a:p>
          </p:txBody>
        </p:sp>
        <p:sp>
          <p:nvSpPr>
            <p:cNvPr id="15" name="TextBox 14"/>
            <p:cNvSpPr txBox="1"/>
            <p:nvPr/>
          </p:nvSpPr>
          <p:spPr>
            <a:xfrm>
              <a:off x="3048000" y="2234625"/>
              <a:ext cx="2743200" cy="584775"/>
            </a:xfrm>
            <a:prstGeom prst="rect">
              <a:avLst/>
            </a:prstGeom>
            <a:noFill/>
          </p:spPr>
          <p:txBody>
            <a:bodyPr wrap="square" rtlCol="0">
              <a:spAutoFit/>
            </a:bodyPr>
            <a:lstStyle/>
            <a:p>
              <a:pPr algn="ctr"/>
              <a:r>
                <a:rPr lang="en-US" sz="1600" dirty="0" smtClean="0"/>
                <a:t>Society</a:t>
              </a:r>
              <a:br>
                <a:rPr lang="en-US" sz="1600" dirty="0" smtClean="0"/>
              </a:br>
              <a:r>
                <a:rPr lang="en-US" sz="1600" dirty="0" smtClean="0"/>
                <a:t>(policies and structures)</a:t>
              </a:r>
              <a:endParaRPr lang="en-US" sz="1600" dirty="0"/>
            </a:p>
          </p:txBody>
        </p:sp>
        <p:sp>
          <p:nvSpPr>
            <p:cNvPr id="16" name="TextBox 15"/>
            <p:cNvSpPr txBox="1"/>
            <p:nvPr/>
          </p:nvSpPr>
          <p:spPr>
            <a:xfrm>
              <a:off x="3048000" y="2971800"/>
              <a:ext cx="2819400" cy="584775"/>
            </a:xfrm>
            <a:prstGeom prst="rect">
              <a:avLst/>
            </a:prstGeom>
            <a:noFill/>
          </p:spPr>
          <p:txBody>
            <a:bodyPr wrap="square" rtlCol="0">
              <a:spAutoFit/>
            </a:bodyPr>
            <a:lstStyle/>
            <a:p>
              <a:pPr algn="ctr"/>
              <a:r>
                <a:rPr lang="en-US" sz="1600" dirty="0"/>
                <a:t>Community </a:t>
              </a:r>
              <a:r>
                <a:rPr lang="en-US" sz="1600" dirty="0" smtClean="0"/>
                <a:t/>
              </a:r>
              <a:br>
                <a:rPr lang="en-US" sz="1600" dirty="0" smtClean="0"/>
              </a:br>
              <a:r>
                <a:rPr lang="en-US" sz="1600" dirty="0" smtClean="0"/>
                <a:t>(</a:t>
              </a:r>
              <a:r>
                <a:rPr lang="en-US" sz="1600" dirty="0"/>
                <a:t>neighborhood environment</a:t>
              </a:r>
              <a:r>
                <a:rPr lang="en-US" sz="1600" dirty="0" smtClean="0"/>
                <a:t>)</a:t>
              </a:r>
              <a:endParaRPr lang="en-US" sz="1600" dirty="0"/>
            </a:p>
          </p:txBody>
        </p:sp>
        <p:sp>
          <p:nvSpPr>
            <p:cNvPr id="17" name="TextBox 16"/>
            <p:cNvSpPr txBox="1"/>
            <p:nvPr/>
          </p:nvSpPr>
          <p:spPr>
            <a:xfrm>
              <a:off x="3429000" y="3634294"/>
              <a:ext cx="1905000" cy="584775"/>
            </a:xfrm>
            <a:prstGeom prst="rect">
              <a:avLst/>
            </a:prstGeom>
            <a:noFill/>
          </p:spPr>
          <p:txBody>
            <a:bodyPr wrap="square" rtlCol="0">
              <a:spAutoFit/>
            </a:bodyPr>
            <a:lstStyle/>
            <a:p>
              <a:pPr algn="ctr"/>
              <a:r>
                <a:rPr lang="en-US" sz="1600" dirty="0"/>
                <a:t>Interpersonal (social support</a:t>
              </a:r>
              <a:r>
                <a:rPr lang="en-US" sz="1600" dirty="0" smtClean="0"/>
                <a:t>)</a:t>
              </a:r>
              <a:endParaRPr lang="en-US" sz="1600" dirty="0"/>
            </a:p>
          </p:txBody>
        </p:sp>
        <p:sp>
          <p:nvSpPr>
            <p:cNvPr id="11" name="Oval 10"/>
            <p:cNvSpPr/>
            <p:nvPr/>
          </p:nvSpPr>
          <p:spPr>
            <a:xfrm>
              <a:off x="2895600" y="4191000"/>
              <a:ext cx="2971800" cy="2057399"/>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t"/>
            <a:lstStyle/>
            <a:p>
              <a:pPr algn="ctr"/>
              <a:endParaRPr lang="en-US" sz="1600" dirty="0">
                <a:solidFill>
                  <a:sysClr val="windowText" lastClr="000000"/>
                </a:solidFill>
              </a:endParaRPr>
            </a:p>
          </p:txBody>
        </p:sp>
        <p:sp>
          <p:nvSpPr>
            <p:cNvPr id="18" name="TextBox 17"/>
            <p:cNvSpPr txBox="1"/>
            <p:nvPr/>
          </p:nvSpPr>
          <p:spPr>
            <a:xfrm>
              <a:off x="3086100" y="4343400"/>
              <a:ext cx="2590799" cy="584775"/>
            </a:xfrm>
            <a:prstGeom prst="rect">
              <a:avLst/>
            </a:prstGeom>
            <a:noFill/>
          </p:spPr>
          <p:txBody>
            <a:bodyPr wrap="square" rtlCol="0">
              <a:spAutoFit/>
            </a:bodyPr>
            <a:lstStyle/>
            <a:p>
              <a:pPr algn="ctr"/>
              <a:r>
                <a:rPr lang="en-US" sz="1600" dirty="0">
                  <a:solidFill>
                    <a:sysClr val="windowText" lastClr="000000"/>
                  </a:solidFill>
                </a:rPr>
                <a:t>Individual </a:t>
              </a:r>
              <a:br>
                <a:rPr lang="en-US" sz="1600" dirty="0">
                  <a:solidFill>
                    <a:sysClr val="windowText" lastClr="000000"/>
                  </a:solidFill>
                </a:rPr>
              </a:br>
              <a:r>
                <a:rPr lang="en-US" sz="1600" dirty="0">
                  <a:solidFill>
                    <a:sysClr val="windowText" lastClr="000000"/>
                  </a:solidFill>
                </a:rPr>
                <a:t>(knowledge, skills, beliefs)</a:t>
              </a:r>
              <a:endParaRPr lang="en-US" sz="1600" dirty="0"/>
            </a:p>
          </p:txBody>
        </p:sp>
      </p:grpSp>
      <p:graphicFrame>
        <p:nvGraphicFramePr>
          <p:cNvPr id="7" name="Diagram 6"/>
          <p:cNvGraphicFramePr/>
          <p:nvPr>
            <p:extLst/>
          </p:nvPr>
        </p:nvGraphicFramePr>
        <p:xfrm>
          <a:off x="1596189" y="4807536"/>
          <a:ext cx="7543800" cy="1493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Left Brace 20"/>
          <p:cNvSpPr/>
          <p:nvPr/>
        </p:nvSpPr>
        <p:spPr>
          <a:xfrm>
            <a:off x="1500085" y="2146704"/>
            <a:ext cx="683419" cy="1284937"/>
          </a:xfrm>
          <a:prstGeom prst="leftBrac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40000"/>
                  <a:lumOff val="60000"/>
                </a:schemeClr>
              </a:solidFill>
            </a:endParaRPr>
          </a:p>
        </p:txBody>
      </p:sp>
      <p:sp>
        <p:nvSpPr>
          <p:cNvPr id="23" name="TextBox 22"/>
          <p:cNvSpPr txBox="1"/>
          <p:nvPr/>
        </p:nvSpPr>
        <p:spPr>
          <a:xfrm>
            <a:off x="653604" y="2453481"/>
            <a:ext cx="838200" cy="830997"/>
          </a:xfrm>
          <a:prstGeom prst="rect">
            <a:avLst/>
          </a:prstGeom>
          <a:noFill/>
        </p:spPr>
        <p:txBody>
          <a:bodyPr wrap="square" rtlCol="0">
            <a:spAutoFit/>
          </a:bodyPr>
          <a:lstStyle/>
          <a:p>
            <a:r>
              <a:rPr lang="en-US" sz="1600" i="1" dirty="0" smtClean="0">
                <a:solidFill>
                  <a:schemeClr val="accent5">
                    <a:lumMod val="50000"/>
                  </a:schemeClr>
                </a:solidFill>
              </a:rPr>
              <a:t>Time and place</a:t>
            </a:r>
            <a:endParaRPr lang="en-US" sz="1600" i="1" dirty="0">
              <a:solidFill>
                <a:schemeClr val="accent5">
                  <a:lumMod val="50000"/>
                </a:schemeClr>
              </a:solidFill>
            </a:endParaRPr>
          </a:p>
        </p:txBody>
      </p:sp>
      <p:sp>
        <p:nvSpPr>
          <p:cNvPr id="24" name="Left Brace 23"/>
          <p:cNvSpPr/>
          <p:nvPr/>
        </p:nvSpPr>
        <p:spPr>
          <a:xfrm>
            <a:off x="1185266" y="4888657"/>
            <a:ext cx="453627" cy="1249531"/>
          </a:xfrm>
          <a:prstGeom prst="leftBrac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40000"/>
                  <a:lumOff val="60000"/>
                </a:schemeClr>
              </a:solidFill>
            </a:endParaRPr>
          </a:p>
        </p:txBody>
      </p:sp>
      <p:sp>
        <p:nvSpPr>
          <p:cNvPr id="26" name="Left Brace 25"/>
          <p:cNvSpPr/>
          <p:nvPr/>
        </p:nvSpPr>
        <p:spPr>
          <a:xfrm>
            <a:off x="1495864" y="3561182"/>
            <a:ext cx="699388" cy="1405515"/>
          </a:xfrm>
          <a:prstGeom prst="leftBrac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40000"/>
                  <a:lumOff val="60000"/>
                </a:schemeClr>
              </a:solidFill>
            </a:endParaRPr>
          </a:p>
        </p:txBody>
      </p:sp>
      <p:sp>
        <p:nvSpPr>
          <p:cNvPr id="27" name="TextBox 26"/>
          <p:cNvSpPr txBox="1"/>
          <p:nvPr/>
        </p:nvSpPr>
        <p:spPr>
          <a:xfrm>
            <a:off x="594385" y="3911025"/>
            <a:ext cx="838200" cy="584775"/>
          </a:xfrm>
          <a:prstGeom prst="rect">
            <a:avLst/>
          </a:prstGeom>
          <a:noFill/>
        </p:spPr>
        <p:txBody>
          <a:bodyPr wrap="square" rtlCol="0">
            <a:spAutoFit/>
          </a:bodyPr>
          <a:lstStyle/>
          <a:p>
            <a:r>
              <a:rPr lang="en-US" sz="1600" i="1" dirty="0" smtClean="0">
                <a:solidFill>
                  <a:schemeClr val="accent5">
                    <a:lumMod val="50000"/>
                  </a:schemeClr>
                </a:solidFill>
              </a:rPr>
              <a:t>Linked lives</a:t>
            </a:r>
            <a:endParaRPr lang="en-US" sz="1600" i="1" dirty="0">
              <a:solidFill>
                <a:schemeClr val="accent5">
                  <a:lumMod val="50000"/>
                </a:schemeClr>
              </a:solidFill>
            </a:endParaRPr>
          </a:p>
        </p:txBody>
      </p:sp>
      <p:sp>
        <p:nvSpPr>
          <p:cNvPr id="28" name="Left Brace 27"/>
          <p:cNvSpPr/>
          <p:nvPr/>
        </p:nvSpPr>
        <p:spPr>
          <a:xfrm>
            <a:off x="2795588" y="4323190"/>
            <a:ext cx="557806" cy="629810"/>
          </a:xfrm>
          <a:prstGeom prst="leftBrac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40000"/>
                  <a:lumOff val="60000"/>
                </a:schemeClr>
              </a:solidFill>
            </a:endParaRPr>
          </a:p>
        </p:txBody>
      </p:sp>
      <p:sp>
        <p:nvSpPr>
          <p:cNvPr id="29" name="TextBox 28"/>
          <p:cNvSpPr txBox="1"/>
          <p:nvPr/>
        </p:nvSpPr>
        <p:spPr>
          <a:xfrm>
            <a:off x="1981200" y="4292025"/>
            <a:ext cx="1115860" cy="584775"/>
          </a:xfrm>
          <a:prstGeom prst="rect">
            <a:avLst/>
          </a:prstGeom>
          <a:noFill/>
        </p:spPr>
        <p:txBody>
          <a:bodyPr wrap="square" rtlCol="0">
            <a:spAutoFit/>
          </a:bodyPr>
          <a:lstStyle/>
          <a:p>
            <a:r>
              <a:rPr lang="en-US" sz="1600" i="1" smtClean="0">
                <a:solidFill>
                  <a:schemeClr val="accent5">
                    <a:lumMod val="50000"/>
                  </a:schemeClr>
                </a:solidFill>
              </a:rPr>
              <a:t>Agency, Timing</a:t>
            </a:r>
            <a:endParaRPr lang="en-US" sz="1600" i="1" dirty="0">
              <a:solidFill>
                <a:schemeClr val="accent5">
                  <a:lumMod val="50000"/>
                </a:schemeClr>
              </a:solidFill>
            </a:endParaRPr>
          </a:p>
        </p:txBody>
      </p:sp>
      <p:sp>
        <p:nvSpPr>
          <p:cNvPr id="25" name="TextBox 24"/>
          <p:cNvSpPr txBox="1"/>
          <p:nvPr/>
        </p:nvSpPr>
        <p:spPr>
          <a:xfrm>
            <a:off x="1257300" y="6126269"/>
            <a:ext cx="1419225" cy="584775"/>
          </a:xfrm>
          <a:prstGeom prst="rect">
            <a:avLst/>
          </a:prstGeom>
          <a:noFill/>
        </p:spPr>
        <p:txBody>
          <a:bodyPr wrap="square" rtlCol="0">
            <a:spAutoFit/>
          </a:bodyPr>
          <a:lstStyle/>
          <a:p>
            <a:r>
              <a:rPr lang="en-US" sz="1600" i="1" dirty="0" smtClean="0">
                <a:solidFill>
                  <a:schemeClr val="accent5">
                    <a:lumMod val="50000"/>
                  </a:schemeClr>
                </a:solidFill>
              </a:rPr>
              <a:t>Life span </a:t>
            </a:r>
          </a:p>
          <a:p>
            <a:r>
              <a:rPr lang="en-US" sz="1600" i="1" dirty="0" smtClean="0">
                <a:solidFill>
                  <a:schemeClr val="accent5">
                    <a:lumMod val="50000"/>
                  </a:schemeClr>
                </a:solidFill>
              </a:rPr>
              <a:t>development</a:t>
            </a:r>
            <a:endParaRPr lang="en-US" sz="1600" i="1" dirty="0">
              <a:solidFill>
                <a:schemeClr val="accent5">
                  <a:lumMod val="50000"/>
                </a:schemeClr>
              </a:solidFill>
            </a:endParaRPr>
          </a:p>
        </p:txBody>
      </p:sp>
      <p:cxnSp>
        <p:nvCxnSpPr>
          <p:cNvPr id="19" name="Straight Connector 18"/>
          <p:cNvCxnSpPr/>
          <p:nvPr/>
        </p:nvCxnSpPr>
        <p:spPr>
          <a:xfrm>
            <a:off x="1185266" y="5513422"/>
            <a:ext cx="110134" cy="787235"/>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0" y="0"/>
            <a:ext cx="9372600" cy="411480"/>
            <a:chOff x="0" y="0"/>
            <a:chExt cx="9296400" cy="411480"/>
          </a:xfrm>
        </p:grpSpPr>
        <p:graphicFrame>
          <p:nvGraphicFramePr>
            <p:cNvPr id="31" name="Diagram 30"/>
            <p:cNvGraphicFramePr/>
            <p:nvPr>
              <p:extLst>
                <p:ext uri="{D42A27DB-BD31-4B8C-83A1-F6EECF244321}">
                  <p14:modId xmlns:p14="http://schemas.microsoft.com/office/powerpoint/2010/main" val="2956564056"/>
                </p:ext>
              </p:extLst>
            </p:nvPr>
          </p:nvGraphicFramePr>
          <p:xfrm>
            <a:off x="0" y="0"/>
            <a:ext cx="9296400" cy="38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32" name="Straight Connector 31"/>
            <p:cNvCxnSpPr/>
            <p:nvPr/>
          </p:nvCxnSpPr>
          <p:spPr>
            <a:xfrm>
              <a:off x="0" y="41148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2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21" grpId="0" animBg="1"/>
      <p:bldP spid="23" grpId="0"/>
      <p:bldP spid="24" grpId="0" animBg="1"/>
      <p:bldP spid="26" grpId="0" animBg="1"/>
      <p:bldP spid="27" grpId="0"/>
      <p:bldP spid="28" grpId="0" animBg="1"/>
      <p:bldP spid="29"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274" y="1905000"/>
            <a:ext cx="3897526" cy="4572000"/>
          </a:xfrm>
        </p:spPr>
        <p:txBody>
          <a:bodyPr/>
          <a:lstStyle/>
          <a:p>
            <a:r>
              <a:rPr lang="en-US" sz="2800" dirty="0" smtClean="0"/>
              <a:t>Disruption</a:t>
            </a:r>
            <a:endParaRPr lang="en-US" sz="2800" dirty="0"/>
          </a:p>
          <a:p>
            <a:pPr marL="742950" lvl="1" indent="-285750"/>
            <a:r>
              <a:rPr lang="en-US" sz="2200" dirty="0"/>
              <a:t>Routines / activities</a:t>
            </a:r>
          </a:p>
          <a:p>
            <a:pPr marL="742950" lvl="1" indent="-285750"/>
            <a:r>
              <a:rPr lang="en-US" sz="2200" dirty="0"/>
              <a:t>Social network</a:t>
            </a:r>
          </a:p>
          <a:p>
            <a:pPr marL="742950" lvl="1" indent="-285750"/>
            <a:r>
              <a:rPr lang="en-US" sz="2200" dirty="0"/>
              <a:t>Resources</a:t>
            </a:r>
          </a:p>
          <a:p>
            <a:pPr marL="285750" lvl="0" indent="-285750"/>
            <a:endParaRPr lang="en-US" dirty="0"/>
          </a:p>
          <a:p>
            <a:pPr marL="285750" lvl="0" indent="-285750">
              <a:tabLst>
                <a:tab pos="173038" algn="l"/>
              </a:tabLst>
            </a:pPr>
            <a:r>
              <a:rPr lang="en-US" sz="2800" dirty="0" smtClean="0"/>
              <a:t>Shifting Priorities</a:t>
            </a:r>
            <a:endParaRPr lang="en-US" sz="2800" dirty="0"/>
          </a:p>
          <a:p>
            <a:pPr marL="742950" lvl="1" indent="-285750"/>
            <a:r>
              <a:rPr lang="en-US" sz="2200" dirty="0"/>
              <a:t>Focus on </a:t>
            </a:r>
            <a:r>
              <a:rPr lang="en-US" sz="2200" dirty="0" smtClean="0"/>
              <a:t>health</a:t>
            </a:r>
          </a:p>
          <a:p>
            <a:pPr marL="742950" lvl="1" indent="-285750"/>
            <a:endParaRPr lang="en-US" sz="2200" dirty="0"/>
          </a:p>
          <a:p>
            <a:pPr marL="285750" indent="-285750"/>
            <a:endParaRPr lang="en-US" dirty="0"/>
          </a:p>
          <a:p>
            <a:endParaRPr lang="en-US" dirty="0"/>
          </a:p>
        </p:txBody>
      </p:sp>
      <p:sp>
        <p:nvSpPr>
          <p:cNvPr id="2" name="Title 1"/>
          <p:cNvSpPr>
            <a:spLocks noGrp="1"/>
          </p:cNvSpPr>
          <p:nvPr>
            <p:ph type="title"/>
          </p:nvPr>
        </p:nvSpPr>
        <p:spPr/>
        <p:txBody>
          <a:bodyPr>
            <a:normAutofit/>
          </a:bodyPr>
          <a:lstStyle/>
          <a:p>
            <a:r>
              <a:rPr lang="en-US" b="1" dirty="0" smtClean="0"/>
              <a:t>Retirement Transition</a:t>
            </a:r>
            <a:endParaRPr lang="en-US" b="1" dirty="0"/>
          </a:p>
        </p:txBody>
      </p:sp>
      <p:sp>
        <p:nvSpPr>
          <p:cNvPr id="4" name="Slide Number Placeholder 3"/>
          <p:cNvSpPr>
            <a:spLocks noGrp="1"/>
          </p:cNvSpPr>
          <p:nvPr>
            <p:ph type="sldNum" sz="quarter" idx="12"/>
          </p:nvPr>
        </p:nvSpPr>
        <p:spPr/>
        <p:txBody>
          <a:bodyPr>
            <a:normAutofit/>
          </a:bodyPr>
          <a:lstStyle/>
          <a:p>
            <a:pPr algn="r"/>
            <a:fld id="{16404BB3-1AF0-4E33-A720-53C61AE2E0AE}" type="slidenum">
              <a:rPr lang="en-US" smtClean="0"/>
              <a:pPr algn="r"/>
              <a:t>4</a:t>
            </a:fld>
            <a:endParaRPr lang="en-US" dirty="0"/>
          </a:p>
        </p:txBody>
      </p:sp>
      <p:grpSp>
        <p:nvGrpSpPr>
          <p:cNvPr id="12" name="Group 11"/>
          <p:cNvGrpSpPr/>
          <p:nvPr/>
        </p:nvGrpSpPr>
        <p:grpSpPr>
          <a:xfrm>
            <a:off x="0" y="0"/>
            <a:ext cx="9372600" cy="411480"/>
            <a:chOff x="0" y="0"/>
            <a:chExt cx="9144000" cy="411480"/>
          </a:xfrm>
        </p:grpSpPr>
        <p:graphicFrame>
          <p:nvGraphicFramePr>
            <p:cNvPr id="13" name="Diagram 12"/>
            <p:cNvGraphicFramePr/>
            <p:nvPr>
              <p:extLst>
                <p:ext uri="{D42A27DB-BD31-4B8C-83A1-F6EECF244321}">
                  <p14:modId xmlns:p14="http://schemas.microsoft.com/office/powerpoint/2010/main" val="1489008322"/>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44606" y="2057400"/>
            <a:ext cx="4114800" cy="3103587"/>
            <a:chOff x="2491150" y="1028700"/>
            <a:chExt cx="3495822" cy="2427654"/>
          </a:xfrm>
        </p:grpSpPr>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6333" b="90000" l="4250" r="98500"/>
                      </a14:imgEffect>
                    </a14:imgLayer>
                  </a14:imgProps>
                </a:ext>
                <a:ext uri="{28A0092B-C50C-407E-A947-70E740481C1C}">
                  <a14:useLocalDpi xmlns:a14="http://schemas.microsoft.com/office/drawing/2010/main" val="0"/>
                </a:ext>
              </a:extLst>
            </a:blip>
            <a:stretch>
              <a:fillRect/>
            </a:stretch>
          </p:blipFill>
          <p:spPr>
            <a:xfrm>
              <a:off x="2491150" y="1028700"/>
              <a:ext cx="3495822" cy="2427654"/>
            </a:xfrm>
            <a:prstGeom prst="rect">
              <a:avLst/>
            </a:prstGeom>
          </p:spPr>
        </p:pic>
        <p:sp>
          <p:nvSpPr>
            <p:cNvPr id="8" name="Rectangle 7"/>
            <p:cNvSpPr/>
            <p:nvPr/>
          </p:nvSpPr>
          <p:spPr>
            <a:xfrm>
              <a:off x="3248858" y="1906642"/>
              <a:ext cx="2090739" cy="409267"/>
            </a:xfrm>
            <a:prstGeom prst="rect">
              <a:avLst/>
            </a:prstGeom>
          </p:spPr>
          <p:txBody>
            <a:bodyPr wrap="none">
              <a:spAutoFit/>
            </a:bodyPr>
            <a:lstStyle/>
            <a:p>
              <a:r>
                <a:rPr lang="en-US" sz="2800" b="1" dirty="0" smtClean="0">
                  <a:solidFill>
                    <a:schemeClr val="bg1"/>
                  </a:solidFill>
                </a:rPr>
                <a:t>Opportunity?</a:t>
              </a:r>
              <a:endParaRPr lang="en-US" sz="2800" b="1" dirty="0">
                <a:solidFill>
                  <a:schemeClr val="bg1"/>
                </a:solidFill>
              </a:endParaRPr>
            </a:p>
          </p:txBody>
        </p:sp>
      </p:grpSp>
    </p:spTree>
    <p:extLst>
      <p:ext uri="{BB962C8B-B14F-4D97-AF65-F5344CB8AC3E}">
        <p14:creationId xmlns:p14="http://schemas.microsoft.com/office/powerpoint/2010/main" val="271720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Retirement + Behavior</a:t>
            </a:r>
            <a:endParaRPr lang="en-US" b="1" dirty="0"/>
          </a:p>
        </p:txBody>
      </p:sp>
      <p:sp>
        <p:nvSpPr>
          <p:cNvPr id="16" name="Text Placeholder 15"/>
          <p:cNvSpPr>
            <a:spLocks noGrp="1"/>
          </p:cNvSpPr>
          <p:nvPr>
            <p:ph type="body" idx="1"/>
          </p:nvPr>
        </p:nvSpPr>
        <p:spPr/>
        <p:txBody>
          <a:bodyPr>
            <a:normAutofit/>
          </a:bodyPr>
          <a:lstStyle/>
          <a:p>
            <a:r>
              <a:rPr lang="en-US" sz="2800" b="1" dirty="0" smtClean="0"/>
              <a:t>Physical Activity</a:t>
            </a:r>
            <a:endParaRPr lang="en-US" sz="2800" b="1" dirty="0"/>
          </a:p>
        </p:txBody>
      </p:sp>
      <p:sp>
        <p:nvSpPr>
          <p:cNvPr id="3" name="Content Placeholder 2"/>
          <p:cNvSpPr>
            <a:spLocks noGrp="1"/>
          </p:cNvSpPr>
          <p:nvPr>
            <p:ph sz="half" idx="2"/>
          </p:nvPr>
        </p:nvSpPr>
        <p:spPr/>
        <p:txBody>
          <a:bodyPr numCol="1">
            <a:normAutofit/>
          </a:bodyPr>
          <a:lstStyle/>
          <a:p>
            <a:pPr marL="400050" indent="-400050"/>
            <a:r>
              <a:rPr lang="en-US" dirty="0" smtClean="0"/>
              <a:t>Leisure time physical activity</a:t>
            </a:r>
          </a:p>
          <a:p>
            <a:pPr lvl="2"/>
            <a:r>
              <a:rPr lang="en-US" dirty="0" smtClean="0"/>
              <a:t>High socio-economic position</a:t>
            </a:r>
            <a:endParaRPr lang="en-US" sz="1600" dirty="0" smtClean="0"/>
          </a:p>
          <a:p>
            <a:pPr marL="400050" indent="-400050"/>
            <a:endParaRPr lang="en-US" sz="1600" dirty="0"/>
          </a:p>
          <a:p>
            <a:pPr marL="400050" indent="-400050"/>
            <a:endParaRPr lang="en-US" dirty="0" smtClean="0"/>
          </a:p>
          <a:p>
            <a:pPr marL="274320" lvl="1" indent="0">
              <a:buNone/>
            </a:pPr>
            <a:r>
              <a:rPr lang="en-US" dirty="0" smtClean="0"/>
              <a:t> </a:t>
            </a:r>
          </a:p>
          <a:p>
            <a:endParaRPr lang="en-US" dirty="0" smtClean="0"/>
          </a:p>
          <a:p>
            <a:endParaRPr lang="en-US" dirty="0"/>
          </a:p>
        </p:txBody>
      </p:sp>
      <p:sp>
        <p:nvSpPr>
          <p:cNvPr id="17" name="Text Placeholder 16"/>
          <p:cNvSpPr>
            <a:spLocks noGrp="1"/>
          </p:cNvSpPr>
          <p:nvPr>
            <p:ph type="body" sz="quarter" idx="3"/>
          </p:nvPr>
        </p:nvSpPr>
        <p:spPr/>
        <p:txBody>
          <a:bodyPr>
            <a:normAutofit/>
          </a:bodyPr>
          <a:lstStyle/>
          <a:p>
            <a:r>
              <a:rPr lang="en-US" sz="2800" b="1" dirty="0" smtClean="0"/>
              <a:t>Sedentary Behavior</a:t>
            </a:r>
            <a:endParaRPr lang="en-US" sz="2800" b="1" dirty="0"/>
          </a:p>
        </p:txBody>
      </p:sp>
      <p:sp>
        <p:nvSpPr>
          <p:cNvPr id="18" name="Content Placeholder 17"/>
          <p:cNvSpPr>
            <a:spLocks noGrp="1"/>
          </p:cNvSpPr>
          <p:nvPr>
            <p:ph sz="quarter" idx="4"/>
          </p:nvPr>
        </p:nvSpPr>
        <p:spPr/>
        <p:txBody>
          <a:bodyPr>
            <a:normAutofit/>
          </a:bodyPr>
          <a:lstStyle/>
          <a:p>
            <a:pPr marL="684213" indent="-400050"/>
            <a:r>
              <a:rPr lang="en-US" sz="2200" dirty="0"/>
              <a:t>TV </a:t>
            </a:r>
            <a:r>
              <a:rPr lang="en-US" sz="2200" dirty="0" smtClean="0"/>
              <a:t>watching</a:t>
            </a:r>
          </a:p>
          <a:p>
            <a:pPr marL="684213" indent="-400050"/>
            <a:endParaRPr lang="en-US" sz="2200" dirty="0" smtClean="0"/>
          </a:p>
        </p:txBody>
      </p:sp>
      <p:sp>
        <p:nvSpPr>
          <p:cNvPr id="4" name="Slide Number Placeholder 3"/>
          <p:cNvSpPr>
            <a:spLocks noGrp="1"/>
          </p:cNvSpPr>
          <p:nvPr>
            <p:ph type="sldNum" sz="quarter" idx="12"/>
          </p:nvPr>
        </p:nvSpPr>
        <p:spPr/>
        <p:txBody>
          <a:bodyPr>
            <a:normAutofit/>
          </a:bodyPr>
          <a:lstStyle/>
          <a:p>
            <a:pPr algn="r"/>
            <a:fld id="{16404BB3-1AF0-4E33-A720-53C61AE2E0AE}" type="slidenum">
              <a:rPr lang="en-US" smtClean="0"/>
              <a:pPr algn="r"/>
              <a:t>5</a:t>
            </a:fld>
            <a:endParaRPr lang="en-US" dirty="0"/>
          </a:p>
        </p:txBody>
      </p:sp>
      <p:grpSp>
        <p:nvGrpSpPr>
          <p:cNvPr id="12" name="Group 11"/>
          <p:cNvGrpSpPr/>
          <p:nvPr/>
        </p:nvGrpSpPr>
        <p:grpSpPr>
          <a:xfrm>
            <a:off x="0" y="0"/>
            <a:ext cx="9372600" cy="411480"/>
            <a:chOff x="0" y="0"/>
            <a:chExt cx="9144000" cy="411480"/>
          </a:xfrm>
        </p:grpSpPr>
        <p:graphicFrame>
          <p:nvGraphicFramePr>
            <p:cNvPr id="13" name="Diagram 12"/>
            <p:cNvGraphicFramePr/>
            <p:nvPr>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264849" y="6311255"/>
            <a:ext cx="8193351" cy="461665"/>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Barnett I, </a:t>
            </a:r>
            <a:r>
              <a:rPr lang="en-US" sz="1200" dirty="0" smtClean="0">
                <a:latin typeface="Calibri" panose="020F0502020204030204" pitchFamily="34" charset="0"/>
                <a:ea typeface="Calibri" panose="020F0502020204030204" pitchFamily="34" charset="0"/>
                <a:cs typeface="Times New Roman" panose="02020603050405020304" pitchFamily="18" charset="0"/>
              </a:rPr>
              <a:t>et al. Am </a:t>
            </a:r>
            <a:r>
              <a:rPr lang="en-US" sz="1200" dirty="0">
                <a:latin typeface="Calibri" panose="020F0502020204030204" pitchFamily="34" charset="0"/>
                <a:ea typeface="Calibri" panose="020F0502020204030204" pitchFamily="34" charset="0"/>
                <a:cs typeface="Times New Roman" panose="02020603050405020304" pitchFamily="18" charset="0"/>
              </a:rPr>
              <a:t>J </a:t>
            </a:r>
            <a:r>
              <a:rPr lang="en-US" sz="1200" dirty="0" err="1">
                <a:latin typeface="Calibri" panose="020F0502020204030204" pitchFamily="34" charset="0"/>
                <a:ea typeface="Calibri" panose="020F0502020204030204" pitchFamily="34" charset="0"/>
                <a:cs typeface="Times New Roman" panose="02020603050405020304" pitchFamily="18" charset="0"/>
              </a:rPr>
              <a:t>Prev</a:t>
            </a:r>
            <a:r>
              <a:rPr lang="en-US" sz="1200" dirty="0">
                <a:latin typeface="Calibri" panose="020F0502020204030204" pitchFamily="34" charset="0"/>
                <a:ea typeface="Calibri" panose="020F0502020204030204" pitchFamily="34" charset="0"/>
                <a:cs typeface="Times New Roman" panose="02020603050405020304" pitchFamily="18" charset="0"/>
              </a:rPr>
              <a:t> Med 2012;43(3):</a:t>
            </a:r>
            <a:r>
              <a:rPr lang="en-US" sz="1200" dirty="0" smtClean="0">
                <a:latin typeface="Calibri" panose="020F0502020204030204" pitchFamily="34" charset="0"/>
                <a:ea typeface="Calibri" panose="020F0502020204030204" pitchFamily="34" charset="0"/>
                <a:cs typeface="Times New Roman" panose="02020603050405020304" pitchFamily="18" charset="0"/>
              </a:rPr>
              <a:t>329-36. </a:t>
            </a:r>
            <a:br>
              <a:rPr lang="en-US" sz="1200" dirty="0" smtClean="0">
                <a:latin typeface="Calibri" panose="020F0502020204030204" pitchFamily="34" charset="0"/>
                <a:ea typeface="Calibri" panose="020F0502020204030204" pitchFamily="34" charset="0"/>
                <a:cs typeface="Times New Roman" panose="02020603050405020304" pitchFamily="18" charset="0"/>
              </a:rPr>
            </a:br>
            <a:r>
              <a:rPr lang="en-US" sz="1200" dirty="0" smtClean="0">
                <a:latin typeface="Calibri" panose="020F0502020204030204" pitchFamily="34" charset="0"/>
                <a:ea typeface="Calibri" panose="020F0502020204030204" pitchFamily="34" charset="0"/>
                <a:cs typeface="Times New Roman" panose="02020603050405020304" pitchFamily="18" charset="0"/>
              </a:rPr>
              <a:t>Engberg </a:t>
            </a:r>
            <a:r>
              <a:rPr lang="en-US" sz="1200" dirty="0">
                <a:latin typeface="Calibri" panose="020F0502020204030204" pitchFamily="34" charset="0"/>
                <a:ea typeface="Calibri" panose="020F0502020204030204" pitchFamily="34" charset="0"/>
                <a:cs typeface="Times New Roman" panose="02020603050405020304" pitchFamily="18" charset="0"/>
              </a:rPr>
              <a:t>E, </a:t>
            </a:r>
            <a:r>
              <a:rPr lang="en-US" sz="1200" dirty="0" smtClean="0">
                <a:latin typeface="Calibri" panose="020F0502020204030204" pitchFamily="34" charset="0"/>
                <a:ea typeface="Calibri" panose="020F0502020204030204" pitchFamily="34" charset="0"/>
                <a:cs typeface="Times New Roman" panose="02020603050405020304" pitchFamily="18" charset="0"/>
              </a:rPr>
              <a:t>et al. Sports </a:t>
            </a:r>
            <a:r>
              <a:rPr lang="en-US" sz="1200" dirty="0">
                <a:latin typeface="Calibri" panose="020F0502020204030204" pitchFamily="34" charset="0"/>
                <a:ea typeface="Calibri" panose="020F0502020204030204" pitchFamily="34" charset="0"/>
                <a:cs typeface="Times New Roman" panose="02020603050405020304" pitchFamily="18" charset="0"/>
              </a:rPr>
              <a:t>Med 2012;42(5):</a:t>
            </a:r>
            <a:r>
              <a:rPr lang="en-US" sz="1200" dirty="0" smtClean="0">
                <a:latin typeface="Calibri" panose="020F0502020204030204" pitchFamily="34" charset="0"/>
                <a:ea typeface="Calibri" panose="020F0502020204030204" pitchFamily="34" charset="0"/>
                <a:cs typeface="Times New Roman" panose="02020603050405020304" pitchFamily="18" charset="0"/>
              </a:rPr>
              <a:t>433-47.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Sprod</a:t>
            </a:r>
            <a:r>
              <a:rPr lang="en-US" sz="1200" dirty="0" smtClean="0">
                <a:latin typeface="Calibri" panose="020F0502020204030204" pitchFamily="34" charset="0"/>
                <a:ea typeface="Calibri" panose="020F0502020204030204" pitchFamily="34" charset="0"/>
                <a:cs typeface="Times New Roman" panose="02020603050405020304" pitchFamily="18" charset="0"/>
              </a:rPr>
              <a:t> J, et al. Age and Ageing 2015;44:918-925.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Down Arrow 9"/>
          <p:cNvSpPr/>
          <p:nvPr/>
        </p:nvSpPr>
        <p:spPr>
          <a:xfrm rot="10800000">
            <a:off x="4953000" y="2468562"/>
            <a:ext cx="342900" cy="381000"/>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381000" y="2467965"/>
            <a:ext cx="342900" cy="381000"/>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3"/>
          <p:cNvSpPr txBox="1">
            <a:spLocks/>
          </p:cNvSpPr>
          <p:nvPr/>
        </p:nvSpPr>
        <p:spPr>
          <a:xfrm>
            <a:off x="7620000" y="6172200"/>
            <a:ext cx="1066800" cy="32918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tx1"/>
                </a:solidFill>
              </a:rPr>
              <a:t>5</a:t>
            </a:r>
            <a:endParaRPr lang="en-US" dirty="0">
              <a:solidFill>
                <a:schemeClr val="tx1"/>
              </a:solidFill>
            </a:endParaRPr>
          </a:p>
        </p:txBody>
      </p:sp>
      <p:sp>
        <p:nvSpPr>
          <p:cNvPr id="8" name="Rectangle 7"/>
          <p:cNvSpPr/>
          <p:nvPr/>
        </p:nvSpPr>
        <p:spPr>
          <a:xfrm>
            <a:off x="1104900" y="3842691"/>
            <a:ext cx="6934200" cy="208533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en-US" sz="2400" dirty="0" smtClean="0">
                <a:solidFill>
                  <a:schemeClr val="bg1"/>
                </a:solidFill>
              </a:rPr>
              <a:t>Non-leisure physical activity domains?</a:t>
            </a:r>
          </a:p>
          <a:p>
            <a:pPr marL="342900" indent="-342900">
              <a:lnSpc>
                <a:spcPct val="150000"/>
              </a:lnSpc>
              <a:buFont typeface="Arial" panose="020B0604020202020204" pitchFamily="34" charset="0"/>
              <a:buChar char="•"/>
            </a:pPr>
            <a:r>
              <a:rPr lang="en-US" sz="2400" dirty="0">
                <a:solidFill>
                  <a:schemeClr val="bg1"/>
                </a:solidFill>
              </a:rPr>
              <a:t>Overall moderate to vigorous activity (</a:t>
            </a:r>
            <a:r>
              <a:rPr lang="en-US" sz="2400" dirty="0" err="1">
                <a:solidFill>
                  <a:schemeClr val="bg1"/>
                </a:solidFill>
              </a:rPr>
              <a:t>MVPA</a:t>
            </a:r>
            <a:r>
              <a:rPr lang="en-US" sz="2400" dirty="0" smtClean="0">
                <a:solidFill>
                  <a:schemeClr val="bg1"/>
                </a:solidFill>
              </a:rPr>
              <a:t>)?</a:t>
            </a:r>
            <a:endParaRPr lang="en-US" sz="2400" dirty="0">
              <a:solidFill>
                <a:schemeClr val="bg1"/>
              </a:solidFill>
            </a:endParaRPr>
          </a:p>
          <a:p>
            <a:pPr marL="342900" indent="-342900">
              <a:lnSpc>
                <a:spcPct val="150000"/>
              </a:lnSpc>
              <a:buFont typeface="Arial" panose="020B0604020202020204" pitchFamily="34" charset="0"/>
              <a:buChar char="•"/>
            </a:pPr>
            <a:r>
              <a:rPr lang="en-US" sz="2400" dirty="0" smtClean="0">
                <a:solidFill>
                  <a:schemeClr val="bg1"/>
                </a:solidFill>
              </a:rPr>
              <a:t>Multi-ethnic American population?</a:t>
            </a:r>
            <a:endParaRPr lang="en-US" sz="2400" dirty="0">
              <a:solidFill>
                <a:schemeClr val="bg1"/>
              </a:solidFill>
            </a:endParaRPr>
          </a:p>
        </p:txBody>
      </p:sp>
    </p:spTree>
    <p:extLst>
      <p:ext uri="{BB962C8B-B14F-4D97-AF65-F5344CB8AC3E}">
        <p14:creationId xmlns:p14="http://schemas.microsoft.com/office/powerpoint/2010/main" val="11256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t>Objective </a:t>
            </a:r>
            <a:endParaRPr lang="en-US" b="1" dirty="0"/>
          </a:p>
        </p:txBody>
      </p:sp>
      <p:sp>
        <p:nvSpPr>
          <p:cNvPr id="3" name="Content Placeholder 2"/>
          <p:cNvSpPr>
            <a:spLocks noGrp="1"/>
          </p:cNvSpPr>
          <p:nvPr>
            <p:ph idx="1"/>
          </p:nvPr>
        </p:nvSpPr>
        <p:spPr/>
        <p:txBody>
          <a:bodyPr>
            <a:normAutofit/>
          </a:bodyPr>
          <a:lstStyle/>
          <a:p>
            <a:r>
              <a:rPr lang="en-US" sz="3200" dirty="0" smtClean="0"/>
              <a:t>Describe </a:t>
            </a:r>
            <a:r>
              <a:rPr lang="en-US" sz="3200" dirty="0"/>
              <a:t>longitudinal trajectories </a:t>
            </a:r>
            <a:r>
              <a:rPr lang="en-US" sz="3200" dirty="0" smtClean="0"/>
              <a:t>in overall and domain-specific physical </a:t>
            </a:r>
            <a:r>
              <a:rPr lang="en-US" sz="3200" dirty="0"/>
              <a:t>activity and TV watching </a:t>
            </a:r>
            <a:r>
              <a:rPr lang="en-US" sz="3200" dirty="0" smtClean="0"/>
              <a:t>by retirement status</a:t>
            </a:r>
          </a:p>
          <a:p>
            <a:endParaRPr lang="en-US" sz="2800" dirty="0" smtClean="0"/>
          </a:p>
          <a:p>
            <a:r>
              <a:rPr lang="en-US" sz="2800" dirty="0" smtClean="0"/>
              <a:t>Stratified by socio-economic position</a:t>
            </a:r>
            <a:endParaRPr lang="en-US" sz="2800" dirty="0"/>
          </a:p>
          <a:p>
            <a:pPr marL="0" indent="0">
              <a:buNone/>
            </a:pPr>
            <a:endParaRPr lang="en-US" sz="3200"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6</a:t>
            </a:fld>
            <a:endParaRPr lang="en-US" dirty="0"/>
          </a:p>
        </p:txBody>
      </p:sp>
      <p:grpSp>
        <p:nvGrpSpPr>
          <p:cNvPr id="8" name="Group 7"/>
          <p:cNvGrpSpPr/>
          <p:nvPr/>
        </p:nvGrpSpPr>
        <p:grpSpPr>
          <a:xfrm>
            <a:off x="0" y="0"/>
            <a:ext cx="9372600" cy="411480"/>
            <a:chOff x="0" y="0"/>
            <a:chExt cx="9144000" cy="411480"/>
          </a:xfrm>
        </p:grpSpPr>
        <p:graphicFrame>
          <p:nvGraphicFramePr>
            <p:cNvPr id="9" name="Diagram 8"/>
            <p:cNvGraphicFramePr/>
            <p:nvPr>
              <p:extLst>
                <p:ext uri="{D42A27DB-BD31-4B8C-83A1-F6EECF244321}">
                  <p14:modId xmlns:p14="http://schemas.microsoft.com/office/powerpoint/2010/main" val="820907066"/>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174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124699" cy="1927225"/>
          </a:xfrm>
        </p:spPr>
        <p:txBody>
          <a:bodyPr>
            <a:noAutofit/>
          </a:bodyPr>
          <a:lstStyle/>
          <a:p>
            <a:r>
              <a:rPr lang="en-US" sz="4000" b="1" dirty="0" smtClean="0"/>
              <a:t>Approach</a:t>
            </a:r>
            <a:endParaRPr lang="en-US" sz="4000" b="1" dirty="0"/>
          </a:p>
        </p:txBody>
      </p:sp>
      <p:sp>
        <p:nvSpPr>
          <p:cNvPr id="4" name="Slide Number Placeholder 3"/>
          <p:cNvSpPr>
            <a:spLocks noGrp="1"/>
          </p:cNvSpPr>
          <p:nvPr>
            <p:ph type="sldNum" sz="quarter" idx="12"/>
          </p:nvPr>
        </p:nvSpPr>
        <p:spPr>
          <a:xfrm>
            <a:off x="7620000" y="6172200"/>
            <a:ext cx="1066800" cy="329184"/>
          </a:xfrm>
        </p:spPr>
        <p:txBody>
          <a:bodyPr/>
          <a:lstStyle/>
          <a:p>
            <a:pPr algn="r"/>
            <a:fld id="{16404BB3-1AF0-4E33-A720-53C61AE2E0AE}" type="slidenum">
              <a:rPr lang="en-US" smtClean="0">
                <a:solidFill>
                  <a:schemeClr val="tx1"/>
                </a:solidFill>
              </a:rPr>
              <a:pPr algn="r"/>
              <a:t>7</a:t>
            </a:fld>
            <a:endParaRPr lang="en-US" dirty="0">
              <a:solidFill>
                <a:schemeClr val="tx1"/>
              </a:solidFill>
            </a:endParaRPr>
          </a:p>
        </p:txBody>
      </p:sp>
      <p:grpSp>
        <p:nvGrpSpPr>
          <p:cNvPr id="9" name="Group 8"/>
          <p:cNvGrpSpPr/>
          <p:nvPr/>
        </p:nvGrpSpPr>
        <p:grpSpPr>
          <a:xfrm>
            <a:off x="0" y="0"/>
            <a:ext cx="9372600" cy="411480"/>
            <a:chOff x="0" y="0"/>
            <a:chExt cx="9144000" cy="411480"/>
          </a:xfrm>
        </p:grpSpPr>
        <p:graphicFrame>
          <p:nvGraphicFramePr>
            <p:cNvPr id="10" name="Diagram 9"/>
            <p:cNvGraphicFramePr/>
            <p:nvPr>
              <p:extLst>
                <p:ext uri="{D42A27DB-BD31-4B8C-83A1-F6EECF244321}">
                  <p14:modId xmlns:p14="http://schemas.microsoft.com/office/powerpoint/2010/main" val="968713148"/>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3608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b="1" dirty="0" smtClean="0"/>
              <a:t>Study Population</a:t>
            </a:r>
            <a:endParaRPr lang="en-US" b="1" dirty="0"/>
          </a:p>
        </p:txBody>
      </p:sp>
      <p:sp>
        <p:nvSpPr>
          <p:cNvPr id="3" name="Content Placeholder 2"/>
          <p:cNvSpPr>
            <a:spLocks noGrp="1"/>
          </p:cNvSpPr>
          <p:nvPr>
            <p:ph idx="1"/>
          </p:nvPr>
        </p:nvSpPr>
        <p:spPr/>
        <p:txBody>
          <a:bodyPr>
            <a:normAutofit/>
          </a:bodyPr>
          <a:lstStyle/>
          <a:p>
            <a:r>
              <a:rPr lang="en-US" dirty="0"/>
              <a:t>4,214 participants </a:t>
            </a:r>
            <a:r>
              <a:rPr lang="en-US" dirty="0" smtClean="0"/>
              <a:t>not </a:t>
            </a:r>
            <a:r>
              <a:rPr lang="en-US" dirty="0"/>
              <a:t>retired at </a:t>
            </a:r>
            <a:r>
              <a:rPr lang="en-US" dirty="0" smtClean="0"/>
              <a:t>baseline</a:t>
            </a:r>
          </a:p>
          <a:p>
            <a:pPr marL="0" indent="0">
              <a:buNone/>
            </a:pPr>
            <a:endParaRPr lang="en-US" sz="1600" dirty="0"/>
          </a:p>
          <a:p>
            <a:r>
              <a:rPr lang="en-US" dirty="0" smtClean="0"/>
              <a:t>Exam 1 employment status</a:t>
            </a:r>
          </a:p>
          <a:p>
            <a:pPr lvl="1"/>
            <a:endParaRPr lang="en-US" dirty="0"/>
          </a:p>
          <a:p>
            <a:endParaRPr lang="en-US" sz="1600" dirty="0" smtClean="0"/>
          </a:p>
          <a:p>
            <a:pPr marL="274320" lvl="1" indent="0">
              <a:buNone/>
            </a:pPr>
            <a:endParaRPr lang="en-US" dirty="0"/>
          </a:p>
          <a:p>
            <a:pPr lvl="1"/>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635626"/>
            <a:ext cx="1752600" cy="1079885"/>
          </a:xfrm>
          <a:prstGeom prst="rect">
            <a:avLst/>
          </a:prstGeom>
        </p:spPr>
      </p:pic>
      <p:grpSp>
        <p:nvGrpSpPr>
          <p:cNvPr id="9" name="Group 8"/>
          <p:cNvGrpSpPr/>
          <p:nvPr/>
        </p:nvGrpSpPr>
        <p:grpSpPr>
          <a:xfrm>
            <a:off x="0" y="0"/>
            <a:ext cx="9372600" cy="411480"/>
            <a:chOff x="0" y="0"/>
            <a:chExt cx="9144000" cy="411480"/>
          </a:xfrm>
        </p:grpSpPr>
        <p:graphicFrame>
          <p:nvGraphicFramePr>
            <p:cNvPr id="10" name="Diagram 9"/>
            <p:cNvGraphicFramePr/>
            <p:nvPr>
              <p:extLst>
                <p:ext uri="{D42A27DB-BD31-4B8C-83A1-F6EECF244321}">
                  <p14:modId xmlns:p14="http://schemas.microsoft.com/office/powerpoint/2010/main" val="2231317111"/>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rotWithShape="1">
          <a:blip r:embed="rId9"/>
          <a:srcRect l="49369" t="25183" b="17582"/>
          <a:stretch/>
        </p:blipFill>
        <p:spPr>
          <a:xfrm>
            <a:off x="2675080" y="2895600"/>
            <a:ext cx="4203265" cy="3109625"/>
          </a:xfrm>
          <a:prstGeom prst="rect">
            <a:avLst/>
          </a:prstGeom>
        </p:spPr>
      </p:pic>
      <p:sp>
        <p:nvSpPr>
          <p:cNvPr id="13" name="Rectangle 12"/>
          <p:cNvSpPr/>
          <p:nvPr/>
        </p:nvSpPr>
        <p:spPr>
          <a:xfrm>
            <a:off x="2676929" y="5026145"/>
            <a:ext cx="4199566" cy="950228"/>
          </a:xfrm>
          <a:prstGeom prst="rect">
            <a:avLst/>
          </a:prstGeom>
          <a:solidFill>
            <a:schemeClr val="bg1">
              <a:lumMod val="65000"/>
              <a:alpha val="3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a:off x="6876495" y="5026145"/>
            <a:ext cx="210105" cy="950228"/>
          </a:xfrm>
          <a:prstGeom prst="rightBrace">
            <a:avLst/>
          </a:prstGeom>
          <a:ln w="38100">
            <a:solidFill>
              <a:srgbClr val="5086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162800" y="5257800"/>
            <a:ext cx="1143000" cy="646331"/>
          </a:xfrm>
          <a:prstGeom prst="rect">
            <a:avLst/>
          </a:prstGeom>
          <a:noFill/>
        </p:spPr>
        <p:txBody>
          <a:bodyPr wrap="square" rtlCol="0">
            <a:spAutoFit/>
          </a:bodyPr>
          <a:lstStyle/>
          <a:p>
            <a:r>
              <a:rPr lang="en-US" dirty="0" smtClean="0"/>
              <a:t>N=2,600 excluded</a:t>
            </a:r>
            <a:endParaRPr lang="en-US" dirty="0"/>
          </a:p>
        </p:txBody>
      </p:sp>
    </p:spTree>
    <p:extLst>
      <p:ext uri="{BB962C8B-B14F-4D97-AF65-F5344CB8AC3E}">
        <p14:creationId xmlns:p14="http://schemas.microsoft.com/office/powerpoint/2010/main" val="1996419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b="1" dirty="0" smtClean="0"/>
              <a:t>Retirement Definition</a:t>
            </a:r>
            <a:endParaRPr lang="en-US" b="1" dirty="0"/>
          </a:p>
        </p:txBody>
      </p:sp>
      <p:sp>
        <p:nvSpPr>
          <p:cNvPr id="3" name="Content Placeholder 2"/>
          <p:cNvSpPr>
            <a:spLocks noGrp="1"/>
          </p:cNvSpPr>
          <p:nvPr>
            <p:ph idx="1"/>
          </p:nvPr>
        </p:nvSpPr>
        <p:spPr/>
        <p:txBody>
          <a:bodyPr>
            <a:normAutofit/>
          </a:bodyPr>
          <a:lstStyle/>
          <a:p>
            <a:pPr lvl="1"/>
            <a:endParaRPr lang="en-US" dirty="0"/>
          </a:p>
          <a:p>
            <a:pPr lvl="1"/>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a:xfrm>
            <a:off x="7620000" y="6172200"/>
            <a:ext cx="1066800" cy="329184"/>
          </a:xfrm>
        </p:spPr>
        <p:txBody>
          <a:bodyPr>
            <a:normAutofit/>
          </a:bodyPr>
          <a:lstStyle/>
          <a:p>
            <a:pPr algn="r"/>
            <a:fld id="{16404BB3-1AF0-4E33-A720-53C61AE2E0AE}" type="slidenum">
              <a:rPr lang="en-US" smtClean="0"/>
              <a:pPr algn="r"/>
              <a:t>9</a:t>
            </a:fld>
            <a:endParaRPr lang="en-US" dirty="0"/>
          </a:p>
        </p:txBody>
      </p:sp>
      <p:grpSp>
        <p:nvGrpSpPr>
          <p:cNvPr id="9" name="Group 8"/>
          <p:cNvGrpSpPr/>
          <p:nvPr/>
        </p:nvGrpSpPr>
        <p:grpSpPr>
          <a:xfrm>
            <a:off x="0" y="0"/>
            <a:ext cx="9372600" cy="411480"/>
            <a:chOff x="0" y="0"/>
            <a:chExt cx="9144000" cy="411480"/>
          </a:xfrm>
        </p:grpSpPr>
        <p:graphicFrame>
          <p:nvGraphicFramePr>
            <p:cNvPr id="10" name="Diagram 9"/>
            <p:cNvGraphicFramePr/>
            <p:nvPr>
              <p:extLst>
                <p:ext uri="{D42A27DB-BD31-4B8C-83A1-F6EECF244321}">
                  <p14:modId xmlns:p14="http://schemas.microsoft.com/office/powerpoint/2010/main" val="2130778537"/>
                </p:ext>
              </p:extLst>
            </p:nvPr>
          </p:nvGraphicFramePr>
          <p:xfrm>
            <a:off x="0" y="0"/>
            <a:ext cx="91440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0" y="411480"/>
              <a:ext cx="9144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rotWithShape="1">
          <a:blip r:embed="rId8"/>
          <a:srcRect l="49369" t="25183" b="17582"/>
          <a:stretch/>
        </p:blipFill>
        <p:spPr>
          <a:xfrm>
            <a:off x="578797" y="3344579"/>
            <a:ext cx="3688403" cy="2728724"/>
          </a:xfrm>
          <a:prstGeom prst="rect">
            <a:avLst/>
          </a:prstGeom>
        </p:spPr>
      </p:pic>
      <p:sp>
        <p:nvSpPr>
          <p:cNvPr id="7" name="Rectangle 6"/>
          <p:cNvSpPr/>
          <p:nvPr/>
        </p:nvSpPr>
        <p:spPr>
          <a:xfrm>
            <a:off x="578797" y="5221155"/>
            <a:ext cx="3688403" cy="852148"/>
          </a:xfrm>
          <a:prstGeom prst="rect">
            <a:avLst/>
          </a:prstGeom>
          <a:solidFill>
            <a:srgbClr val="5AA2AE">
              <a:alpha val="36078"/>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8"/>
          <a:srcRect l="49369" t="25183" b="17582"/>
          <a:stretch/>
        </p:blipFill>
        <p:spPr>
          <a:xfrm>
            <a:off x="4495800" y="3344579"/>
            <a:ext cx="3874482" cy="2728724"/>
          </a:xfrm>
          <a:prstGeom prst="rect">
            <a:avLst/>
          </a:prstGeom>
        </p:spPr>
      </p:pic>
      <p:sp>
        <p:nvSpPr>
          <p:cNvPr id="18" name="Rectangle 17"/>
          <p:cNvSpPr/>
          <p:nvPr/>
        </p:nvSpPr>
        <p:spPr>
          <a:xfrm>
            <a:off x="4495800" y="5221155"/>
            <a:ext cx="3874482" cy="852148"/>
          </a:xfrm>
          <a:prstGeom prst="rect">
            <a:avLst/>
          </a:prstGeom>
          <a:solidFill>
            <a:srgbClr val="5086A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797" y="1618498"/>
            <a:ext cx="2850204" cy="119099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rPr>
              <a:t>Not retired</a:t>
            </a:r>
            <a:endParaRPr lang="en-US" sz="2400" b="1" dirty="0">
              <a:solidFill>
                <a:sysClr val="windowText" lastClr="000000"/>
              </a:solidFill>
            </a:endParaRPr>
          </a:p>
        </p:txBody>
      </p:sp>
      <p:sp>
        <p:nvSpPr>
          <p:cNvPr id="23" name="Rectangle 22"/>
          <p:cNvSpPr/>
          <p:nvPr/>
        </p:nvSpPr>
        <p:spPr>
          <a:xfrm>
            <a:off x="5456408" y="1618499"/>
            <a:ext cx="3048000" cy="1190992"/>
          </a:xfrm>
          <a:prstGeom prst="rect">
            <a:avLst/>
          </a:prstGeom>
          <a:solidFill>
            <a:srgbClr val="5086AF"/>
          </a:solidFill>
          <a:ln>
            <a:solidFill>
              <a:srgbClr val="508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Retired</a:t>
            </a:r>
            <a:endParaRPr lang="en-US" sz="2400" b="1" dirty="0"/>
          </a:p>
        </p:txBody>
      </p:sp>
      <p:sp>
        <p:nvSpPr>
          <p:cNvPr id="24" name="Right Arrow 23"/>
          <p:cNvSpPr/>
          <p:nvPr/>
        </p:nvSpPr>
        <p:spPr>
          <a:xfrm>
            <a:off x="3657600" y="1994230"/>
            <a:ext cx="1720581" cy="502771"/>
          </a:xfrm>
          <a:prstGeom prst="rightArrow">
            <a:avLst>
              <a:gd name="adj1" fmla="val 50000"/>
              <a:gd name="adj2" fmla="val 80479"/>
            </a:avLst>
          </a:prstGeom>
          <a:solidFill>
            <a:srgbClr val="5086AF"/>
          </a:solidFill>
          <a:ln>
            <a:solidFill>
              <a:srgbClr val="508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8797" y="5221155"/>
            <a:ext cx="3688403" cy="852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495800" y="3424960"/>
            <a:ext cx="3874482" cy="1796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ysClr val="windowText" lastClr="000000"/>
                </a:solidFill>
              </a:rPr>
              <a:t>Exams 2-5</a:t>
            </a:r>
          </a:p>
          <a:p>
            <a:r>
              <a:rPr lang="en-US" sz="2200" dirty="0" smtClean="0">
                <a:solidFill>
                  <a:sysClr val="windowText" lastClr="000000"/>
                </a:solidFill>
              </a:rPr>
              <a:t>Follow-up Call 8-12</a:t>
            </a:r>
          </a:p>
        </p:txBody>
      </p:sp>
      <p:sp>
        <p:nvSpPr>
          <p:cNvPr id="26" name="Rectangle 25"/>
          <p:cNvSpPr/>
          <p:nvPr/>
        </p:nvSpPr>
        <p:spPr>
          <a:xfrm>
            <a:off x="4495800" y="3420551"/>
            <a:ext cx="3874482" cy="1796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Retirement date</a:t>
            </a:r>
          </a:p>
          <a:p>
            <a:pPr marL="568325" lvl="1" indent="-284163">
              <a:buFont typeface="Arial" panose="020B0604020202020204" pitchFamily="34" charset="0"/>
              <a:buChar char="•"/>
            </a:pPr>
            <a:r>
              <a:rPr lang="en-US" dirty="0" smtClean="0">
                <a:solidFill>
                  <a:schemeClr val="tx1"/>
                </a:solidFill>
              </a:rPr>
              <a:t>Estimated </a:t>
            </a:r>
            <a:r>
              <a:rPr lang="en-US" dirty="0">
                <a:solidFill>
                  <a:schemeClr val="tx1"/>
                </a:solidFill>
              </a:rPr>
              <a:t>midpoint</a:t>
            </a:r>
          </a:p>
        </p:txBody>
      </p:sp>
    </p:spTree>
    <p:extLst>
      <p:ext uri="{BB962C8B-B14F-4D97-AF65-F5344CB8AC3E}">
        <p14:creationId xmlns:p14="http://schemas.microsoft.com/office/powerpoint/2010/main" val="20287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7" grpId="0" animBg="1"/>
      <p:bldP spid="2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9142</TotalTime>
  <Words>4764</Words>
  <Application>Microsoft Office PowerPoint</Application>
  <PresentationFormat>On-screen Show (4:3)</PresentationFormat>
  <Paragraphs>843</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 Math</vt:lpstr>
      <vt:lpstr>Times New Roman</vt:lpstr>
      <vt:lpstr>Wingdings</vt:lpstr>
      <vt:lpstr>Clarity</vt:lpstr>
      <vt:lpstr>Physical Activity  and Sedentary Behavior  During the Retirement Transition</vt:lpstr>
      <vt:lpstr>Acknowledgements</vt:lpstr>
      <vt:lpstr>Aging Population</vt:lpstr>
      <vt:lpstr>Retirement Transition</vt:lpstr>
      <vt:lpstr>Retirement + Behavior</vt:lpstr>
      <vt:lpstr>Objective </vt:lpstr>
      <vt:lpstr>Approach</vt:lpstr>
      <vt:lpstr>Study Population</vt:lpstr>
      <vt:lpstr>Retirement Definition</vt:lpstr>
      <vt:lpstr>Physical Activity   Sedentary Behavior</vt:lpstr>
      <vt:lpstr>Stratification</vt:lpstr>
      <vt:lpstr>Statistical Analyses</vt:lpstr>
      <vt:lpstr>Results</vt:lpstr>
      <vt:lpstr>Retirement in MESA</vt:lpstr>
      <vt:lpstr>Characteristics by Retirement Status</vt:lpstr>
      <vt:lpstr>MVPA: Difference at Retirement </vt:lpstr>
      <vt:lpstr>MVPA: Difference in 5-year Rate of Change</vt:lpstr>
      <vt:lpstr>MVPA: Differences by Retirement and  Socio-economic Position (SEP)</vt:lpstr>
      <vt:lpstr>Difference at Retirement</vt:lpstr>
      <vt:lpstr>5-year Rate of Change</vt:lpstr>
      <vt:lpstr>TV: Difference at Retirement </vt:lpstr>
      <vt:lpstr>TV: Difference in 5-year Rate of Change</vt:lpstr>
      <vt:lpstr>TV: Differences by Retirement and  Socio-economic Position (SEP)</vt:lpstr>
      <vt:lpstr>Sensitivity Analyses</vt:lpstr>
      <vt:lpstr>Limitations</vt:lpstr>
      <vt:lpstr>Strengths</vt:lpstr>
      <vt:lpstr>Conclusions</vt:lpstr>
      <vt:lpstr> SydneyJones@unc.edu</vt:lpstr>
      <vt:lpstr>Appendix</vt:lpstr>
      <vt:lpstr>Future Directions</vt:lpstr>
      <vt:lpstr>Baseline Characteristics by SEP</vt:lpstr>
      <vt:lpstr>Baseline characteristics by retirement</vt:lpstr>
      <vt:lpstr>Chronic disease by retirement</vt:lpstr>
      <vt:lpstr>Characteristics by age at retirement</vt:lpstr>
      <vt:lpstr>Retirement by MESA Exam</vt:lpstr>
      <vt:lpstr>MESA  Attrition</vt:lpstr>
      <vt:lpstr>Dissertation Specific Aims</vt:lpstr>
      <vt:lpstr>Conceptual Frameworks</vt:lpstr>
    </vt:vector>
  </TitlesOfParts>
  <Company>UNC-CH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Sedentary Behavior During the Retirement Transition</dc:title>
  <dc:creator>Sydney</dc:creator>
  <cp:lastModifiedBy>saj</cp:lastModifiedBy>
  <cp:revision>1143</cp:revision>
  <cp:lastPrinted>2017-04-18T12:04:44Z</cp:lastPrinted>
  <dcterms:created xsi:type="dcterms:W3CDTF">2016-08-16T18:24:55Z</dcterms:created>
  <dcterms:modified xsi:type="dcterms:W3CDTF">2017-04-19T15:12:36Z</dcterms:modified>
</cp:coreProperties>
</file>