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2"/>
  </p:notesMasterIdLst>
  <p:handoutMasterIdLst>
    <p:handoutMasterId r:id="rId33"/>
  </p:handoutMasterIdLst>
  <p:sldIdLst>
    <p:sldId id="256" r:id="rId2"/>
    <p:sldId id="277" r:id="rId3"/>
    <p:sldId id="331" r:id="rId4"/>
    <p:sldId id="499" r:id="rId5"/>
    <p:sldId id="279" r:id="rId6"/>
    <p:sldId id="420" r:id="rId7"/>
    <p:sldId id="280" r:id="rId8"/>
    <p:sldId id="332" r:id="rId9"/>
    <p:sldId id="364" r:id="rId10"/>
    <p:sldId id="350" r:id="rId11"/>
    <p:sldId id="334" r:id="rId12"/>
    <p:sldId id="421" r:id="rId13"/>
    <p:sldId id="528" r:id="rId14"/>
    <p:sldId id="531" r:id="rId15"/>
    <p:sldId id="527" r:id="rId16"/>
    <p:sldId id="285" r:id="rId17"/>
    <p:sldId id="535" r:id="rId18"/>
    <p:sldId id="537" r:id="rId19"/>
    <p:sldId id="346" r:id="rId20"/>
    <p:sldId id="511" r:id="rId21"/>
    <p:sldId id="522" r:id="rId22"/>
    <p:sldId id="424" r:id="rId23"/>
    <p:sldId id="533" r:id="rId24"/>
    <p:sldId id="532" r:id="rId25"/>
    <p:sldId id="497" r:id="rId26"/>
    <p:sldId id="315" r:id="rId27"/>
    <p:sldId id="427" r:id="rId28"/>
    <p:sldId id="339" r:id="rId29"/>
    <p:sldId id="538" r:id="rId30"/>
    <p:sldId id="54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57" autoAdjust="0"/>
  </p:normalViewPr>
  <p:slideViewPr>
    <p:cSldViewPr>
      <p:cViewPr varScale="1">
        <p:scale>
          <a:sx n="102" d="100"/>
          <a:sy n="102" d="100"/>
        </p:scale>
        <p:origin x="-1760" y="-112"/>
      </p:cViewPr>
      <p:guideLst>
        <p:guide orient="horz" pos="2160"/>
        <p:guide pos="2880"/>
      </p:guideLst>
    </p:cSldViewPr>
  </p:slideViewPr>
  <p:notesTextViewPr>
    <p:cViewPr>
      <p:scale>
        <a:sx n="1" d="1"/>
        <a:sy n="1" d="1"/>
      </p:scale>
      <p:origin x="0" y="0"/>
    </p:cViewPr>
  </p:notesTextViewPr>
  <p:sorterViewPr>
    <p:cViewPr>
      <p:scale>
        <a:sx n="100" d="100"/>
        <a:sy n="100" d="100"/>
      </p:scale>
      <p:origin x="0" y="7824"/>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DD4F43-F526-2D47-86C1-45831D06D4AE}" type="datetimeFigureOut">
              <a:rPr lang="en-US" smtClean="0"/>
              <a:t>4/18/17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86CBEE-8E01-6048-B11F-C07F797EA6FC}" type="slidenum">
              <a:rPr lang="en-US" smtClean="0"/>
              <a:t>‹#›</a:t>
            </a:fld>
            <a:endParaRPr lang="en-US"/>
          </a:p>
        </p:txBody>
      </p:sp>
    </p:spTree>
    <p:extLst>
      <p:ext uri="{BB962C8B-B14F-4D97-AF65-F5344CB8AC3E}">
        <p14:creationId xmlns:p14="http://schemas.microsoft.com/office/powerpoint/2010/main" val="37310903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D014E-AE15-47FE-A75A-746DF7C738FB}" type="datetimeFigureOut">
              <a:rPr lang="en-US" smtClean="0"/>
              <a:t>4/18/17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97806C-23C3-4722-B0EC-1A93C8961C01}" type="slidenum">
              <a:rPr lang="en-US" smtClean="0"/>
              <a:t>‹#›</a:t>
            </a:fld>
            <a:endParaRPr lang="en-US"/>
          </a:p>
        </p:txBody>
      </p:sp>
    </p:spTree>
    <p:extLst>
      <p:ext uri="{BB962C8B-B14F-4D97-AF65-F5344CB8AC3E}">
        <p14:creationId xmlns:p14="http://schemas.microsoft.com/office/powerpoint/2010/main" val="30194292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97806C-23C3-4722-B0EC-1A93C8961C01}" type="slidenum">
              <a:rPr lang="en-US" smtClean="0"/>
              <a:t>1</a:t>
            </a:fld>
            <a:endParaRPr lang="en-US"/>
          </a:p>
        </p:txBody>
      </p:sp>
    </p:spTree>
    <p:extLst>
      <p:ext uri="{BB962C8B-B14F-4D97-AF65-F5344CB8AC3E}">
        <p14:creationId xmlns:p14="http://schemas.microsoft.com/office/powerpoint/2010/main" val="644729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 with BP in the normotensive range were [Present as I go through the TABLE]</a:t>
            </a:r>
          </a:p>
          <a:p>
            <a:endParaRPr lang="en-US" dirty="0"/>
          </a:p>
        </p:txBody>
      </p:sp>
      <p:sp>
        <p:nvSpPr>
          <p:cNvPr id="4" name="Slide Number Placeholder 3"/>
          <p:cNvSpPr>
            <a:spLocks noGrp="1"/>
          </p:cNvSpPr>
          <p:nvPr>
            <p:ph type="sldNum" sz="quarter" idx="10"/>
          </p:nvPr>
        </p:nvSpPr>
        <p:spPr/>
        <p:txBody>
          <a:bodyPr/>
          <a:lstStyle/>
          <a:p>
            <a:fld id="{5597806C-23C3-4722-B0EC-1A93C8961C01}" type="slidenum">
              <a:rPr lang="en-US" smtClean="0"/>
              <a:t>16</a:t>
            </a:fld>
            <a:endParaRPr lang="en-US"/>
          </a:p>
        </p:txBody>
      </p:sp>
    </p:spTree>
    <p:extLst>
      <p:ext uri="{BB962C8B-B14F-4D97-AF65-F5344CB8AC3E}">
        <p14:creationId xmlns:p14="http://schemas.microsoft.com/office/powerpoint/2010/main" val="226455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2384" indent="-572384">
              <a:spcAft>
                <a:spcPts val="3000"/>
              </a:spcAft>
              <a:buClr>
                <a:srgbClr val="4D455B"/>
              </a:buClr>
              <a:buSzPct val="150000"/>
              <a:buFont typeface="Arial" charset="0"/>
              <a:buChar char="•"/>
            </a:pPr>
            <a:r>
              <a:rPr lang="en-US" dirty="0" smtClean="0"/>
              <a:t>Overall, the incidence of CVD among participants with BP in the normotensive and hypertensive range was 7.4 (95% CI: 7.0-7.8) and 15.3 (95% CI: 14.3-16.4) per 1,000 person-years, respectively (Table 2). </a:t>
            </a:r>
          </a:p>
          <a:p>
            <a:pPr marL="572384" indent="-572384">
              <a:spcAft>
                <a:spcPts val="3000"/>
              </a:spcAft>
              <a:buClr>
                <a:srgbClr val="4D455B"/>
              </a:buClr>
              <a:buSzPct val="150000"/>
              <a:buFont typeface="Arial" charset="0"/>
              <a:buChar char="•"/>
            </a:pPr>
            <a:r>
              <a:rPr lang="en-US" dirty="0" smtClean="0"/>
              <a:t>For participants taking antihypertensive medication with BP in the normotensive and hypertensive range, incidence of CVD was 10.5 (95% CI 9.8-11.3) and 16.5 (95% CI: 15.1-17.9) per 1,000 person-years, respectively. </a:t>
            </a:r>
          </a:p>
          <a:p>
            <a:endParaRPr lang="en-US" dirty="0"/>
          </a:p>
        </p:txBody>
      </p:sp>
      <p:sp>
        <p:nvSpPr>
          <p:cNvPr id="4" name="Slide Number Placeholder 3"/>
          <p:cNvSpPr>
            <a:spLocks noGrp="1"/>
          </p:cNvSpPr>
          <p:nvPr>
            <p:ph type="sldNum" sz="quarter" idx="10"/>
          </p:nvPr>
        </p:nvSpPr>
        <p:spPr/>
        <p:txBody>
          <a:bodyPr/>
          <a:lstStyle/>
          <a:p>
            <a:fld id="{5597806C-23C3-4722-B0EC-1A93C8961C01}" type="slidenum">
              <a:rPr lang="en-US" smtClean="0"/>
              <a:t>17</a:t>
            </a:fld>
            <a:endParaRPr lang="en-US"/>
          </a:p>
        </p:txBody>
      </p:sp>
    </p:spTree>
    <p:extLst>
      <p:ext uri="{BB962C8B-B14F-4D97-AF65-F5344CB8AC3E}">
        <p14:creationId xmlns:p14="http://schemas.microsoft.com/office/powerpoint/2010/main" val="424368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 60% of incident CVD events occurred in those with BP in the normotensive range  overall for all subgroups except Hispanic.  Similar patterns were observed for those taking and not taking antihypertensive medication  (Figure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Similar patters were</a:t>
            </a:r>
            <a:r>
              <a:rPr lang="en-US" baseline="0" dirty="0" smtClean="0"/>
              <a:t> observed for subgroups of CVD including stroke, CHD, and HF.</a:t>
            </a:r>
            <a:endParaRPr lang="en-US" dirty="0" smtClean="0"/>
          </a:p>
          <a:p>
            <a:endParaRPr lang="en-US" dirty="0"/>
          </a:p>
        </p:txBody>
      </p:sp>
      <p:sp>
        <p:nvSpPr>
          <p:cNvPr id="4" name="Slide Number Placeholder 3"/>
          <p:cNvSpPr>
            <a:spLocks noGrp="1"/>
          </p:cNvSpPr>
          <p:nvPr>
            <p:ph type="sldNum" sz="quarter" idx="10"/>
          </p:nvPr>
        </p:nvSpPr>
        <p:spPr/>
        <p:txBody>
          <a:bodyPr/>
          <a:lstStyle/>
          <a:p>
            <a:fld id="{5597806C-23C3-4722-B0EC-1A93C8961C01}" type="slidenum">
              <a:rPr lang="en-US" smtClean="0"/>
              <a:t>19</a:t>
            </a:fld>
            <a:endParaRPr lang="en-US"/>
          </a:p>
        </p:txBody>
      </p:sp>
    </p:spTree>
    <p:extLst>
      <p:ext uri="{BB962C8B-B14F-4D97-AF65-F5344CB8AC3E}">
        <p14:creationId xmlns:p14="http://schemas.microsoft.com/office/powerpoint/2010/main" val="269916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smtClean="0">
                <a:solidFill>
                  <a:schemeClr val="tx1"/>
                </a:solidFill>
                <a:effectLst/>
                <a:latin typeface="+mn-lt"/>
                <a:ea typeface="+mn-ea"/>
                <a:cs typeface="+mn-cs"/>
              </a:rPr>
              <a:t> ≥ 10.0%</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42.1%</a:t>
            </a:r>
          </a:p>
          <a:p>
            <a:pPr rtl="0" eaLnBrk="1" fontAlgn="t" latinLnBrk="0" hangingPunct="1"/>
            <a:r>
              <a:rPr lang="en-US" sz="1200" b="0" i="0" u="none" strike="noStrike" kern="1200" dirty="0" smtClean="0">
                <a:solidFill>
                  <a:schemeClr val="tx1"/>
                </a:solidFill>
                <a:effectLst/>
                <a:latin typeface="+mn-lt"/>
                <a:ea typeface="+mn-ea"/>
                <a:cs typeface="+mn-cs"/>
              </a:rPr>
              <a:t>63.0%</a:t>
            </a:r>
          </a:p>
          <a:p>
            <a:pPr rtl="0" eaLnBrk="1" fontAlgn="t" latinLnBrk="0" hangingPunct="1"/>
            <a:r>
              <a:rPr lang="en-US" sz="1200" b="0" i="0" u="none" strike="noStrike" kern="1200" dirty="0" smtClean="0">
                <a:solidFill>
                  <a:schemeClr val="tx1"/>
                </a:solidFill>
                <a:effectLst/>
                <a:latin typeface="+mn-lt"/>
                <a:ea typeface="+mn-ea"/>
                <a:cs typeface="+mn-cs"/>
              </a:rPr>
              <a:t>29.4%</a:t>
            </a:r>
            <a:endParaRPr lang="en-US" dirty="0"/>
          </a:p>
        </p:txBody>
      </p:sp>
      <p:sp>
        <p:nvSpPr>
          <p:cNvPr id="4" name="Slide Number Placeholder 3"/>
          <p:cNvSpPr>
            <a:spLocks noGrp="1"/>
          </p:cNvSpPr>
          <p:nvPr>
            <p:ph type="sldNum" sz="quarter" idx="10"/>
          </p:nvPr>
        </p:nvSpPr>
        <p:spPr/>
        <p:txBody>
          <a:bodyPr/>
          <a:lstStyle/>
          <a:p>
            <a:fld id="{5597806C-23C3-4722-B0EC-1A93C8961C01}" type="slidenum">
              <a:rPr lang="en-US" smtClean="0"/>
              <a:t>23</a:t>
            </a:fld>
            <a:endParaRPr lang="en-US"/>
          </a:p>
        </p:txBody>
      </p:sp>
    </p:spTree>
    <p:extLst>
      <p:ext uri="{BB962C8B-B14F-4D97-AF65-F5344CB8AC3E}">
        <p14:creationId xmlns:p14="http://schemas.microsoft.com/office/powerpoint/2010/main" val="3704582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protocols for measuring variables across studies were similar, there were differences including the devices used to measure BP.  Additionally, BP was only measured at a single visit.</a:t>
            </a:r>
            <a:endParaRPr lang="en-US" dirty="0"/>
          </a:p>
        </p:txBody>
      </p:sp>
      <p:sp>
        <p:nvSpPr>
          <p:cNvPr id="4" name="Slide Number Placeholder 3"/>
          <p:cNvSpPr>
            <a:spLocks noGrp="1"/>
          </p:cNvSpPr>
          <p:nvPr>
            <p:ph type="sldNum" sz="quarter" idx="10"/>
          </p:nvPr>
        </p:nvSpPr>
        <p:spPr/>
        <p:txBody>
          <a:bodyPr/>
          <a:lstStyle/>
          <a:p>
            <a:fld id="{65E781D0-3976-4136-BB94-78FF173A12E6}" type="slidenum">
              <a:rPr lang="en-US" smtClean="0"/>
              <a:t>25</a:t>
            </a:fld>
            <a:endParaRPr lang="en-US"/>
          </a:p>
        </p:txBody>
      </p:sp>
    </p:spTree>
    <p:extLst>
      <p:ext uri="{BB962C8B-B14F-4D97-AF65-F5344CB8AC3E}">
        <p14:creationId xmlns:p14="http://schemas.microsoft.com/office/powerpoint/2010/main" val="2182507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latin typeface="+mn-lt"/>
              </a:rPr>
              <a:t>National Health and Nutrition Examination Survey (NHANES) data indicate from 1988-1991 to 2011-2012, awareness of hypertension among adults increased from 69% to 82% and treatment rates increased from 53% to 75%.</a:t>
            </a:r>
          </a:p>
          <a:p>
            <a:pPr lvl="1"/>
            <a:r>
              <a:rPr lang="en-US" dirty="0" smtClean="0">
                <a:latin typeface="+mn-lt"/>
              </a:rPr>
              <a:t>Percentage of adults who have SBP &lt; 140 mm Hg and DBP &lt; 90 mm Hg has increased from 24% to 52% among the overall population with hypertension</a:t>
            </a:r>
          </a:p>
          <a:p>
            <a:endParaRPr lang="en-US" dirty="0"/>
          </a:p>
        </p:txBody>
      </p:sp>
      <p:sp>
        <p:nvSpPr>
          <p:cNvPr id="4" name="Slide Number Placeholder 3"/>
          <p:cNvSpPr>
            <a:spLocks noGrp="1"/>
          </p:cNvSpPr>
          <p:nvPr>
            <p:ph type="sldNum" sz="quarter" idx="10"/>
          </p:nvPr>
        </p:nvSpPr>
        <p:spPr/>
        <p:txBody>
          <a:bodyPr/>
          <a:lstStyle/>
          <a:p>
            <a:fld id="{5597806C-23C3-4722-B0EC-1A93C8961C01}" type="slidenum">
              <a:rPr lang="en-US" smtClean="0"/>
              <a:t>26</a:t>
            </a:fld>
            <a:endParaRPr lang="en-US"/>
          </a:p>
        </p:txBody>
      </p:sp>
    </p:spTree>
    <p:extLst>
      <p:ext uri="{BB962C8B-B14F-4D97-AF65-F5344CB8AC3E}">
        <p14:creationId xmlns:p14="http://schemas.microsoft.com/office/powerpoint/2010/main" val="1121813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SPRINT Inclusion</a:t>
            </a:r>
            <a:r>
              <a:rPr lang="en-US" baseline="0" dirty="0" smtClean="0"/>
              <a:t> </a:t>
            </a:r>
            <a:r>
              <a:rPr lang="en-US" sz="1200" kern="1200" dirty="0" smtClean="0">
                <a:solidFill>
                  <a:schemeClr val="tx1"/>
                </a:solidFill>
                <a:effectLst/>
                <a:latin typeface="+mn-lt"/>
                <a:ea typeface="+mn-ea"/>
                <a:cs typeface="+mn-cs"/>
              </a:rPr>
              <a:t>SPRINT eligibility was defined as being ≥ 50 years of age, having SBP between 130 to 180 mm Hg (depending on number of antihypertensive medications prescribed), having high CVD risk, and being free of diabetes, end-stage renal disease, overt proteinuria  (&gt; 1 gram/24 hours), and not having a history of stroke.</a:t>
            </a:r>
            <a:r>
              <a:rPr lang="en-US" sz="1200" kern="1200" baseline="300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  High CVD risk criteria included the presence of an eGFR of 20 to 59 ml/min/1.73 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 10-year Framingham risk score for CVD ≥ 15%, or age ≥ 75 years.</a:t>
            </a:r>
            <a:endParaRPr lang="en-US" dirty="0" smtClean="0"/>
          </a:p>
          <a:p>
            <a:endParaRPr lang="en-US" dirty="0" smtClean="0"/>
          </a:p>
          <a:p>
            <a:r>
              <a:rPr lang="en-US" dirty="0" smtClean="0"/>
              <a:t>This change would highlight the need to focus CVD prevention on further BP reduction or treatment of other major CVD risk factors among adults with SBP/DBP &lt; 140/90 mm Hg.</a:t>
            </a:r>
          </a:p>
          <a:p>
            <a:pPr lvl="1"/>
            <a:r>
              <a:rPr lang="en-US" dirty="0" smtClean="0"/>
              <a:t>Further improving BP control among US adults has the potential to reduce CVD incidence</a:t>
            </a:r>
          </a:p>
          <a:p>
            <a:pPr lvl="1"/>
            <a:r>
              <a:rPr lang="en-US" dirty="0" smtClean="0"/>
              <a:t>Although more than 75% of participants who were taking antihypertensive medication with SBP/DBP &lt; 140/90 mm Hg had an indication for a statin, only one-third of these participants were taking one at the baseline exam in the three cohorts we examined (HOPE-3)</a:t>
            </a:r>
          </a:p>
          <a:p>
            <a:pPr lvl="1"/>
            <a:r>
              <a:rPr lang="en-US" dirty="0" smtClean="0"/>
              <a:t>SPRINT provides evidence for another risk reduction strategy among adults with hypertension and SBP/DBP &lt; 140/90 mm Hg</a:t>
            </a:r>
          </a:p>
          <a:p>
            <a:pPr lvl="2"/>
            <a:r>
              <a:rPr lang="en-US" dirty="0" smtClean="0"/>
              <a:t>demonstrated a 25% reduction in CVD events, 38% reduction in HF, and a 27% reduction in mortality among participants randomized to a SBP target goal of 120 mm Hg compared with their counterparts randomized to the conventional SBP goal of 140 mm Hg</a:t>
            </a:r>
          </a:p>
          <a:p>
            <a:pPr lvl="2"/>
            <a:r>
              <a:rPr lang="en-US" dirty="0" smtClean="0"/>
              <a:t>current study suggests that 19.5% of participants with SBP ≥ 120 mm Hg and &lt; 140 mm Hg who were taking antihypertensive medication meet the eligibility criteria for SPRINT and, therefore, may benefit from a lower SBP target goal</a:t>
            </a:r>
          </a:p>
          <a:p>
            <a:endParaRPr lang="en-US"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Another risk reduction strategy among adults with hypertension and SBP/DBP &lt; 140/90 mm Hg</a:t>
            </a:r>
          </a:p>
          <a:p>
            <a:endParaRPr lang="en-US" dirty="0"/>
          </a:p>
        </p:txBody>
      </p:sp>
      <p:sp>
        <p:nvSpPr>
          <p:cNvPr id="4" name="Slide Number Placeholder 3"/>
          <p:cNvSpPr>
            <a:spLocks noGrp="1"/>
          </p:cNvSpPr>
          <p:nvPr>
            <p:ph type="sldNum" sz="quarter" idx="10"/>
          </p:nvPr>
        </p:nvSpPr>
        <p:spPr/>
        <p:txBody>
          <a:bodyPr/>
          <a:lstStyle/>
          <a:p>
            <a:fld id="{5597806C-23C3-4722-B0EC-1A93C8961C01}" type="slidenum">
              <a:rPr lang="en-US" smtClean="0"/>
              <a:t>27</a:t>
            </a:fld>
            <a:endParaRPr lang="en-US"/>
          </a:p>
        </p:txBody>
      </p:sp>
    </p:spTree>
    <p:extLst>
      <p:ext uri="{BB962C8B-B14F-4D97-AF65-F5344CB8AC3E}">
        <p14:creationId xmlns:p14="http://schemas.microsoft.com/office/powerpoint/2010/main" val="179912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sort of figure?</a:t>
            </a:r>
          </a:p>
          <a:p>
            <a:endParaRPr lang="en-US" dirty="0" smtClean="0"/>
          </a:p>
          <a:p>
            <a:r>
              <a:rPr lang="en-US" dirty="0" smtClean="0"/>
              <a:t>the Atherosclerosis Risk in Communities study, Cardiovascular Health Study, and Framingham Cohort and Offspring studies </a:t>
            </a:r>
            <a:endParaRPr lang="en-US" dirty="0"/>
          </a:p>
        </p:txBody>
      </p:sp>
      <p:sp>
        <p:nvSpPr>
          <p:cNvPr id="4" name="Slide Number Placeholder 3"/>
          <p:cNvSpPr>
            <a:spLocks noGrp="1"/>
          </p:cNvSpPr>
          <p:nvPr>
            <p:ph type="sldNum" sz="quarter" idx="10"/>
          </p:nvPr>
        </p:nvSpPr>
        <p:spPr/>
        <p:txBody>
          <a:bodyPr/>
          <a:lstStyle/>
          <a:p>
            <a:fld id="{5597806C-23C3-4722-B0EC-1A93C8961C01}" type="slidenum">
              <a:rPr lang="en-US" smtClean="0"/>
              <a:t>3</a:t>
            </a:fld>
            <a:endParaRPr lang="en-US"/>
          </a:p>
        </p:txBody>
      </p:sp>
    </p:spTree>
    <p:extLst>
      <p:ext uri="{BB962C8B-B14F-4D97-AF65-F5344CB8AC3E}">
        <p14:creationId xmlns:p14="http://schemas.microsoft.com/office/powerpoint/2010/main" val="213126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a:t>
            </a:r>
            <a:r>
              <a:rPr lang="en-US" baseline="0" dirty="0" smtClean="0"/>
              <a:t> Heart Association Statistical Update: Heart Disease and Stroke 2015</a:t>
            </a:r>
            <a:endParaRPr lang="en-US" dirty="0"/>
          </a:p>
        </p:txBody>
      </p:sp>
      <p:sp>
        <p:nvSpPr>
          <p:cNvPr id="4" name="Slide Number Placeholder 3"/>
          <p:cNvSpPr>
            <a:spLocks noGrp="1"/>
          </p:cNvSpPr>
          <p:nvPr>
            <p:ph type="sldNum" sz="quarter" idx="10"/>
          </p:nvPr>
        </p:nvSpPr>
        <p:spPr/>
        <p:txBody>
          <a:bodyPr/>
          <a:lstStyle/>
          <a:p>
            <a:fld id="{5597806C-23C3-4722-B0EC-1A93C8961C01}" type="slidenum">
              <a:rPr lang="en-US" smtClean="0"/>
              <a:t>4</a:t>
            </a:fld>
            <a:endParaRPr lang="en-US"/>
          </a:p>
        </p:txBody>
      </p:sp>
    </p:spTree>
    <p:extLst>
      <p:ext uri="{BB962C8B-B14F-4D97-AF65-F5344CB8AC3E}">
        <p14:creationId xmlns:p14="http://schemas.microsoft.com/office/powerpoint/2010/main" val="399131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this shift in</a:t>
            </a:r>
            <a:r>
              <a:rPr lang="en-US" baseline="0" dirty="0" smtClean="0"/>
              <a:t> the distribution of BP</a:t>
            </a:r>
            <a:r>
              <a:rPr lang="mr-IN" baseline="0" dirty="0" smtClean="0"/>
              <a:t>…</a:t>
            </a:r>
            <a:endParaRPr lang="en-US" baseline="0" dirty="0" smtClean="0"/>
          </a:p>
          <a:p>
            <a:endParaRPr lang="en-US" baseline="0" dirty="0" smtClean="0"/>
          </a:p>
          <a:p>
            <a:r>
              <a:rPr lang="en-US" dirty="0" smtClean="0"/>
              <a:t>Controlled=among those taking antihypertensive medication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Majority of incident CVD events may now occur in adults with BP&lt;140/90 mm Hg.  </a:t>
            </a:r>
          </a:p>
          <a:p>
            <a:endParaRPr lang="en-US" dirty="0"/>
          </a:p>
        </p:txBody>
      </p:sp>
      <p:sp>
        <p:nvSpPr>
          <p:cNvPr id="4" name="Slide Number Placeholder 3"/>
          <p:cNvSpPr>
            <a:spLocks noGrp="1"/>
          </p:cNvSpPr>
          <p:nvPr>
            <p:ph type="sldNum" sz="quarter" idx="10"/>
          </p:nvPr>
        </p:nvSpPr>
        <p:spPr/>
        <p:txBody>
          <a:bodyPr/>
          <a:lstStyle/>
          <a:p>
            <a:fld id="{5597806C-23C3-4722-B0EC-1A93C8961C01}" type="slidenum">
              <a:rPr lang="en-US" smtClean="0"/>
              <a:t>5</a:t>
            </a:fld>
            <a:endParaRPr lang="en-US"/>
          </a:p>
        </p:txBody>
      </p:sp>
    </p:spTree>
    <p:extLst>
      <p:ext uri="{BB962C8B-B14F-4D97-AF65-F5344CB8AC3E}">
        <p14:creationId xmlns:p14="http://schemas.microsoft.com/office/powerpoint/2010/main" val="224520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determine sociodemographic characteristics and comorbid conditions associated with antihypertensive medication discontinuation and low adherence</a:t>
            </a:r>
          </a:p>
          <a:p>
            <a:endParaRPr lang="en-US" dirty="0"/>
          </a:p>
        </p:txBody>
      </p:sp>
      <p:sp>
        <p:nvSpPr>
          <p:cNvPr id="4" name="Slide Number Placeholder 3"/>
          <p:cNvSpPr>
            <a:spLocks noGrp="1"/>
          </p:cNvSpPr>
          <p:nvPr>
            <p:ph type="sldNum" sz="quarter" idx="10"/>
          </p:nvPr>
        </p:nvSpPr>
        <p:spPr/>
        <p:txBody>
          <a:bodyPr/>
          <a:lstStyle/>
          <a:p>
            <a:fld id="{65E781D0-3976-4136-BB94-78FF173A12E6}" type="slidenum">
              <a:rPr lang="en-US" smtClean="0"/>
              <a:t>7</a:t>
            </a:fld>
            <a:endParaRPr lang="en-US"/>
          </a:p>
        </p:txBody>
      </p:sp>
    </p:spTree>
    <p:extLst>
      <p:ext uri="{BB962C8B-B14F-4D97-AF65-F5344CB8AC3E}">
        <p14:creationId xmlns:p14="http://schemas.microsoft.com/office/powerpoint/2010/main" val="26499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was it measured?</a:t>
            </a:r>
            <a:endParaRPr lang="en-US" dirty="0"/>
          </a:p>
        </p:txBody>
      </p:sp>
      <p:sp>
        <p:nvSpPr>
          <p:cNvPr id="4" name="Slide Number Placeholder 3"/>
          <p:cNvSpPr>
            <a:spLocks noGrp="1"/>
          </p:cNvSpPr>
          <p:nvPr>
            <p:ph type="sldNum" sz="quarter" idx="10"/>
          </p:nvPr>
        </p:nvSpPr>
        <p:spPr/>
        <p:txBody>
          <a:bodyPr/>
          <a:lstStyle/>
          <a:p>
            <a:fld id="{5597806C-23C3-4722-B0EC-1A93C8961C01}" type="slidenum">
              <a:rPr lang="en-US" smtClean="0"/>
              <a:t>10</a:t>
            </a:fld>
            <a:endParaRPr lang="en-US"/>
          </a:p>
        </p:txBody>
      </p:sp>
    </p:spTree>
    <p:extLst>
      <p:ext uri="{BB962C8B-B14F-4D97-AF65-F5344CB8AC3E}">
        <p14:creationId xmlns:p14="http://schemas.microsoft.com/office/powerpoint/2010/main" val="301513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analyses were performed for participants overall and by antihypertensive medication use status.</a:t>
            </a:r>
          </a:p>
          <a:p>
            <a:endParaRPr lang="en-US" dirty="0"/>
          </a:p>
        </p:txBody>
      </p:sp>
      <p:sp>
        <p:nvSpPr>
          <p:cNvPr id="4" name="Slide Number Placeholder 3"/>
          <p:cNvSpPr>
            <a:spLocks noGrp="1"/>
          </p:cNvSpPr>
          <p:nvPr>
            <p:ph type="sldNum" sz="quarter" idx="10"/>
          </p:nvPr>
        </p:nvSpPr>
        <p:spPr/>
        <p:txBody>
          <a:bodyPr/>
          <a:lstStyle/>
          <a:p>
            <a:fld id="{5597806C-23C3-4722-B0EC-1A93C8961C01}" type="slidenum">
              <a:rPr lang="en-US" smtClean="0"/>
              <a:t>12</a:t>
            </a:fld>
            <a:endParaRPr lang="en-US"/>
          </a:p>
        </p:txBody>
      </p:sp>
    </p:spTree>
    <p:extLst>
      <p:ext uri="{BB962C8B-B14F-4D97-AF65-F5344CB8AC3E}">
        <p14:creationId xmlns:p14="http://schemas.microsoft.com/office/powerpoint/2010/main" val="41289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analyses were performed for participants overall and by antihypertensive medication use status.</a:t>
            </a:r>
          </a:p>
          <a:p>
            <a:endParaRPr lang="en-US" dirty="0"/>
          </a:p>
        </p:txBody>
      </p:sp>
      <p:sp>
        <p:nvSpPr>
          <p:cNvPr id="4" name="Slide Number Placeholder 3"/>
          <p:cNvSpPr>
            <a:spLocks noGrp="1"/>
          </p:cNvSpPr>
          <p:nvPr>
            <p:ph type="sldNum" sz="quarter" idx="10"/>
          </p:nvPr>
        </p:nvSpPr>
        <p:spPr/>
        <p:txBody>
          <a:bodyPr/>
          <a:lstStyle/>
          <a:p>
            <a:fld id="{5597806C-23C3-4722-B0EC-1A93C8961C01}" type="slidenum">
              <a:rPr lang="en-US" smtClean="0"/>
              <a:t>13</a:t>
            </a:fld>
            <a:endParaRPr lang="en-US"/>
          </a:p>
        </p:txBody>
      </p:sp>
    </p:spTree>
    <p:extLst>
      <p:ext uri="{BB962C8B-B14F-4D97-AF65-F5344CB8AC3E}">
        <p14:creationId xmlns:p14="http://schemas.microsoft.com/office/powerpoint/2010/main" val="41289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verify</a:t>
            </a:r>
            <a:r>
              <a:rPr lang="en-US" baseline="0" dirty="0" smtClean="0"/>
              <a:t> that our results were not simply due to the use of baseline exam variables such as BP and antihypertensive medication use, we conducted a sensitivity analysis updating</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5597806C-23C3-4722-B0EC-1A93C8961C01}" type="slidenum">
              <a:rPr lang="en-US" smtClean="0"/>
              <a:t>14</a:t>
            </a:fld>
            <a:endParaRPr lang="en-US"/>
          </a:p>
        </p:txBody>
      </p:sp>
    </p:spTree>
    <p:extLst>
      <p:ext uri="{BB962C8B-B14F-4D97-AF65-F5344CB8AC3E}">
        <p14:creationId xmlns:p14="http://schemas.microsoft.com/office/powerpoint/2010/main" val="23490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5" descr="PP template web related.psd"/>
          <p:cNvPicPr>
            <a:picLocks noChangeAspect="1"/>
          </p:cNvPicPr>
          <p:nvPr/>
        </p:nvPicPr>
        <p:blipFill>
          <a:blip r:embed="rId2"/>
          <a:srcRect/>
          <a:stretch>
            <a:fillRect/>
          </a:stretch>
        </p:blipFill>
        <p:spPr bwMode="auto">
          <a:xfrm>
            <a:off x="0" y="-304800"/>
            <a:ext cx="9144000" cy="7162800"/>
          </a:xfrm>
          <a:prstGeom prst="rect">
            <a:avLst/>
          </a:prstGeom>
          <a:noFill/>
          <a:ln w="9525">
            <a:noFill/>
            <a:miter lim="800000"/>
            <a:headEnd/>
            <a:tailEnd/>
          </a:ln>
        </p:spPr>
      </p:pic>
      <p:sp>
        <p:nvSpPr>
          <p:cNvPr id="2" name="Title 1"/>
          <p:cNvSpPr>
            <a:spLocks noGrp="1"/>
          </p:cNvSpPr>
          <p:nvPr>
            <p:ph type="ctrTitle"/>
          </p:nvPr>
        </p:nvSpPr>
        <p:spPr>
          <a:xfrm>
            <a:off x="1524000" y="1219200"/>
            <a:ext cx="5257800" cy="1295400"/>
          </a:xfrm>
        </p:spPr>
        <p:txBody>
          <a:bodyPr>
            <a:normAutofit/>
          </a:bodyPr>
          <a:lstStyle>
            <a:lvl1pPr algn="l">
              <a:defRPr sz="3200" b="1">
                <a:solidFill>
                  <a:schemeClr val="bg1"/>
                </a:solidFill>
                <a:latin typeface="+mj-lt"/>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524000" y="3886200"/>
            <a:ext cx="5257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lvl1pPr>
              <a:defRPr sz="3600"/>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blaze flag_slide.jpg"/>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1026" name="Title Placeholder 1"/>
          <p:cNvSpPr>
            <a:spLocks noGrp="1"/>
          </p:cNvSpPr>
          <p:nvPr>
            <p:ph type="title"/>
          </p:nvPr>
        </p:nvSpPr>
        <p:spPr bwMode="auto">
          <a:xfrm>
            <a:off x="1384300" y="139700"/>
            <a:ext cx="7531100" cy="1003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990600" y="1600201"/>
            <a:ext cx="7315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81800" y="60198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&lt;#&gt;</a:t>
            </a:r>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p:timing>
    <p:tnLst>
      <p:par>
        <p:cTn xmlns:p14="http://schemas.microsoft.com/office/powerpoint/2010/main" id="1" dur="indefinite" restart="never" nodeType="tmRoot"/>
      </p:par>
    </p:tnLst>
  </p:timing>
  <p:hf hdr="0" ftr="0" dt="0"/>
  <p:txStyles>
    <p:titleStyle>
      <a:lvl1pPr algn="l" defTabSz="457200" rtl="0" eaLnBrk="1" fontAlgn="base" hangingPunct="1">
        <a:spcBef>
          <a:spcPct val="0"/>
        </a:spcBef>
        <a:spcAft>
          <a:spcPct val="0"/>
        </a:spcAft>
        <a:defRPr sz="2800" b="1" kern="1200">
          <a:solidFill>
            <a:schemeClr val="bg1"/>
          </a:solidFill>
          <a:latin typeface="+mj-lt"/>
          <a:ea typeface="Cambria" pitchFamily="18" charset="0"/>
          <a:cs typeface="Cambria" pitchFamily="18" charset="0"/>
        </a:defRPr>
      </a:lvl1pPr>
      <a:lvl2pPr algn="ctr" defTabSz="457200" rtl="0" eaLnBrk="1" fontAlgn="base" hangingPunct="1">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2pPr>
      <a:lvl3pPr algn="ctr" defTabSz="457200" rtl="0" eaLnBrk="1" fontAlgn="base" hangingPunct="1">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3pPr>
      <a:lvl4pPr algn="ctr" defTabSz="457200" rtl="0" eaLnBrk="1" fontAlgn="base" hangingPunct="1">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4pPr>
      <a:lvl5pPr algn="ctr" defTabSz="457200" rtl="0" eaLnBrk="1" fontAlgn="base" hangingPunct="1">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5pPr>
      <a:lvl6pPr marL="457200" algn="ctr" defTabSz="457200" rtl="0" eaLnBrk="1" fontAlgn="base" hangingPunct="1">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6pPr>
      <a:lvl7pPr marL="914400" algn="ctr" defTabSz="457200" rtl="0" eaLnBrk="1" fontAlgn="base" hangingPunct="1">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7pPr>
      <a:lvl8pPr marL="1371600" algn="ctr" defTabSz="457200" rtl="0" eaLnBrk="1" fontAlgn="base" hangingPunct="1">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8pPr>
      <a:lvl9pPr marL="1828800" algn="ctr" defTabSz="457200" rtl="0" eaLnBrk="1" fontAlgn="base" hangingPunct="1">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9pPr>
    </p:titleStyle>
    <p:bodyStyle>
      <a:lvl1pPr marL="228600" indent="-228600" algn="l" defTabSz="457200" rtl="0" eaLnBrk="1" fontAlgn="base" hangingPunct="1">
        <a:spcBef>
          <a:spcPct val="20000"/>
        </a:spcBef>
        <a:spcAft>
          <a:spcPct val="0"/>
        </a:spcAft>
        <a:buFont typeface="Arial"/>
        <a:buChar char="•"/>
        <a:defRPr sz="2800" kern="1200">
          <a:solidFill>
            <a:schemeClr val="tx1"/>
          </a:solidFill>
          <a:latin typeface="+mj-lt"/>
          <a:ea typeface="Cambria" pitchFamily="18" charset="0"/>
          <a:cs typeface="Cambria" pitchFamily="18" charset="0"/>
        </a:defRPr>
      </a:lvl1pPr>
      <a:lvl2pPr marL="457200" indent="-228600" algn="l" defTabSz="457200" rtl="0" eaLnBrk="1" fontAlgn="base" hangingPunct="1">
        <a:spcBef>
          <a:spcPct val="20000"/>
        </a:spcBef>
        <a:spcAft>
          <a:spcPct val="0"/>
        </a:spcAft>
        <a:buFont typeface="Arial"/>
        <a:buChar char="•"/>
        <a:defRPr sz="2400" kern="1200">
          <a:solidFill>
            <a:schemeClr val="tx1"/>
          </a:solidFill>
          <a:latin typeface="+mj-lt"/>
          <a:ea typeface="Cambria" pitchFamily="18" charset="0"/>
          <a:cs typeface="+mn-cs"/>
        </a:defRPr>
      </a:lvl2pPr>
      <a:lvl3pPr marL="685800" indent="-228600" algn="l" defTabSz="457200" rtl="0" eaLnBrk="1" fontAlgn="base" hangingPunct="1">
        <a:spcBef>
          <a:spcPct val="20000"/>
        </a:spcBef>
        <a:spcAft>
          <a:spcPct val="0"/>
        </a:spcAft>
        <a:buFont typeface="Arial"/>
        <a:buChar char="•"/>
        <a:defRPr sz="2400" kern="1200">
          <a:solidFill>
            <a:schemeClr val="tx1"/>
          </a:solidFill>
          <a:latin typeface="+mj-lt"/>
          <a:ea typeface="Geneva" charset="-128"/>
          <a:cs typeface="Geneva" charset="-128"/>
        </a:defRPr>
      </a:lvl3pPr>
      <a:lvl4pPr marL="977900" indent="-292100" algn="l" defTabSz="457200" rtl="0" eaLnBrk="1" fontAlgn="base" hangingPunct="1">
        <a:spcBef>
          <a:spcPct val="20000"/>
        </a:spcBef>
        <a:spcAft>
          <a:spcPct val="0"/>
        </a:spcAft>
        <a:buFont typeface="Arial"/>
        <a:buChar char="•"/>
        <a:defRPr sz="2400" kern="1200">
          <a:solidFill>
            <a:schemeClr val="tx1"/>
          </a:solidFill>
          <a:latin typeface="+mj-lt"/>
          <a:ea typeface="Geneva" charset="-128"/>
          <a:cs typeface="+mn-cs"/>
        </a:defRPr>
      </a:lvl4pPr>
      <a:lvl5pPr marL="1206500" indent="-228600" algn="l" defTabSz="457200" rtl="0" eaLnBrk="1" fontAlgn="base" hangingPunct="1">
        <a:spcBef>
          <a:spcPct val="20000"/>
        </a:spcBef>
        <a:spcAft>
          <a:spcPct val="0"/>
        </a:spcAft>
        <a:buFont typeface="Arial"/>
        <a:buChar char="•"/>
        <a:defRPr sz="2400" kern="1200">
          <a:solidFill>
            <a:schemeClr val="tx1"/>
          </a:solidFill>
          <a:latin typeface="+mj-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9200"/>
            <a:ext cx="6934200" cy="1295400"/>
          </a:xfrm>
        </p:spPr>
        <p:txBody>
          <a:bodyPr>
            <a:normAutofit fontScale="90000"/>
          </a:bodyPr>
          <a:lstStyle/>
          <a:p>
            <a:pPr marL="0" indent="0"/>
            <a:r>
              <a:rPr lang="en-US" dirty="0"/>
              <a:t>Incident Cardiovascular Disease among Adults with Blood Pressure &lt; 140/90 mm Hg</a:t>
            </a:r>
            <a:endParaRPr lang="en-US" sz="1800" dirty="0"/>
          </a:p>
        </p:txBody>
      </p:sp>
      <p:sp>
        <p:nvSpPr>
          <p:cNvPr id="3" name="Subtitle 2"/>
          <p:cNvSpPr>
            <a:spLocks noGrp="1"/>
          </p:cNvSpPr>
          <p:nvPr>
            <p:ph type="subTitle" idx="1"/>
          </p:nvPr>
        </p:nvSpPr>
        <p:spPr>
          <a:xfrm>
            <a:off x="1524000" y="3886200"/>
            <a:ext cx="5943600" cy="1752600"/>
          </a:xfrm>
        </p:spPr>
        <p:txBody>
          <a:bodyPr>
            <a:normAutofit fontScale="92500" lnSpcReduction="10000"/>
          </a:bodyPr>
          <a:lstStyle/>
          <a:p>
            <a:r>
              <a:rPr lang="en-US" dirty="0" smtClean="0"/>
              <a:t>Dr. Gabriel S. Tajeu, DrPH, MPH</a:t>
            </a:r>
          </a:p>
          <a:p>
            <a:r>
              <a:rPr lang="en-US" dirty="0"/>
              <a:t>NIH T-32 Postdoctoral Fellow: </a:t>
            </a:r>
            <a:r>
              <a:rPr lang="en-US" dirty="0" smtClean="0"/>
              <a:t>Vascular Biology and Hypertension</a:t>
            </a:r>
            <a:endParaRPr lang="en-US" dirty="0" smtClean="0"/>
          </a:p>
          <a:p>
            <a:r>
              <a:rPr lang="en-US" dirty="0" smtClean="0"/>
              <a:t>University </a:t>
            </a:r>
            <a:r>
              <a:rPr lang="en-US" dirty="0"/>
              <a:t>of Alabama at </a:t>
            </a:r>
            <a:r>
              <a:rPr lang="en-US" dirty="0" smtClean="0"/>
              <a:t>Birmingham</a:t>
            </a:r>
          </a:p>
        </p:txBody>
      </p:sp>
    </p:spTree>
    <p:extLst>
      <p:ext uri="{BB962C8B-B14F-4D97-AF65-F5344CB8AC3E}">
        <p14:creationId xmlns:p14="http://schemas.microsoft.com/office/powerpoint/2010/main" val="2074231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600201"/>
            <a:ext cx="7620000" cy="4267200"/>
          </a:xfrm>
        </p:spPr>
        <p:txBody>
          <a:bodyPr/>
          <a:lstStyle/>
          <a:p>
            <a:r>
              <a:rPr lang="en-US" dirty="0" smtClean="0"/>
              <a:t>Categorized using baseline exam BP, regardless of antihypertensive medication use:</a:t>
            </a:r>
            <a:endParaRPr lang="en-US" dirty="0"/>
          </a:p>
          <a:p>
            <a:endParaRPr lang="en-US" dirty="0"/>
          </a:p>
        </p:txBody>
      </p:sp>
      <p:sp>
        <p:nvSpPr>
          <p:cNvPr id="3" name="Title 2"/>
          <p:cNvSpPr>
            <a:spLocks noGrp="1"/>
          </p:cNvSpPr>
          <p:nvPr>
            <p:ph type="title"/>
          </p:nvPr>
        </p:nvSpPr>
        <p:spPr/>
        <p:txBody>
          <a:bodyPr/>
          <a:lstStyle/>
          <a:p>
            <a:r>
              <a:rPr lang="en-US" dirty="0" smtClean="0"/>
              <a:t>Methods: </a:t>
            </a:r>
            <a:r>
              <a:rPr lang="en-US" dirty="0" smtClean="0"/>
              <a:t>BP Categories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04932804"/>
              </p:ext>
            </p:extLst>
          </p:nvPr>
        </p:nvGraphicFramePr>
        <p:xfrm>
          <a:off x="1645920" y="2590800"/>
          <a:ext cx="5852160" cy="3279567"/>
        </p:xfrm>
        <a:graphic>
          <a:graphicData uri="http://schemas.openxmlformats.org/drawingml/2006/table">
            <a:tbl>
              <a:tblPr firstRow="1" bandRow="1">
                <a:tableStyleId>{5C22544A-7EE6-4342-B048-85BDC9FD1C3A}</a:tableStyleId>
              </a:tblPr>
              <a:tblGrid>
                <a:gridCol w="2926080"/>
                <a:gridCol w="2926080"/>
              </a:tblGrid>
              <a:tr h="1097823">
                <a:tc>
                  <a:txBody>
                    <a:bodyPr/>
                    <a:lstStyle/>
                    <a:p>
                      <a:pPr algn="ctr"/>
                      <a:r>
                        <a:rPr lang="en-US" sz="2800" dirty="0" smtClean="0"/>
                        <a:t>Non-elevated</a:t>
                      </a:r>
                      <a:endParaRPr lang="en-US" sz="2800" dirty="0"/>
                    </a:p>
                  </a:txBody>
                  <a:tcPr marL="32916" marR="32916" marT="16452" marB="16452" anchor="ctr"/>
                </a:tc>
                <a:tc>
                  <a:txBody>
                    <a:bodyPr/>
                    <a:lstStyle/>
                    <a:p>
                      <a:pPr algn="ctr"/>
                      <a:r>
                        <a:rPr lang="en-US" sz="2800" dirty="0" smtClean="0"/>
                        <a:t>Elevated </a:t>
                      </a:r>
                      <a:endParaRPr lang="en-US" sz="2800" dirty="0"/>
                    </a:p>
                  </a:txBody>
                  <a:tcPr marL="32916" marR="32916" marT="16452" marB="16452" anchor="ctr"/>
                </a:tc>
              </a:tr>
              <a:tr h="1097823">
                <a:tc>
                  <a:txBody>
                    <a:bodyPr/>
                    <a:lstStyle/>
                    <a:p>
                      <a:pPr algn="ctr"/>
                      <a:r>
                        <a:rPr lang="en-US" sz="2400" dirty="0" smtClean="0"/>
                        <a:t>SBP &lt; 140 mm Hg</a:t>
                      </a:r>
                    </a:p>
                    <a:p>
                      <a:pPr algn="ctr"/>
                      <a:endParaRPr lang="en-US" sz="1050" dirty="0" smtClean="0"/>
                    </a:p>
                    <a:p>
                      <a:pPr algn="ctr"/>
                      <a:r>
                        <a:rPr lang="en-US" sz="2400" dirty="0" smtClean="0"/>
                        <a:t>And</a:t>
                      </a:r>
                    </a:p>
                    <a:p>
                      <a:pPr algn="ctr"/>
                      <a:endParaRPr lang="en-US" sz="1050" dirty="0" smtClean="0"/>
                    </a:p>
                    <a:p>
                      <a:pPr algn="ctr"/>
                      <a:r>
                        <a:rPr lang="en-US" sz="2400" dirty="0" smtClean="0"/>
                        <a:t>DBP &lt; 90 mm Hg </a:t>
                      </a:r>
                      <a:endParaRPr lang="en-US" sz="2400" dirty="0"/>
                    </a:p>
                  </a:txBody>
                  <a:tcPr marL="32916" marR="32916" marT="16452" marB="16452" anchor="ctr"/>
                </a:tc>
                <a:tc>
                  <a:txBody>
                    <a:bodyPr/>
                    <a:lstStyle/>
                    <a:p>
                      <a:pPr algn="ctr"/>
                      <a:endParaRPr lang="en-US" sz="2400" dirty="0" smtClean="0"/>
                    </a:p>
                    <a:p>
                      <a:pPr algn="ctr"/>
                      <a:r>
                        <a:rPr lang="en-US" sz="2400" dirty="0" smtClean="0"/>
                        <a:t>SBP ≥ 140 mm Hg</a:t>
                      </a:r>
                    </a:p>
                    <a:p>
                      <a:pPr algn="ctr"/>
                      <a:endParaRPr lang="en-US" sz="1050" dirty="0" smtClean="0"/>
                    </a:p>
                    <a:p>
                      <a:pPr algn="ctr"/>
                      <a:r>
                        <a:rPr lang="en-US" sz="2400" dirty="0" smtClean="0"/>
                        <a:t>Or </a:t>
                      </a:r>
                    </a:p>
                    <a:p>
                      <a:pPr algn="ctr"/>
                      <a:endParaRPr lang="en-US" sz="1050" dirty="0" smtClean="0"/>
                    </a:p>
                    <a:p>
                      <a:pPr algn="ctr"/>
                      <a:r>
                        <a:rPr lang="en-US" sz="2400" dirty="0" smtClean="0"/>
                        <a:t>DBP ≥ 90 mm Hg </a:t>
                      </a:r>
                    </a:p>
                    <a:p>
                      <a:pPr algn="ctr"/>
                      <a:endParaRPr lang="en-US" sz="2400" dirty="0"/>
                    </a:p>
                  </a:txBody>
                  <a:tcPr marL="32916" marR="32916" marT="16452" marB="16452" anchor="ctr"/>
                </a:tc>
              </a:tr>
            </a:tbl>
          </a:graphicData>
        </a:graphic>
      </p:graphicFrame>
      <p:sp>
        <p:nvSpPr>
          <p:cNvPr id="7" name="TextBox 6"/>
          <p:cNvSpPr txBox="1"/>
          <p:nvPr/>
        </p:nvSpPr>
        <p:spPr>
          <a:xfrm>
            <a:off x="228600" y="6400800"/>
            <a:ext cx="381000" cy="369332"/>
          </a:xfrm>
          <a:prstGeom prst="rect">
            <a:avLst/>
          </a:prstGeom>
          <a:noFill/>
        </p:spPr>
        <p:txBody>
          <a:bodyPr wrap="square" rtlCol="0">
            <a:spAutoFit/>
          </a:bodyPr>
          <a:lstStyle/>
          <a:p>
            <a:r>
              <a:rPr lang="en-US" dirty="0" smtClean="0"/>
              <a:t>8</a:t>
            </a:r>
            <a:endParaRPr lang="en-US" dirty="0"/>
          </a:p>
        </p:txBody>
      </p:sp>
    </p:spTree>
    <p:extLst>
      <p:ext uri="{BB962C8B-B14F-4D97-AF65-F5344CB8AC3E}">
        <p14:creationId xmlns:p14="http://schemas.microsoft.com/office/powerpoint/2010/main" val="28802427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Incident </a:t>
            </a:r>
            <a:r>
              <a:rPr lang="en-US" dirty="0"/>
              <a:t>CVD events </a:t>
            </a:r>
            <a:r>
              <a:rPr lang="en-US" dirty="0" smtClean="0"/>
              <a:t>included:</a:t>
            </a:r>
            <a:endParaRPr lang="en-US" dirty="0"/>
          </a:p>
          <a:p>
            <a:pPr lvl="1"/>
            <a:r>
              <a:rPr lang="en-US" dirty="0" smtClean="0"/>
              <a:t>Stroke </a:t>
            </a:r>
            <a:endParaRPr lang="en-US" dirty="0"/>
          </a:p>
          <a:p>
            <a:pPr lvl="1"/>
            <a:r>
              <a:rPr lang="en-US" dirty="0" smtClean="0"/>
              <a:t>Coronary heart disease (CHD) </a:t>
            </a:r>
          </a:p>
          <a:p>
            <a:pPr lvl="1"/>
            <a:r>
              <a:rPr lang="en-US" dirty="0" smtClean="0"/>
              <a:t>Heart failure</a:t>
            </a:r>
          </a:p>
          <a:p>
            <a:pPr lvl="1"/>
            <a:endParaRPr lang="en-US" dirty="0"/>
          </a:p>
          <a:p>
            <a:r>
              <a:rPr lang="en-US" dirty="0"/>
              <a:t>Adjudicated events follow-up: </a:t>
            </a:r>
          </a:p>
          <a:p>
            <a:pPr lvl="1"/>
            <a:r>
              <a:rPr lang="en-US" dirty="0"/>
              <a:t>MESA through December 31st, </a:t>
            </a:r>
            <a:r>
              <a:rPr lang="en-US" dirty="0" smtClean="0"/>
              <a:t>2013</a:t>
            </a:r>
            <a:endParaRPr lang="en-US" dirty="0"/>
          </a:p>
          <a:p>
            <a:pPr lvl="1"/>
            <a:r>
              <a:rPr lang="en-US" dirty="0"/>
              <a:t>REGARDS and JHS through December 31st, 2012 </a:t>
            </a:r>
          </a:p>
        </p:txBody>
      </p:sp>
      <p:sp>
        <p:nvSpPr>
          <p:cNvPr id="3" name="Title 2"/>
          <p:cNvSpPr>
            <a:spLocks noGrp="1"/>
          </p:cNvSpPr>
          <p:nvPr>
            <p:ph type="title"/>
          </p:nvPr>
        </p:nvSpPr>
        <p:spPr/>
        <p:txBody>
          <a:bodyPr/>
          <a:lstStyle/>
          <a:p>
            <a:r>
              <a:rPr lang="en-US" dirty="0" smtClean="0"/>
              <a:t>Methods: </a:t>
            </a:r>
            <a:r>
              <a:rPr lang="en-US" dirty="0" smtClean="0"/>
              <a:t>Events</a:t>
            </a:r>
            <a:endParaRPr lang="en-US" dirty="0"/>
          </a:p>
        </p:txBody>
      </p:sp>
      <p:sp>
        <p:nvSpPr>
          <p:cNvPr id="6" name="TextBox 5"/>
          <p:cNvSpPr txBox="1"/>
          <p:nvPr/>
        </p:nvSpPr>
        <p:spPr>
          <a:xfrm>
            <a:off x="228600" y="6400800"/>
            <a:ext cx="381000" cy="369332"/>
          </a:xfrm>
          <a:prstGeom prst="rect">
            <a:avLst/>
          </a:prstGeom>
          <a:noFill/>
        </p:spPr>
        <p:txBody>
          <a:bodyPr wrap="square" rtlCol="0">
            <a:spAutoFit/>
          </a:bodyPr>
          <a:lstStyle/>
          <a:p>
            <a:r>
              <a:rPr lang="en-US" dirty="0" smtClean="0"/>
              <a:t>9</a:t>
            </a:r>
            <a:endParaRPr lang="en-US" dirty="0"/>
          </a:p>
        </p:txBody>
      </p:sp>
    </p:spTree>
    <p:extLst>
      <p:ext uri="{BB962C8B-B14F-4D97-AF65-F5344CB8AC3E}">
        <p14:creationId xmlns:p14="http://schemas.microsoft.com/office/powerpoint/2010/main" val="19302703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Main analyses </a:t>
            </a:r>
            <a:r>
              <a:rPr lang="en-US" dirty="0" smtClean="0"/>
              <a:t>calculated:</a:t>
            </a:r>
            <a:endParaRPr lang="en-US" dirty="0" smtClean="0"/>
          </a:p>
          <a:p>
            <a:pPr lvl="1"/>
            <a:endParaRPr lang="en-US" dirty="0" smtClean="0"/>
          </a:p>
          <a:p>
            <a:pPr lvl="1"/>
            <a:r>
              <a:rPr lang="en-US" dirty="0" smtClean="0"/>
              <a:t>Percentage </a:t>
            </a:r>
            <a:r>
              <a:rPr lang="en-US" dirty="0"/>
              <a:t>of incident CVD </a:t>
            </a:r>
            <a:r>
              <a:rPr lang="en-US" dirty="0" smtClean="0"/>
              <a:t>events occurring among individuals with non-elevated BP</a:t>
            </a:r>
            <a:endParaRPr lang="en-US" dirty="0" smtClean="0"/>
          </a:p>
          <a:p>
            <a:pPr lvl="1"/>
            <a:endParaRPr lang="en-US" dirty="0" smtClean="0"/>
          </a:p>
          <a:p>
            <a:pPr lvl="1"/>
            <a:r>
              <a:rPr lang="en-US" dirty="0" smtClean="0"/>
              <a:t>Incidence rates per </a:t>
            </a:r>
            <a:r>
              <a:rPr lang="en-US" dirty="0"/>
              <a:t>1,000 person-years of </a:t>
            </a:r>
            <a:r>
              <a:rPr lang="en-US" dirty="0" smtClean="0"/>
              <a:t>observation by BP category</a:t>
            </a:r>
          </a:p>
          <a:p>
            <a:pPr lvl="1"/>
            <a:endParaRPr lang="en-US" dirty="0"/>
          </a:p>
          <a:p>
            <a:r>
              <a:rPr lang="en-US" dirty="0" smtClean="0"/>
              <a:t>Calculated overall</a:t>
            </a:r>
            <a:r>
              <a:rPr lang="en-US" dirty="0"/>
              <a:t>, and </a:t>
            </a:r>
            <a:r>
              <a:rPr lang="en-US" dirty="0" smtClean="0"/>
              <a:t>by antihypertensive </a:t>
            </a:r>
            <a:r>
              <a:rPr lang="en-US" dirty="0"/>
              <a:t>medication </a:t>
            </a:r>
            <a:r>
              <a:rPr lang="en-US" dirty="0" smtClean="0"/>
              <a:t>status</a:t>
            </a:r>
            <a:endParaRPr lang="en-US" dirty="0" smtClean="0"/>
          </a:p>
        </p:txBody>
      </p:sp>
      <p:sp>
        <p:nvSpPr>
          <p:cNvPr id="3" name="Title 2"/>
          <p:cNvSpPr>
            <a:spLocks noGrp="1"/>
          </p:cNvSpPr>
          <p:nvPr>
            <p:ph type="title"/>
          </p:nvPr>
        </p:nvSpPr>
        <p:spPr/>
        <p:txBody>
          <a:bodyPr/>
          <a:lstStyle/>
          <a:p>
            <a:r>
              <a:rPr lang="en-US" dirty="0" smtClean="0"/>
              <a:t>Methods: </a:t>
            </a:r>
            <a:r>
              <a:rPr lang="en-US" dirty="0" smtClean="0"/>
              <a:t>Analyses</a:t>
            </a:r>
            <a:endParaRPr lang="en-US" dirty="0"/>
          </a:p>
        </p:txBody>
      </p:sp>
      <p:sp>
        <p:nvSpPr>
          <p:cNvPr id="6" name="TextBox 5"/>
          <p:cNvSpPr txBox="1"/>
          <p:nvPr/>
        </p:nvSpPr>
        <p:spPr>
          <a:xfrm>
            <a:off x="228600" y="6400800"/>
            <a:ext cx="609600"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16855297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Among participants with non-elevated BP who were taking antihypertensive </a:t>
            </a:r>
            <a:r>
              <a:rPr lang="en-US" dirty="0" smtClean="0"/>
              <a:t>medication we calculated:</a:t>
            </a:r>
            <a:endParaRPr lang="en-US" dirty="0" smtClean="0"/>
          </a:p>
          <a:p>
            <a:pPr lvl="1"/>
            <a:endParaRPr lang="en-US" dirty="0" smtClean="0"/>
          </a:p>
          <a:p>
            <a:pPr lvl="1"/>
            <a:r>
              <a:rPr lang="en-US" dirty="0"/>
              <a:t>The percentage </a:t>
            </a:r>
            <a:r>
              <a:rPr lang="en-US" dirty="0"/>
              <a:t>who were SPRINT </a:t>
            </a:r>
            <a:r>
              <a:rPr lang="en-US" dirty="0" smtClean="0"/>
              <a:t>eligible among participants with </a:t>
            </a:r>
            <a:r>
              <a:rPr lang="en-US" dirty="0"/>
              <a:t>SBP ≥ 120 mm Hg and &lt; 140 mm </a:t>
            </a:r>
            <a:r>
              <a:rPr lang="en-US" dirty="0" smtClean="0"/>
              <a:t>Hg</a:t>
            </a:r>
            <a:endParaRPr lang="en-US" dirty="0"/>
          </a:p>
          <a:p>
            <a:pPr lvl="1"/>
            <a:endParaRPr lang="en-US" dirty="0"/>
          </a:p>
          <a:p>
            <a:pPr lvl="1"/>
            <a:r>
              <a:rPr lang="en-US" dirty="0" smtClean="0"/>
              <a:t>The percentage with an indication </a:t>
            </a:r>
            <a:r>
              <a:rPr lang="en-US" dirty="0" smtClean="0"/>
              <a:t>for </a:t>
            </a:r>
            <a:r>
              <a:rPr lang="en-US" dirty="0" smtClean="0"/>
              <a:t>statins who were taking a statin</a:t>
            </a:r>
            <a:endParaRPr lang="en-US" dirty="0"/>
          </a:p>
          <a:p>
            <a:pPr lvl="1"/>
            <a:endParaRPr lang="en-US" dirty="0"/>
          </a:p>
        </p:txBody>
      </p:sp>
      <p:sp>
        <p:nvSpPr>
          <p:cNvPr id="3" name="Title 2"/>
          <p:cNvSpPr>
            <a:spLocks noGrp="1"/>
          </p:cNvSpPr>
          <p:nvPr>
            <p:ph type="title"/>
          </p:nvPr>
        </p:nvSpPr>
        <p:spPr/>
        <p:txBody>
          <a:bodyPr/>
          <a:lstStyle/>
          <a:p>
            <a:r>
              <a:rPr lang="en-US" dirty="0" smtClean="0"/>
              <a:t>Methods: </a:t>
            </a:r>
            <a:r>
              <a:rPr lang="en-US" dirty="0" smtClean="0"/>
              <a:t>Secondary Analyses</a:t>
            </a:r>
            <a:endParaRPr lang="en-US" dirty="0"/>
          </a:p>
        </p:txBody>
      </p:sp>
      <p:sp>
        <p:nvSpPr>
          <p:cNvPr id="7" name="TextBox 6"/>
          <p:cNvSpPr txBox="1"/>
          <p:nvPr/>
        </p:nvSpPr>
        <p:spPr>
          <a:xfrm>
            <a:off x="228600" y="6400800"/>
            <a:ext cx="609600"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17360660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BP </a:t>
            </a:r>
            <a:r>
              <a:rPr lang="en-US" dirty="0"/>
              <a:t>and antihypertensive medication use status updated to the nearest visit prior to the incident event in </a:t>
            </a:r>
            <a:r>
              <a:rPr lang="en-US" dirty="0" smtClean="0"/>
              <a:t>MESA </a:t>
            </a:r>
            <a:r>
              <a:rPr lang="en-US" dirty="0"/>
              <a:t>and </a:t>
            </a:r>
            <a:r>
              <a:rPr lang="en-US" dirty="0" smtClean="0"/>
              <a:t>JHS </a:t>
            </a:r>
          </a:p>
          <a:p>
            <a:endParaRPr lang="en-US" dirty="0"/>
          </a:p>
          <a:p>
            <a:r>
              <a:rPr lang="en-US" dirty="0" smtClean="0"/>
              <a:t>Calculated:</a:t>
            </a:r>
          </a:p>
          <a:p>
            <a:pPr lvl="1"/>
            <a:r>
              <a:rPr lang="en-US" dirty="0" smtClean="0"/>
              <a:t>Percentage of CVD events occurring among individuals with non-elevated BP</a:t>
            </a:r>
          </a:p>
          <a:p>
            <a:pPr lvl="1"/>
            <a:r>
              <a:rPr lang="en-US" dirty="0" smtClean="0"/>
              <a:t>Incidence of CVD</a:t>
            </a:r>
            <a:endParaRPr lang="en-US" dirty="0" smtClean="0"/>
          </a:p>
        </p:txBody>
      </p:sp>
      <p:sp>
        <p:nvSpPr>
          <p:cNvPr id="3" name="Title 2"/>
          <p:cNvSpPr>
            <a:spLocks noGrp="1"/>
          </p:cNvSpPr>
          <p:nvPr>
            <p:ph type="title"/>
          </p:nvPr>
        </p:nvSpPr>
        <p:spPr/>
        <p:txBody>
          <a:bodyPr/>
          <a:lstStyle/>
          <a:p>
            <a:r>
              <a:rPr lang="en-US" dirty="0" smtClean="0"/>
              <a:t>Methods: </a:t>
            </a:r>
            <a:r>
              <a:rPr lang="en-US" dirty="0" smtClean="0"/>
              <a:t>Sensitivity Analyses</a:t>
            </a:r>
            <a:endParaRPr lang="en-US" dirty="0"/>
          </a:p>
        </p:txBody>
      </p:sp>
      <p:sp>
        <p:nvSpPr>
          <p:cNvPr id="7" name="TextBox 6"/>
          <p:cNvSpPr txBox="1"/>
          <p:nvPr/>
        </p:nvSpPr>
        <p:spPr>
          <a:xfrm>
            <a:off x="228600" y="6400800"/>
            <a:ext cx="609600"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26335019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10598276"/>
              </p:ext>
            </p:extLst>
          </p:nvPr>
        </p:nvGraphicFramePr>
        <p:xfrm>
          <a:off x="914664" y="2286000"/>
          <a:ext cx="7314672" cy="2590799"/>
        </p:xfrm>
        <a:graphic>
          <a:graphicData uri="http://schemas.openxmlformats.org/drawingml/2006/table">
            <a:tbl>
              <a:tblPr firstRow="1" bandRow="1">
                <a:tableStyleId>{5C22544A-7EE6-4342-B048-85BDC9FD1C3A}</a:tableStyleId>
              </a:tblPr>
              <a:tblGrid>
                <a:gridCol w="2438224"/>
                <a:gridCol w="2438224"/>
                <a:gridCol w="2438224"/>
              </a:tblGrid>
              <a:tr h="370840">
                <a:tc>
                  <a:txBody>
                    <a:bodyPr/>
                    <a:lstStyle/>
                    <a:p>
                      <a:r>
                        <a:rPr lang="en-US" sz="2800" dirty="0" smtClean="0"/>
                        <a:t>Cohort</a:t>
                      </a:r>
                      <a:endParaRPr lang="en-US" sz="2800" dirty="0"/>
                    </a:p>
                  </a:txBody>
                  <a:tcPr marL="152389" marR="152389"/>
                </a:tc>
                <a:tc>
                  <a:txBody>
                    <a:bodyPr/>
                    <a:lstStyle/>
                    <a:p>
                      <a:pPr algn="r"/>
                      <a:r>
                        <a:rPr lang="en-US" sz="2800" dirty="0" smtClean="0"/>
                        <a:t>N included</a:t>
                      </a:r>
                      <a:endParaRPr lang="en-US" sz="2800" dirty="0"/>
                    </a:p>
                  </a:txBody>
                  <a:tcPr marL="152389" marR="152389"/>
                </a:tc>
                <a:tc>
                  <a:txBody>
                    <a:bodyPr/>
                    <a:lstStyle/>
                    <a:p>
                      <a:pPr algn="r"/>
                      <a:r>
                        <a:rPr lang="en-US" sz="2800" dirty="0" smtClean="0"/>
                        <a:t>N events*</a:t>
                      </a:r>
                      <a:endParaRPr lang="en-US" sz="2800" dirty="0"/>
                    </a:p>
                  </a:txBody>
                  <a:tcPr marL="152389" marR="152389"/>
                </a:tc>
              </a:tr>
              <a:tr h="370840">
                <a:tc>
                  <a:txBody>
                    <a:bodyPr/>
                    <a:lstStyle/>
                    <a:p>
                      <a:r>
                        <a:rPr lang="en-US" sz="2800" dirty="0" smtClean="0"/>
                        <a:t>MESA</a:t>
                      </a:r>
                      <a:endParaRPr lang="en-US" sz="2800" dirty="0"/>
                    </a:p>
                  </a:txBody>
                  <a:tcPr marL="152389" marR="152389"/>
                </a:tc>
                <a:tc>
                  <a:txBody>
                    <a:bodyPr/>
                    <a:lstStyle/>
                    <a:p>
                      <a:pPr algn="r"/>
                      <a:r>
                        <a:rPr lang="en-US" sz="2800" dirty="0" smtClean="0"/>
                        <a:t>6,779</a:t>
                      </a:r>
                      <a:endParaRPr lang="en-US" sz="2800" dirty="0"/>
                    </a:p>
                  </a:txBody>
                  <a:tcPr marL="152389" marR="152389"/>
                </a:tc>
                <a:tc>
                  <a:txBody>
                    <a:bodyPr/>
                    <a:lstStyle/>
                    <a:p>
                      <a:pPr algn="r"/>
                      <a:r>
                        <a:rPr lang="en-US" sz="2800" dirty="0" smtClean="0"/>
                        <a:t>720</a:t>
                      </a:r>
                      <a:endParaRPr lang="en-US" sz="2800" dirty="0"/>
                    </a:p>
                  </a:txBody>
                  <a:tcPr marL="152389" marR="152389"/>
                </a:tc>
              </a:tr>
              <a:tr h="370840">
                <a:tc>
                  <a:txBody>
                    <a:bodyPr/>
                    <a:lstStyle/>
                    <a:p>
                      <a:r>
                        <a:rPr lang="en-US" sz="2800" dirty="0" smtClean="0"/>
                        <a:t>REGARDS</a:t>
                      </a:r>
                      <a:endParaRPr lang="en-US" sz="2800" dirty="0"/>
                    </a:p>
                  </a:txBody>
                  <a:tcPr marL="152389" marR="152389">
                    <a:lnB w="12700" cmpd="sng">
                      <a:noFill/>
                    </a:lnB>
                  </a:tcPr>
                </a:tc>
                <a:tc>
                  <a:txBody>
                    <a:bodyPr/>
                    <a:lstStyle/>
                    <a:p>
                      <a:pPr algn="r"/>
                      <a:r>
                        <a:rPr lang="en-US" sz="2800" dirty="0" smtClean="0"/>
                        <a:t>21,208</a:t>
                      </a:r>
                      <a:endParaRPr lang="en-US" sz="2800" dirty="0"/>
                    </a:p>
                  </a:txBody>
                  <a:tcPr marL="152389" marR="152389">
                    <a:lnB w="12700" cmpd="sng">
                      <a:noFill/>
                    </a:lnB>
                  </a:tcPr>
                </a:tc>
                <a:tc>
                  <a:txBody>
                    <a:bodyPr/>
                    <a:lstStyle/>
                    <a:p>
                      <a:pPr algn="r"/>
                      <a:r>
                        <a:rPr lang="en-US" sz="2800" dirty="0" smtClean="0"/>
                        <a:t>1,542</a:t>
                      </a:r>
                      <a:endParaRPr lang="en-US" sz="2800" dirty="0"/>
                    </a:p>
                  </a:txBody>
                  <a:tcPr marL="152389" marR="152389">
                    <a:lnB w="12700" cmpd="sng">
                      <a:noFill/>
                    </a:lnB>
                  </a:tcPr>
                </a:tc>
              </a:tr>
              <a:tr h="370840">
                <a:tc>
                  <a:txBody>
                    <a:bodyPr/>
                    <a:lstStyle/>
                    <a:p>
                      <a:r>
                        <a:rPr lang="en-US" sz="2800" dirty="0" smtClean="0"/>
                        <a:t>JHS</a:t>
                      </a:r>
                      <a:endParaRPr lang="en-US" sz="2800" dirty="0"/>
                    </a:p>
                  </a:txBody>
                  <a:tcPr marL="152389" marR="152389">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800" dirty="0" smtClean="0"/>
                        <a:t>3,869</a:t>
                      </a:r>
                      <a:endParaRPr lang="en-US" sz="2800" dirty="0"/>
                    </a:p>
                  </a:txBody>
                  <a:tcPr marL="152389" marR="152389">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800" dirty="0" smtClean="0"/>
                        <a:t>322</a:t>
                      </a:r>
                      <a:endParaRPr lang="en-US" sz="2800" dirty="0"/>
                    </a:p>
                  </a:txBody>
                  <a:tcPr marL="152389" marR="152389">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800" dirty="0" smtClean="0"/>
                        <a:t>Total</a:t>
                      </a:r>
                      <a:endParaRPr lang="en-US" sz="2800" dirty="0"/>
                    </a:p>
                  </a:txBody>
                  <a:tcPr marL="152389" marR="152389">
                    <a:lnT w="28575" cap="flat" cmpd="sng" algn="ctr">
                      <a:solidFill>
                        <a:schemeClr val="tx1"/>
                      </a:solidFill>
                      <a:prstDash val="solid"/>
                      <a:round/>
                      <a:headEnd type="none" w="med" len="med"/>
                      <a:tailEnd type="none" w="med" len="med"/>
                    </a:lnT>
                  </a:tcPr>
                </a:tc>
                <a:tc>
                  <a:txBody>
                    <a:bodyPr/>
                    <a:lstStyle/>
                    <a:p>
                      <a:pPr algn="r"/>
                      <a:r>
                        <a:rPr lang="en-US" sz="2800" dirty="0" smtClean="0"/>
                        <a:t>31,856</a:t>
                      </a:r>
                      <a:endParaRPr lang="en-US" sz="2800" dirty="0"/>
                    </a:p>
                  </a:txBody>
                  <a:tcPr marL="152389" marR="152389">
                    <a:lnT w="28575" cap="flat" cmpd="sng" algn="ctr">
                      <a:solidFill>
                        <a:schemeClr val="tx1"/>
                      </a:solidFill>
                      <a:prstDash val="solid"/>
                      <a:round/>
                      <a:headEnd type="none" w="med" len="med"/>
                      <a:tailEnd type="none" w="med" len="med"/>
                    </a:lnT>
                  </a:tcPr>
                </a:tc>
                <a:tc>
                  <a:txBody>
                    <a:bodyPr/>
                    <a:lstStyle/>
                    <a:p>
                      <a:pPr algn="r"/>
                      <a:r>
                        <a:rPr lang="en-US" sz="2800" dirty="0" smtClean="0"/>
                        <a:t>2,584</a:t>
                      </a:r>
                      <a:endParaRPr lang="en-US" sz="2800" dirty="0"/>
                    </a:p>
                  </a:txBody>
                  <a:tcPr marL="152389" marR="152389">
                    <a:lnT w="28575" cap="flat" cmpd="sng" algn="ctr">
                      <a:solidFill>
                        <a:schemeClr val="tx1"/>
                      </a:solidFill>
                      <a:prstDash val="solid"/>
                      <a:round/>
                      <a:headEnd type="none" w="med" len="med"/>
                      <a:tailEnd type="none" w="med" len="med"/>
                    </a:lnT>
                  </a:tcPr>
                </a:tc>
              </a:tr>
            </a:tbl>
          </a:graphicData>
        </a:graphic>
      </p:graphicFrame>
      <p:sp>
        <p:nvSpPr>
          <p:cNvPr id="3" name="Title 2"/>
          <p:cNvSpPr>
            <a:spLocks noGrp="1"/>
          </p:cNvSpPr>
          <p:nvPr>
            <p:ph type="title"/>
          </p:nvPr>
        </p:nvSpPr>
        <p:spPr/>
        <p:txBody>
          <a:bodyPr/>
          <a:lstStyle/>
          <a:p>
            <a:r>
              <a:rPr lang="en-US" dirty="0" smtClean="0"/>
              <a:t>Results: </a:t>
            </a:r>
            <a:r>
              <a:rPr lang="en-US" dirty="0" smtClean="0"/>
              <a:t>Sample Size and Events</a:t>
            </a:r>
            <a:endParaRPr lang="en-US" dirty="0"/>
          </a:p>
        </p:txBody>
      </p:sp>
      <p:sp>
        <p:nvSpPr>
          <p:cNvPr id="5" name="Rectangle 4"/>
          <p:cNvSpPr/>
          <p:nvPr/>
        </p:nvSpPr>
        <p:spPr>
          <a:xfrm>
            <a:off x="990600" y="5029200"/>
            <a:ext cx="6011582" cy="369332"/>
          </a:xfrm>
          <a:prstGeom prst="rect">
            <a:avLst/>
          </a:prstGeom>
        </p:spPr>
        <p:txBody>
          <a:bodyPr wrap="none">
            <a:spAutoFit/>
          </a:bodyPr>
          <a:lstStyle/>
          <a:p>
            <a:r>
              <a:rPr lang="en-US" dirty="0" smtClean="0"/>
              <a:t>*</a:t>
            </a:r>
            <a:r>
              <a:rPr lang="en-US" dirty="0"/>
              <a:t>Mean follow-up of 7.7 years (maximum follow-up 13.5 years</a:t>
            </a:r>
            <a:r>
              <a:rPr lang="en-US" dirty="0" smtClean="0"/>
              <a:t>)</a:t>
            </a:r>
            <a:endParaRPr lang="en-US" dirty="0"/>
          </a:p>
        </p:txBody>
      </p:sp>
      <p:sp>
        <p:nvSpPr>
          <p:cNvPr id="7" name="Rectangle 6"/>
          <p:cNvSpPr/>
          <p:nvPr/>
        </p:nvSpPr>
        <p:spPr>
          <a:xfrm>
            <a:off x="295733" y="1600200"/>
            <a:ext cx="8552534" cy="430887"/>
          </a:xfrm>
          <a:prstGeom prst="rect">
            <a:avLst/>
          </a:prstGeom>
        </p:spPr>
        <p:txBody>
          <a:bodyPr wrap="none">
            <a:spAutoFit/>
          </a:bodyPr>
          <a:lstStyle/>
          <a:p>
            <a:r>
              <a:rPr lang="en-US" sz="2200" b="1" dirty="0" smtClean="0"/>
              <a:t>Table. </a:t>
            </a:r>
            <a:r>
              <a:rPr lang="en-US" sz="2200" dirty="0" smtClean="0"/>
              <a:t>Number of included participants by cohort and number of events</a:t>
            </a:r>
            <a:endParaRPr lang="en-US" sz="2200" dirty="0"/>
          </a:p>
        </p:txBody>
      </p:sp>
      <p:sp>
        <p:nvSpPr>
          <p:cNvPr id="11" name="TextBox 10"/>
          <p:cNvSpPr txBox="1"/>
          <p:nvPr/>
        </p:nvSpPr>
        <p:spPr>
          <a:xfrm>
            <a:off x="228600" y="6400800"/>
            <a:ext cx="609600"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28102568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Results: </a:t>
            </a:r>
            <a:r>
              <a:rPr lang="en-US" dirty="0" smtClean="0"/>
              <a:t>Baseline </a:t>
            </a:r>
            <a:r>
              <a:rPr lang="en-US" dirty="0"/>
              <a:t>characteristics of </a:t>
            </a:r>
            <a:r>
              <a:rPr lang="en-US" dirty="0" smtClean="0"/>
              <a:t>participants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098076323"/>
              </p:ext>
            </p:extLst>
          </p:nvPr>
        </p:nvGraphicFramePr>
        <p:xfrm>
          <a:off x="156210" y="1386840"/>
          <a:ext cx="8869678" cy="4937759"/>
        </p:xfrm>
        <a:graphic>
          <a:graphicData uri="http://schemas.openxmlformats.org/drawingml/2006/table">
            <a:tbl>
              <a:tblPr firstRow="1" firstCol="1" bandRow="1">
                <a:tableStyleId>{91EBBBCC-DAD2-459C-BE2E-F6DE35CF9A28}</a:tableStyleId>
              </a:tblPr>
              <a:tblGrid>
                <a:gridCol w="2129790"/>
                <a:gridCol w="1684972"/>
                <a:gridCol w="1684972"/>
                <a:gridCol w="1684972"/>
                <a:gridCol w="1684972"/>
              </a:tblGrid>
              <a:tr h="269240">
                <a:tc>
                  <a:txBody>
                    <a:bodyPr/>
                    <a:lstStyle/>
                    <a:p>
                      <a:pPr marL="0" marR="0">
                        <a:spcBef>
                          <a:spcPts val="0"/>
                        </a:spcBef>
                        <a:spcAft>
                          <a:spcPts val="0"/>
                        </a:spcAft>
                      </a:pPr>
                      <a:r>
                        <a:rPr lang="en-US" sz="1800" dirty="0">
                          <a:effectLst/>
                          <a:latin typeface="+mn-lt"/>
                        </a:rPr>
                        <a:t> </a:t>
                      </a:r>
                      <a:endParaRPr lang="en-US" sz="1800" b="0" dirty="0">
                        <a:effectLst/>
                        <a:latin typeface="+mn-lt"/>
                        <a:ea typeface="Calibri"/>
                        <a:cs typeface="Arial" panose="020B0604020202020204" pitchFamily="34" charset="0"/>
                      </a:endParaRPr>
                    </a:p>
                  </a:txBody>
                  <a:tcPr marL="80242" marR="80242" marT="0" marB="0"/>
                </a:tc>
                <a:tc gridSpan="2">
                  <a:txBody>
                    <a:bodyPr/>
                    <a:lstStyle/>
                    <a:p>
                      <a:pPr marL="0" marR="0" algn="ctr">
                        <a:spcBef>
                          <a:spcPts val="0"/>
                        </a:spcBef>
                        <a:spcAft>
                          <a:spcPts val="0"/>
                        </a:spcAft>
                      </a:pPr>
                      <a:r>
                        <a:rPr lang="en-US" sz="1800" dirty="0">
                          <a:effectLst/>
                          <a:latin typeface="+mn-lt"/>
                        </a:rPr>
                        <a:t>Overall</a:t>
                      </a:r>
                      <a:endParaRPr lang="en-US" sz="1800" b="0" dirty="0">
                        <a:effectLst/>
                        <a:latin typeface="+mn-lt"/>
                        <a:ea typeface="Calibri"/>
                        <a:cs typeface="Arial" panose="020B0604020202020204" pitchFamily="34" charset="0"/>
                      </a:endParaRPr>
                    </a:p>
                  </a:txBody>
                  <a:tcPr marL="80242" marR="80242" marT="0" marB="0">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marL="0" marR="0" algn="ctr">
                        <a:spcBef>
                          <a:spcPts val="0"/>
                        </a:spcBef>
                        <a:spcAft>
                          <a:spcPts val="0"/>
                        </a:spcAft>
                      </a:pPr>
                      <a:r>
                        <a:rPr lang="en-US" sz="1800" b="1" dirty="0" smtClean="0">
                          <a:effectLst/>
                          <a:latin typeface="+mn-lt"/>
                          <a:ea typeface="Calibri"/>
                          <a:cs typeface="Arial" panose="020B0604020202020204" pitchFamily="34" charset="0"/>
                        </a:rPr>
                        <a:t>MESA</a:t>
                      </a:r>
                      <a:endParaRPr lang="en-US" sz="1800" b="1" dirty="0">
                        <a:effectLst/>
                        <a:latin typeface="+mn-lt"/>
                        <a:ea typeface="Calibri"/>
                        <a:cs typeface="Arial" panose="020B0604020202020204" pitchFamily="34" charset="0"/>
                      </a:endParaRPr>
                    </a:p>
                  </a:txBody>
                  <a:tcPr marL="80242" marR="80242" marT="0" marB="0">
                    <a:lnL w="12700" cap="flat" cmpd="sng" algn="ctr">
                      <a:solidFill>
                        <a:schemeClr val="tx1"/>
                      </a:solidFill>
                      <a:prstDash val="solid"/>
                      <a:round/>
                      <a:headEnd type="none" w="med" len="med"/>
                      <a:tailEnd type="none" w="med" len="med"/>
                    </a:lnL>
                  </a:tcPr>
                </a:tc>
                <a:tc hMerge="1">
                  <a:txBody>
                    <a:bodyPr/>
                    <a:lstStyle/>
                    <a:p>
                      <a:pPr marL="0" marR="0" algn="ctr">
                        <a:spcBef>
                          <a:spcPts val="0"/>
                        </a:spcBef>
                        <a:spcAft>
                          <a:spcPts val="0"/>
                        </a:spcAft>
                      </a:pPr>
                      <a:endParaRPr lang="en-US" sz="1600" b="0" dirty="0">
                        <a:effectLst/>
                        <a:latin typeface="+mn-lt"/>
                        <a:ea typeface="Calibri"/>
                        <a:cs typeface="Arial" panose="020B0604020202020204" pitchFamily="34" charset="0"/>
                      </a:endParaRPr>
                    </a:p>
                  </a:txBody>
                  <a:tcPr marL="80242" marR="80242" marT="0" marB="0"/>
                </a:tc>
              </a:tr>
              <a:tr h="807720">
                <a:tc>
                  <a:txBody>
                    <a:bodyPr/>
                    <a:lstStyle/>
                    <a:p>
                      <a:pPr marL="0" marR="0">
                        <a:spcBef>
                          <a:spcPts val="0"/>
                        </a:spcBef>
                        <a:spcAft>
                          <a:spcPts val="0"/>
                        </a:spcAft>
                      </a:pPr>
                      <a:r>
                        <a:rPr lang="en-US" sz="1800" dirty="0">
                          <a:effectLst/>
                          <a:latin typeface="+mn-lt"/>
                        </a:rPr>
                        <a:t> </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smtClean="0">
                          <a:effectLst/>
                          <a:latin typeface="+mn-lt"/>
                        </a:rPr>
                        <a:t>Non-elevated</a:t>
                      </a:r>
                      <a:endParaRPr lang="en-US" sz="1800" dirty="0">
                        <a:effectLst/>
                        <a:latin typeface="+mn-lt"/>
                      </a:endParaRPr>
                    </a:p>
                    <a:p>
                      <a:pPr marL="0" marR="0" algn="r">
                        <a:spcBef>
                          <a:spcPts val="0"/>
                        </a:spcBef>
                        <a:spcAft>
                          <a:spcPts val="0"/>
                        </a:spcAft>
                      </a:pPr>
                      <a:r>
                        <a:rPr lang="en-US" sz="1800" dirty="0" smtClean="0">
                          <a:effectLst/>
                          <a:latin typeface="+mn-lt"/>
                        </a:rPr>
                        <a:t>n=24,933</a:t>
                      </a:r>
                      <a:r>
                        <a:rPr lang="en-US" sz="1800" baseline="0" dirty="0" smtClean="0">
                          <a:effectLst/>
                          <a:latin typeface="+mn-lt"/>
                        </a:rPr>
                        <a:t> </a:t>
                      </a:r>
                      <a:r>
                        <a:rPr lang="en-US" sz="1800" dirty="0" smtClean="0">
                          <a:effectLst/>
                          <a:latin typeface="+mn-lt"/>
                        </a:rPr>
                        <a:t>(78.3%)</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smtClean="0">
                          <a:effectLst/>
                          <a:latin typeface="+mn-lt"/>
                        </a:rPr>
                        <a:t>Elevated</a:t>
                      </a:r>
                    </a:p>
                    <a:p>
                      <a:pPr marL="0" marR="0" algn="r">
                        <a:spcBef>
                          <a:spcPts val="0"/>
                        </a:spcBef>
                        <a:spcAft>
                          <a:spcPts val="0"/>
                        </a:spcAft>
                      </a:pPr>
                      <a:r>
                        <a:rPr lang="en-US" sz="1800" dirty="0" smtClean="0">
                          <a:effectLst/>
                          <a:latin typeface="+mn-lt"/>
                        </a:rPr>
                        <a:t>n=6,923</a:t>
                      </a:r>
                      <a:r>
                        <a:rPr lang="en-US" sz="1800" baseline="0" dirty="0" smtClean="0">
                          <a:effectLst/>
                          <a:latin typeface="+mn-lt"/>
                        </a:rPr>
                        <a:t> </a:t>
                      </a:r>
                    </a:p>
                    <a:p>
                      <a:pPr marL="0" marR="0" algn="r">
                        <a:spcBef>
                          <a:spcPts val="0"/>
                        </a:spcBef>
                        <a:spcAft>
                          <a:spcPts val="0"/>
                        </a:spcAft>
                      </a:pPr>
                      <a:r>
                        <a:rPr lang="en-US" sz="1800" dirty="0" smtClean="0">
                          <a:effectLst/>
                          <a:latin typeface="+mn-lt"/>
                        </a:rPr>
                        <a:t>(21.7%)</a:t>
                      </a:r>
                      <a:endParaRPr lang="en-US" sz="1800" b="0" dirty="0">
                        <a:effectLst/>
                        <a:latin typeface="+mn-lt"/>
                        <a:ea typeface="Calibri"/>
                        <a:cs typeface="Arial" panose="020B0604020202020204" pitchFamily="34" charset="0"/>
                      </a:endParaRPr>
                    </a:p>
                  </a:txBody>
                  <a:tcPr marL="80242" marR="80242"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smtClean="0">
                          <a:effectLst/>
                          <a:latin typeface="+mn-lt"/>
                          <a:ea typeface="Calibri"/>
                        </a:rPr>
                        <a:t>Non-elevated</a:t>
                      </a:r>
                      <a:endParaRPr lang="en-US" sz="1800" dirty="0">
                        <a:effectLst/>
                        <a:latin typeface="+mn-lt"/>
                        <a:ea typeface="Calibri"/>
                      </a:endParaRPr>
                    </a:p>
                    <a:p>
                      <a:pPr marL="0" marR="0" algn="r">
                        <a:spcBef>
                          <a:spcPts val="0"/>
                        </a:spcBef>
                        <a:spcAft>
                          <a:spcPts val="0"/>
                        </a:spcAft>
                      </a:pPr>
                      <a:r>
                        <a:rPr lang="en-US" sz="1800" dirty="0" smtClean="0">
                          <a:effectLst/>
                          <a:latin typeface="+mn-lt"/>
                          <a:ea typeface="Calibri"/>
                        </a:rPr>
                        <a:t>n=5,032 </a:t>
                      </a:r>
                    </a:p>
                    <a:p>
                      <a:pPr marL="0" marR="0" algn="r">
                        <a:spcBef>
                          <a:spcPts val="0"/>
                        </a:spcBef>
                        <a:spcAft>
                          <a:spcPts val="0"/>
                        </a:spcAft>
                      </a:pPr>
                      <a:r>
                        <a:rPr lang="en-US" sz="1800" dirty="0" smtClean="0">
                          <a:effectLst/>
                          <a:latin typeface="+mn-lt"/>
                          <a:ea typeface="Calibri"/>
                        </a:rPr>
                        <a:t>(74.2%)</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smtClean="0">
                          <a:effectLst/>
                          <a:latin typeface="+mn-lt"/>
                          <a:ea typeface="Calibri"/>
                        </a:rPr>
                        <a:t>Elevated</a:t>
                      </a:r>
                      <a:endParaRPr lang="en-US" sz="1800" dirty="0">
                        <a:effectLst/>
                        <a:latin typeface="+mn-lt"/>
                        <a:ea typeface="Calibri"/>
                      </a:endParaRPr>
                    </a:p>
                    <a:p>
                      <a:pPr marL="0" marR="0" algn="r">
                        <a:spcBef>
                          <a:spcPts val="0"/>
                        </a:spcBef>
                        <a:spcAft>
                          <a:spcPts val="0"/>
                        </a:spcAft>
                      </a:pPr>
                      <a:r>
                        <a:rPr lang="en-US" sz="1800" dirty="0" smtClean="0">
                          <a:effectLst/>
                          <a:latin typeface="+mn-lt"/>
                          <a:ea typeface="Calibri"/>
                        </a:rPr>
                        <a:t>n=1,747 </a:t>
                      </a:r>
                    </a:p>
                    <a:p>
                      <a:pPr marL="0" marR="0" algn="r">
                        <a:spcBef>
                          <a:spcPts val="0"/>
                        </a:spcBef>
                        <a:spcAft>
                          <a:spcPts val="0"/>
                        </a:spcAft>
                      </a:pPr>
                      <a:r>
                        <a:rPr lang="en-US" sz="1800" dirty="0" smtClean="0">
                          <a:effectLst/>
                          <a:latin typeface="+mn-lt"/>
                          <a:ea typeface="Calibri"/>
                        </a:rPr>
                        <a:t>(25.8%)</a:t>
                      </a:r>
                      <a:endParaRPr lang="en-US" sz="1800" dirty="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Age, years mean (SD)</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a:solidFill>
                            <a:srgbClr val="000000"/>
                          </a:solidFill>
                          <a:effectLst/>
                          <a:latin typeface="+mn-lt"/>
                          <a:ea typeface="Calibri"/>
                        </a:rPr>
                        <a:t>61.3 (10.4)</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65.3 (9.7)</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60.5 (10.0)</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a:solidFill>
                            <a:srgbClr val="000000"/>
                          </a:solidFill>
                          <a:effectLst/>
                          <a:latin typeface="+mn-lt"/>
                          <a:ea typeface="Calibri"/>
                        </a:rPr>
                        <a:t>66.8 (9.4)</a:t>
                      </a:r>
                      <a:endParaRPr lang="en-US" sz="180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smtClean="0">
                          <a:effectLst/>
                          <a:latin typeface="+mn-lt"/>
                        </a:rPr>
                        <a:t>Race/Ethnicity, %</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a:solidFill>
                            <a:srgbClr val="000000"/>
                          </a:solidFill>
                          <a:effectLst/>
                          <a:latin typeface="+mn-lt"/>
                          <a:ea typeface="Calibri"/>
                        </a:rPr>
                        <a:t> </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 </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 </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a:solidFill>
                            <a:srgbClr val="000000"/>
                          </a:solidFill>
                          <a:effectLst/>
                          <a:latin typeface="+mn-lt"/>
                          <a:ea typeface="Calibri"/>
                        </a:rPr>
                        <a:t> </a:t>
                      </a:r>
                      <a:endParaRPr lang="en-US" sz="180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     </a:t>
                      </a:r>
                      <a:r>
                        <a:rPr lang="en-US" sz="1800" b="0" dirty="0" smtClean="0">
                          <a:effectLst/>
                          <a:latin typeface="+mn-lt"/>
                        </a:rPr>
                        <a:t>White</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a:solidFill>
                            <a:srgbClr val="000000"/>
                          </a:solidFill>
                          <a:effectLst/>
                          <a:latin typeface="+mn-lt"/>
                          <a:ea typeface="Calibri"/>
                        </a:rPr>
                        <a:t>50.2</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38.4</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41.0</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31.3</a:t>
                      </a:r>
                      <a:endParaRPr lang="en-US" sz="1800" dirty="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     </a:t>
                      </a:r>
                      <a:r>
                        <a:rPr lang="en-US" sz="1800" b="0" dirty="0" smtClean="0">
                          <a:effectLst/>
                          <a:latin typeface="+mn-lt"/>
                        </a:rPr>
                        <a:t>Black</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a:solidFill>
                            <a:srgbClr val="000000"/>
                          </a:solidFill>
                          <a:effectLst/>
                          <a:latin typeface="+mn-lt"/>
                          <a:ea typeface="Calibri"/>
                        </a:rPr>
                        <a:t>42.9</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53.3</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24.9</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35.7</a:t>
                      </a:r>
                      <a:endParaRPr lang="en-US" sz="1800" dirty="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     </a:t>
                      </a:r>
                      <a:r>
                        <a:rPr lang="en-US" sz="1800" b="0" dirty="0" smtClean="0">
                          <a:effectLst/>
                          <a:latin typeface="+mn-lt"/>
                        </a:rPr>
                        <a:t>Hispanic</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a:solidFill>
                            <a:srgbClr val="000000"/>
                          </a:solidFill>
                          <a:effectLst/>
                          <a:latin typeface="+mn-lt"/>
                          <a:ea typeface="Calibri"/>
                        </a:rPr>
                        <a:t>4.4</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5.6</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21.9</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22.0</a:t>
                      </a:r>
                      <a:endParaRPr lang="en-US" sz="1800" dirty="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     </a:t>
                      </a:r>
                      <a:r>
                        <a:rPr lang="en-US" sz="1800" b="0" dirty="0" smtClean="0">
                          <a:effectLst/>
                          <a:latin typeface="+mn-lt"/>
                        </a:rPr>
                        <a:t>Chinese-American</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a:solidFill>
                            <a:srgbClr val="000000"/>
                          </a:solidFill>
                          <a:effectLst/>
                          <a:latin typeface="+mn-lt"/>
                          <a:ea typeface="Calibri"/>
                        </a:rPr>
                        <a:t>2.5</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2.8</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12.1</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10.9</a:t>
                      </a:r>
                      <a:endParaRPr lang="en-US" sz="1800" dirty="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Men, %</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41.5</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45.4</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48.2</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44.3</a:t>
                      </a:r>
                      <a:endParaRPr lang="en-US" sz="1800" dirty="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Current smoker, %</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13.3</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14.9</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13.8</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10.8</a:t>
                      </a:r>
                      <a:endParaRPr lang="en-US" sz="1800" dirty="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Diabetes, %</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14.5</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21.7</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10.8</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17.5</a:t>
                      </a:r>
                      <a:endParaRPr lang="en-US" sz="1800" dirty="0">
                        <a:effectLst/>
                        <a:latin typeface="+mn-lt"/>
                        <a:ea typeface="Calibri"/>
                      </a:endParaRPr>
                    </a:p>
                  </a:txBody>
                  <a:tcPr marL="68580" marR="68580" marT="0" marB="0"/>
                </a:tc>
              </a:tr>
              <a:tr h="538480">
                <a:tc>
                  <a:txBody>
                    <a:bodyPr/>
                    <a:lstStyle/>
                    <a:p>
                      <a:pPr marL="0" marR="0">
                        <a:spcBef>
                          <a:spcPts val="0"/>
                        </a:spcBef>
                        <a:spcAft>
                          <a:spcPts val="0"/>
                        </a:spcAft>
                      </a:pPr>
                      <a:r>
                        <a:rPr lang="en-US" sz="1800" b="0" dirty="0">
                          <a:effectLst/>
                          <a:latin typeface="+mn-lt"/>
                        </a:rPr>
                        <a:t>10-year CVD risk ≥7.5</a:t>
                      </a:r>
                      <a:r>
                        <a:rPr lang="en-US" sz="1800" b="0" dirty="0" smtClean="0">
                          <a:effectLst/>
                          <a:latin typeface="+mn-lt"/>
                        </a:rPr>
                        <a:t>%</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smtClean="0">
                          <a:effectLst/>
                          <a:latin typeface="+mn-lt"/>
                        </a:rPr>
                        <a:t>55.9</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smtClean="0">
                          <a:effectLst/>
                          <a:latin typeface="+mn-lt"/>
                        </a:rPr>
                        <a:t>90.6</a:t>
                      </a:r>
                      <a:endParaRPr lang="en-US" sz="1800" b="0" dirty="0">
                        <a:effectLst/>
                        <a:latin typeface="+mn-lt"/>
                        <a:ea typeface="Calibri"/>
                        <a:cs typeface="Arial" panose="020B0604020202020204" pitchFamily="34" charset="0"/>
                      </a:endParaRPr>
                    </a:p>
                  </a:txBody>
                  <a:tcPr marL="80242" marR="80242"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49.1</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92.8</a:t>
                      </a:r>
                      <a:endParaRPr lang="en-US" sz="1800" dirty="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LDL </a:t>
                      </a:r>
                      <a:r>
                        <a:rPr lang="en-US" sz="1800" b="0" dirty="0" smtClean="0">
                          <a:effectLst/>
                          <a:latin typeface="+mn-lt"/>
                        </a:rPr>
                        <a:t>cholesterol (</a:t>
                      </a:r>
                      <a:r>
                        <a:rPr lang="en-US" sz="1800" b="0" dirty="0">
                          <a:effectLst/>
                          <a:latin typeface="+mn-lt"/>
                        </a:rPr>
                        <a:t>SD)</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smtClean="0">
                          <a:effectLst/>
                          <a:latin typeface="+mn-lt"/>
                        </a:rPr>
                        <a:t>118.2 </a:t>
                      </a:r>
                      <a:r>
                        <a:rPr lang="en-US" sz="1800" dirty="0">
                          <a:effectLst/>
                          <a:latin typeface="+mn-lt"/>
                        </a:rPr>
                        <a:t>(</a:t>
                      </a:r>
                      <a:r>
                        <a:rPr lang="en-US" sz="1800" dirty="0" smtClean="0">
                          <a:effectLst/>
                          <a:latin typeface="+mn-lt"/>
                        </a:rPr>
                        <a:t>33.7)</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smtClean="0">
                          <a:effectLst/>
                          <a:latin typeface="+mn-lt"/>
                        </a:rPr>
                        <a:t>120.0 </a:t>
                      </a:r>
                      <a:r>
                        <a:rPr lang="en-US" sz="1800" dirty="0">
                          <a:effectLst/>
                          <a:latin typeface="+mn-lt"/>
                        </a:rPr>
                        <a:t>(</a:t>
                      </a:r>
                      <a:r>
                        <a:rPr lang="en-US" sz="1800" dirty="0" smtClean="0">
                          <a:effectLst/>
                          <a:latin typeface="+mn-lt"/>
                        </a:rPr>
                        <a:t>34.7)</a:t>
                      </a:r>
                      <a:endParaRPr lang="en-US" sz="1800" b="0" dirty="0">
                        <a:effectLst/>
                        <a:latin typeface="+mn-lt"/>
                        <a:ea typeface="Calibri"/>
                        <a:cs typeface="Arial" panose="020B0604020202020204" pitchFamily="34" charset="0"/>
                      </a:endParaRPr>
                    </a:p>
                  </a:txBody>
                  <a:tcPr marL="80242" marR="80242"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117.2 (31.7)</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117 (30.7)</a:t>
                      </a:r>
                      <a:endParaRPr lang="en-US" sz="1800" dirty="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HDL </a:t>
                      </a:r>
                      <a:r>
                        <a:rPr lang="en-US" sz="1800" b="0" dirty="0" smtClean="0">
                          <a:effectLst/>
                          <a:latin typeface="+mn-lt"/>
                        </a:rPr>
                        <a:t>cholesterol </a:t>
                      </a:r>
                      <a:r>
                        <a:rPr lang="en-US" sz="1800" b="0" dirty="0">
                          <a:effectLst/>
                          <a:latin typeface="+mn-lt"/>
                        </a:rPr>
                        <a:t>(SD)</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a:effectLst/>
                          <a:latin typeface="+mn-lt"/>
                        </a:rPr>
                        <a:t>52.5 (15.8)</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smtClean="0">
                          <a:effectLst/>
                          <a:latin typeface="+mn-lt"/>
                        </a:rPr>
                        <a:t>52.3 </a:t>
                      </a:r>
                      <a:r>
                        <a:rPr lang="en-US" sz="1800" dirty="0">
                          <a:effectLst/>
                          <a:latin typeface="+mn-lt"/>
                        </a:rPr>
                        <a:t>(</a:t>
                      </a:r>
                      <a:r>
                        <a:rPr lang="en-US" sz="1800" dirty="0" smtClean="0">
                          <a:effectLst/>
                          <a:latin typeface="+mn-lt"/>
                        </a:rPr>
                        <a:t>16.1)</a:t>
                      </a:r>
                      <a:endParaRPr lang="en-US" sz="1800" b="0" dirty="0">
                        <a:effectLst/>
                        <a:latin typeface="+mn-lt"/>
                        <a:ea typeface="Calibri"/>
                        <a:cs typeface="Arial" panose="020B0604020202020204" pitchFamily="34" charset="0"/>
                      </a:endParaRPr>
                    </a:p>
                  </a:txBody>
                  <a:tcPr marL="80242" marR="80242"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50.7 (14.8)</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51.7 (15.0)</a:t>
                      </a:r>
                      <a:endParaRPr lang="en-US" sz="1800" dirty="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err="1" smtClean="0">
                          <a:effectLst/>
                          <a:latin typeface="+mn-lt"/>
                        </a:rPr>
                        <a:t>AntiHTN</a:t>
                      </a:r>
                      <a:r>
                        <a:rPr lang="en-US" sz="1800" b="0" dirty="0" smtClean="0">
                          <a:effectLst/>
                          <a:latin typeface="+mn-lt"/>
                        </a:rPr>
                        <a:t> meds, </a:t>
                      </a:r>
                      <a:r>
                        <a:rPr lang="en-US" sz="1800" b="0" dirty="0">
                          <a:effectLst/>
                          <a:latin typeface="+mn-lt"/>
                        </a:rPr>
                        <a:t>%</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smtClean="0">
                          <a:effectLst/>
                          <a:latin typeface="+mn-lt"/>
                        </a:rPr>
                        <a:t>38.0</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smtClean="0">
                          <a:effectLst/>
                          <a:latin typeface="+mn-lt"/>
                        </a:rPr>
                        <a:t>58.7</a:t>
                      </a:r>
                      <a:endParaRPr lang="en-US" sz="1800" b="0" dirty="0">
                        <a:effectLst/>
                        <a:latin typeface="+mn-lt"/>
                        <a:ea typeface="Calibri"/>
                        <a:cs typeface="Arial" panose="020B0604020202020204" pitchFamily="34" charset="0"/>
                      </a:endParaRPr>
                    </a:p>
                  </a:txBody>
                  <a:tcPr marL="80242" marR="80242"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26.0</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54.3</a:t>
                      </a:r>
                      <a:endParaRPr lang="en-US" sz="1800" dirty="0">
                        <a:effectLst/>
                        <a:latin typeface="+mn-lt"/>
                        <a:ea typeface="Calibri"/>
                      </a:endParaRPr>
                    </a:p>
                  </a:txBody>
                  <a:tcPr marL="68580" marR="68580" marT="0" marB="0"/>
                </a:tc>
              </a:tr>
            </a:tbl>
          </a:graphicData>
        </a:graphic>
      </p:graphicFrame>
      <p:sp>
        <p:nvSpPr>
          <p:cNvPr id="8" name="TextBox 7"/>
          <p:cNvSpPr txBox="1"/>
          <p:nvPr/>
        </p:nvSpPr>
        <p:spPr>
          <a:xfrm>
            <a:off x="228600" y="6400800"/>
            <a:ext cx="609600"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21094606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6400800"/>
            <a:ext cx="4572000" cy="338554"/>
          </a:xfrm>
          <a:prstGeom prst="rect">
            <a:avLst/>
          </a:prstGeom>
        </p:spPr>
        <p:txBody>
          <a:bodyPr>
            <a:spAutoFit/>
          </a:bodyPr>
          <a:lstStyle/>
          <a:p>
            <a:r>
              <a:rPr lang="en-US" sz="800" b="1" dirty="0">
                <a:latin typeface="Arial" panose="020B0604020202020204" pitchFamily="34" charset="0"/>
                <a:ea typeface="Calibri"/>
                <a:cs typeface="Arial" panose="020B0604020202020204" pitchFamily="34" charset="0"/>
              </a:rPr>
              <a:t>Cardiovascular disease incidence rates per 1,000 person-years of observation with 95% confidence intervals</a:t>
            </a:r>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508996002"/>
              </p:ext>
            </p:extLst>
          </p:nvPr>
        </p:nvGraphicFramePr>
        <p:xfrm>
          <a:off x="914400" y="1447800"/>
          <a:ext cx="7315200" cy="4937760"/>
        </p:xfrm>
        <a:graphic>
          <a:graphicData uri="http://schemas.openxmlformats.org/drawingml/2006/table">
            <a:tbl>
              <a:tblPr firstRow="1" firstCol="1" bandRow="1">
                <a:tableStyleId>{91EBBBCC-DAD2-459C-BE2E-F6DE35CF9A28}</a:tableStyleId>
              </a:tblPr>
              <a:tblGrid>
                <a:gridCol w="1524000"/>
                <a:gridCol w="2895600"/>
                <a:gridCol w="2895600"/>
              </a:tblGrid>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dirty="0">
                          <a:effectLst/>
                          <a:latin typeface="+mn-lt"/>
                        </a:rPr>
                        <a:t> </a:t>
                      </a:r>
                      <a:endParaRPr lang="en-US" sz="1800" b="1" dirty="0">
                        <a:effectLst/>
                        <a:latin typeface="+mn-lt"/>
                        <a:ea typeface="Calibri"/>
                        <a:cs typeface="Arial" panose="020B0604020202020204" pitchFamily="34" charset="0"/>
                      </a:endParaRPr>
                    </a:p>
                  </a:txBody>
                  <a:tcPr marL="15506" marR="15506" marT="0" marB="0"/>
                </a:tc>
                <a:tc gridSpan="2">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spcBef>
                          <a:spcPts val="0"/>
                        </a:spcBef>
                        <a:spcAft>
                          <a:spcPts val="0"/>
                        </a:spcAft>
                      </a:pPr>
                      <a:r>
                        <a:rPr lang="en-US" sz="1800" dirty="0">
                          <a:effectLst/>
                          <a:latin typeface="+mn-lt"/>
                        </a:rPr>
                        <a:t>Overall</a:t>
                      </a:r>
                      <a:endParaRPr lang="en-US" sz="1800" b="1" dirty="0">
                        <a:effectLst/>
                        <a:latin typeface="+mn-lt"/>
                        <a:ea typeface="Calibri"/>
                        <a:cs typeface="Arial" panose="020B0604020202020204" pitchFamily="34" charset="0"/>
                      </a:endParaRPr>
                    </a:p>
                  </a:txBody>
                  <a:tcPr marL="15506" marR="15506" marT="0" marB="0"/>
                </a:tc>
                <a:tc hMerge="1">
                  <a:txBody>
                    <a:bodyPr/>
                    <a:lstStyle/>
                    <a:p>
                      <a:endParaRPr lang="en-US"/>
                    </a:p>
                  </a:txBody>
                  <a:tcPr/>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dirty="0">
                          <a:effectLst/>
                          <a:latin typeface="+mn-lt"/>
                        </a:rPr>
                        <a:t> </a:t>
                      </a:r>
                      <a:endParaRPr lang="en-US" sz="1800" b="1" dirty="0">
                        <a:effectLst/>
                        <a:latin typeface="+mn-lt"/>
                        <a:ea typeface="Calibri"/>
                        <a:cs typeface="Arial" panose="020B0604020202020204" pitchFamily="34" charset="0"/>
                      </a:endParaRPr>
                    </a:p>
                  </a:txBody>
                  <a:tcPr marL="15506" marR="15506" marT="0" marB="0"/>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spcBef>
                          <a:spcPts val="0"/>
                        </a:spcBef>
                        <a:spcAft>
                          <a:spcPts val="0"/>
                        </a:spcAft>
                      </a:pPr>
                      <a:r>
                        <a:rPr lang="en-US" sz="1800" dirty="0" smtClean="0">
                          <a:effectLst/>
                          <a:latin typeface="+mn-lt"/>
                        </a:rPr>
                        <a:t>Non-elevated</a:t>
                      </a:r>
                      <a:r>
                        <a:rPr lang="en-US" sz="1800" baseline="0" dirty="0" smtClean="0">
                          <a:effectLst/>
                          <a:latin typeface="+mn-lt"/>
                        </a:rPr>
                        <a:t> (</a:t>
                      </a:r>
                      <a:r>
                        <a:rPr lang="en-US" sz="1800" dirty="0" smtClean="0">
                          <a:effectLst/>
                          <a:latin typeface="+mn-lt"/>
                        </a:rPr>
                        <a:t>n=24,933)</a:t>
                      </a:r>
                      <a:endParaRPr lang="en-US" sz="1800" b="1" dirty="0">
                        <a:effectLst/>
                        <a:latin typeface="+mn-lt"/>
                        <a:ea typeface="Calibri"/>
                        <a:cs typeface="Arial" panose="020B0604020202020204" pitchFamily="34" charset="0"/>
                      </a:endParaRPr>
                    </a:p>
                  </a:txBody>
                  <a:tcPr marL="15506" marR="15506" marT="0" marB="0"/>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spcBef>
                          <a:spcPts val="0"/>
                        </a:spcBef>
                        <a:spcAft>
                          <a:spcPts val="0"/>
                        </a:spcAft>
                      </a:pPr>
                      <a:r>
                        <a:rPr lang="en-US" sz="1800" dirty="0" smtClean="0">
                          <a:effectLst/>
                          <a:latin typeface="+mn-lt"/>
                        </a:rPr>
                        <a:t>Elevated</a:t>
                      </a:r>
                      <a:r>
                        <a:rPr lang="en-US" sz="1800" baseline="0" dirty="0" smtClean="0">
                          <a:effectLst/>
                          <a:latin typeface="+mn-lt"/>
                        </a:rPr>
                        <a:t> (</a:t>
                      </a:r>
                      <a:r>
                        <a:rPr lang="en-US" sz="1800" dirty="0" smtClean="0">
                          <a:effectLst/>
                          <a:latin typeface="+mn-lt"/>
                        </a:rPr>
                        <a:t>n=6,923)</a:t>
                      </a:r>
                      <a:endParaRPr lang="en-US" sz="1800" b="1" dirty="0">
                        <a:effectLst/>
                        <a:latin typeface="+mn-lt"/>
                        <a:ea typeface="Calibri"/>
                        <a:cs typeface="Arial" panose="020B0604020202020204" pitchFamily="34" charset="0"/>
                      </a:endParaRPr>
                    </a:p>
                  </a:txBody>
                  <a:tcPr marL="15506" marR="15506"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Overall</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dirty="0">
                          <a:solidFill>
                            <a:srgbClr val="000000"/>
                          </a:solidFill>
                          <a:effectLst/>
                          <a:latin typeface="+mn-lt"/>
                          <a:ea typeface="Calibri"/>
                        </a:rPr>
                        <a:t>8.4 (8.0-8.8)</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18.4 (17.2-19.6)</a:t>
                      </a:r>
                      <a:endParaRPr lang="en-US" sz="1800">
                        <a:effectLst/>
                        <a:latin typeface="+mn-lt"/>
                        <a:ea typeface="Calibri"/>
                      </a:endParaRPr>
                    </a:p>
                  </a:txBody>
                  <a:tcPr marL="68580" marR="68580"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Age, years</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dirty="0">
                          <a:solidFill>
                            <a:srgbClr val="000000"/>
                          </a:solidFill>
                          <a:effectLst/>
                          <a:latin typeface="+mn-lt"/>
                          <a:ea typeface="Calibri"/>
                        </a:rPr>
                        <a:t> </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 </a:t>
                      </a:r>
                      <a:endParaRPr lang="en-US" sz="1800">
                        <a:effectLst/>
                        <a:latin typeface="+mn-lt"/>
                        <a:ea typeface="Calibri"/>
                      </a:endParaRPr>
                    </a:p>
                  </a:txBody>
                  <a:tcPr marL="68580" marR="68580"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    &lt;65</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dirty="0">
                          <a:solidFill>
                            <a:srgbClr val="000000"/>
                          </a:solidFill>
                          <a:effectLst/>
                          <a:latin typeface="+mn-lt"/>
                          <a:ea typeface="Calibri"/>
                        </a:rPr>
                        <a:t>5.1 (4.7-5.5)</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12.5 (11.1-13.8)</a:t>
                      </a:r>
                      <a:endParaRPr lang="en-US" sz="1800">
                        <a:effectLst/>
                        <a:latin typeface="+mn-lt"/>
                        <a:ea typeface="Calibri"/>
                      </a:endParaRPr>
                    </a:p>
                  </a:txBody>
                  <a:tcPr marL="68580" marR="68580"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    ≥65</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dirty="0">
                          <a:solidFill>
                            <a:srgbClr val="000000"/>
                          </a:solidFill>
                          <a:effectLst/>
                          <a:latin typeface="+mn-lt"/>
                          <a:ea typeface="Calibri"/>
                        </a:rPr>
                        <a:t>15.2 (14.3-16.2)</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24.8 (22.8-26.7)</a:t>
                      </a:r>
                      <a:endParaRPr lang="en-US" sz="1800">
                        <a:effectLst/>
                        <a:latin typeface="+mn-lt"/>
                        <a:ea typeface="Calibri"/>
                      </a:endParaRPr>
                    </a:p>
                  </a:txBody>
                  <a:tcPr marL="68580" marR="68580"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Sex</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dirty="0">
                          <a:solidFill>
                            <a:srgbClr val="000000"/>
                          </a:solidFill>
                          <a:effectLst/>
                          <a:latin typeface="+mn-lt"/>
                          <a:ea typeface="Calibri"/>
                        </a:rPr>
                        <a:t> </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 </a:t>
                      </a:r>
                      <a:endParaRPr lang="en-US" sz="1800" dirty="0">
                        <a:effectLst/>
                        <a:latin typeface="+mn-lt"/>
                        <a:ea typeface="Calibri"/>
                      </a:endParaRPr>
                    </a:p>
                  </a:txBody>
                  <a:tcPr marL="68580" marR="68580"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    Female</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dirty="0">
                          <a:solidFill>
                            <a:srgbClr val="000000"/>
                          </a:solidFill>
                          <a:effectLst/>
                          <a:latin typeface="+mn-lt"/>
                          <a:ea typeface="Calibri"/>
                        </a:rPr>
                        <a:t>6.7 (6.2-7.2)</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16.0 (14.6-17.5)</a:t>
                      </a:r>
                      <a:endParaRPr lang="en-US" sz="1800" dirty="0">
                        <a:effectLst/>
                        <a:latin typeface="+mn-lt"/>
                        <a:ea typeface="Calibri"/>
                      </a:endParaRPr>
                    </a:p>
                  </a:txBody>
                  <a:tcPr marL="68580" marR="68580"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    Male</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dirty="0">
                          <a:solidFill>
                            <a:srgbClr val="000000"/>
                          </a:solidFill>
                          <a:effectLst/>
                          <a:latin typeface="+mn-lt"/>
                          <a:ea typeface="Calibri"/>
                        </a:rPr>
                        <a:t>10.7 (10.0-11.4)</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21.3 (19.4-23.2)</a:t>
                      </a:r>
                      <a:endParaRPr lang="en-US" sz="1800" dirty="0">
                        <a:effectLst/>
                        <a:latin typeface="+mn-lt"/>
                        <a:ea typeface="Calibri"/>
                      </a:endParaRPr>
                    </a:p>
                  </a:txBody>
                  <a:tcPr marL="68580" marR="68580"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Race/ethnicity</a:t>
                      </a:r>
                      <a:endParaRPr lang="en-US" sz="1800" b="0" dirty="0">
                        <a:effectLst/>
                        <a:latin typeface="+mn-lt"/>
                        <a:ea typeface="Calibri"/>
                        <a:cs typeface="Arial" panose="020B0604020202020204" pitchFamily="34" charset="0"/>
                      </a:endParaRPr>
                    </a:p>
                  </a:txBody>
                  <a:tcPr marL="15506" marR="15506" marT="0" marB="0"/>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spcBef>
                          <a:spcPts val="0"/>
                        </a:spcBef>
                        <a:spcAft>
                          <a:spcPts val="0"/>
                        </a:spcAft>
                      </a:pPr>
                      <a:r>
                        <a:rPr lang="en-US" sz="1800" dirty="0">
                          <a:effectLst/>
                          <a:latin typeface="+mn-lt"/>
                        </a:rPr>
                        <a:t> </a:t>
                      </a:r>
                      <a:endParaRPr lang="en-US" sz="1800" b="1" dirty="0">
                        <a:effectLst/>
                        <a:latin typeface="+mn-lt"/>
                        <a:ea typeface="Calibri"/>
                        <a:cs typeface="Arial" panose="020B0604020202020204" pitchFamily="34" charset="0"/>
                      </a:endParaRPr>
                    </a:p>
                  </a:txBody>
                  <a:tcPr marL="15506" marR="15506" marT="0" marB="0" anchor="b"/>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spcBef>
                          <a:spcPts val="0"/>
                        </a:spcBef>
                        <a:spcAft>
                          <a:spcPts val="0"/>
                        </a:spcAft>
                      </a:pPr>
                      <a:r>
                        <a:rPr lang="en-US" sz="1800" dirty="0">
                          <a:effectLst/>
                          <a:latin typeface="+mn-lt"/>
                        </a:rPr>
                        <a:t> </a:t>
                      </a:r>
                      <a:endParaRPr lang="en-US" sz="1800" b="1" dirty="0">
                        <a:effectLst/>
                        <a:latin typeface="+mn-lt"/>
                        <a:ea typeface="Calibri"/>
                        <a:cs typeface="Arial" panose="020B0604020202020204" pitchFamily="34" charset="0"/>
                      </a:endParaRPr>
                    </a:p>
                  </a:txBody>
                  <a:tcPr marL="15506" marR="15506" marT="0" marB="0" anchor="b"/>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    Black</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a:solidFill>
                            <a:srgbClr val="000000"/>
                          </a:solidFill>
                          <a:effectLst/>
                          <a:latin typeface="+mn-lt"/>
                          <a:ea typeface="Calibri"/>
                        </a:rPr>
                        <a:t>8.4 (7.8-9.0)</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17.7 (16.1-19.3)</a:t>
                      </a:r>
                      <a:endParaRPr lang="en-US" sz="1800" dirty="0">
                        <a:effectLst/>
                        <a:latin typeface="+mn-lt"/>
                        <a:ea typeface="Calibri"/>
                      </a:endParaRPr>
                    </a:p>
                  </a:txBody>
                  <a:tcPr marL="68580" marR="68580"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    White</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a:solidFill>
                            <a:srgbClr val="000000"/>
                          </a:solidFill>
                          <a:effectLst/>
                          <a:latin typeface="+mn-lt"/>
                          <a:ea typeface="Calibri"/>
                        </a:rPr>
                        <a:t>8.8 (8.2-9.4)</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19.7 (17.7-21.6)</a:t>
                      </a:r>
                      <a:endParaRPr lang="en-US" sz="1800" dirty="0">
                        <a:effectLst/>
                        <a:latin typeface="+mn-lt"/>
                        <a:ea typeface="Calibri"/>
                      </a:endParaRPr>
                    </a:p>
                  </a:txBody>
                  <a:tcPr marL="68580" marR="68580"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Smoking status</a:t>
                      </a:r>
                      <a:endParaRPr lang="en-US" sz="1800" b="0" dirty="0">
                        <a:effectLst/>
                        <a:latin typeface="+mn-lt"/>
                        <a:ea typeface="Calibri"/>
                        <a:cs typeface="Arial" panose="020B0604020202020204" pitchFamily="34" charset="0"/>
                      </a:endParaRPr>
                    </a:p>
                  </a:txBody>
                  <a:tcPr marL="15506" marR="15506" marT="0" marB="0"/>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spcBef>
                          <a:spcPts val="0"/>
                        </a:spcBef>
                        <a:spcAft>
                          <a:spcPts val="0"/>
                        </a:spcAft>
                      </a:pPr>
                      <a:r>
                        <a:rPr lang="en-US" sz="1800">
                          <a:effectLst/>
                          <a:latin typeface="+mn-lt"/>
                        </a:rPr>
                        <a:t> </a:t>
                      </a:r>
                      <a:endParaRPr lang="en-US" sz="1800" b="1">
                        <a:effectLst/>
                        <a:latin typeface="+mn-lt"/>
                        <a:ea typeface="Calibri"/>
                        <a:cs typeface="Arial" panose="020B0604020202020204" pitchFamily="34" charset="0"/>
                      </a:endParaRPr>
                    </a:p>
                  </a:txBody>
                  <a:tcPr marL="15506" marR="15506" marT="0" marB="0" anchor="b"/>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spcBef>
                          <a:spcPts val="0"/>
                        </a:spcBef>
                        <a:spcAft>
                          <a:spcPts val="0"/>
                        </a:spcAft>
                      </a:pPr>
                      <a:r>
                        <a:rPr lang="en-US" sz="1800" dirty="0">
                          <a:effectLst/>
                          <a:latin typeface="+mn-lt"/>
                        </a:rPr>
                        <a:t> </a:t>
                      </a:r>
                      <a:endParaRPr lang="en-US" sz="1800" b="1" dirty="0">
                        <a:effectLst/>
                        <a:latin typeface="+mn-lt"/>
                        <a:ea typeface="Calibri"/>
                        <a:cs typeface="Arial" panose="020B0604020202020204" pitchFamily="34" charset="0"/>
                      </a:endParaRPr>
                    </a:p>
                  </a:txBody>
                  <a:tcPr marL="15506" marR="15506" marT="0" marB="0" anchor="b"/>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     Nonsmoker</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a:solidFill>
                            <a:srgbClr val="000000"/>
                          </a:solidFill>
                          <a:effectLst/>
                          <a:latin typeface="+mn-lt"/>
                          <a:ea typeface="Calibri"/>
                        </a:rPr>
                        <a:t>7.9 (7.5-8.3)</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17.4 (16.2-18.7)</a:t>
                      </a:r>
                      <a:endParaRPr lang="en-US" sz="1800" dirty="0">
                        <a:effectLst/>
                        <a:latin typeface="+mn-lt"/>
                        <a:ea typeface="Calibri"/>
                      </a:endParaRPr>
                    </a:p>
                  </a:txBody>
                  <a:tcPr marL="68580" marR="68580"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     Current </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a:solidFill>
                            <a:srgbClr val="000000"/>
                          </a:solidFill>
                          <a:effectLst/>
                          <a:latin typeface="+mn-lt"/>
                          <a:ea typeface="Calibri"/>
                        </a:rPr>
                        <a:t>11.8 (10.4-13.1)</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24.9 (21.1-28.6)</a:t>
                      </a:r>
                      <a:endParaRPr lang="en-US" sz="1800" dirty="0">
                        <a:effectLst/>
                        <a:latin typeface="+mn-lt"/>
                        <a:ea typeface="Calibri"/>
                      </a:endParaRPr>
                    </a:p>
                  </a:txBody>
                  <a:tcPr marL="68580" marR="68580"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Diabetes</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a:solidFill>
                            <a:srgbClr val="000000"/>
                          </a:solidFill>
                          <a:effectLst/>
                          <a:latin typeface="+mn-lt"/>
                          <a:ea typeface="Calibri"/>
                        </a:rPr>
                        <a:t> </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 </a:t>
                      </a:r>
                      <a:endParaRPr lang="en-US" sz="1800" dirty="0">
                        <a:effectLst/>
                        <a:latin typeface="+mn-lt"/>
                        <a:ea typeface="Calibri"/>
                      </a:endParaRPr>
                    </a:p>
                  </a:txBody>
                  <a:tcPr marL="68580" marR="68580"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     No</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a:solidFill>
                            <a:srgbClr val="000000"/>
                          </a:solidFill>
                          <a:effectLst/>
                          <a:latin typeface="+mn-lt"/>
                          <a:ea typeface="Calibri"/>
                        </a:rPr>
                        <a:t>7.2 (6.8-7.6)</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16.1 (14.9-17.4)</a:t>
                      </a:r>
                      <a:endParaRPr lang="en-US" sz="1800" dirty="0">
                        <a:effectLst/>
                        <a:latin typeface="+mn-lt"/>
                        <a:ea typeface="Calibri"/>
                      </a:endParaRPr>
                    </a:p>
                  </a:txBody>
                  <a:tcPr marL="68580" marR="68580" marT="0" marB="0"/>
                </a:tc>
              </a:tr>
              <a:tr h="2387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spcBef>
                          <a:spcPts val="0"/>
                        </a:spcBef>
                        <a:spcAft>
                          <a:spcPts val="0"/>
                        </a:spcAft>
                      </a:pPr>
                      <a:r>
                        <a:rPr lang="en-US" sz="1800" b="0" dirty="0">
                          <a:effectLst/>
                          <a:latin typeface="+mn-lt"/>
                        </a:rPr>
                        <a:t>     Yes</a:t>
                      </a:r>
                      <a:endParaRPr lang="en-US" sz="1800" b="0" dirty="0">
                        <a:effectLst/>
                        <a:latin typeface="+mn-lt"/>
                        <a:ea typeface="Calibri"/>
                        <a:cs typeface="Arial" panose="020B0604020202020204" pitchFamily="34" charset="0"/>
                      </a:endParaRPr>
                    </a:p>
                  </a:txBody>
                  <a:tcPr marL="15506" marR="15506" marT="0" marB="0"/>
                </a:tc>
                <a:tc>
                  <a:txBody>
                    <a:bodyPr/>
                    <a:lstStyle/>
                    <a:p>
                      <a:pPr marL="0" marR="0" algn="r">
                        <a:spcBef>
                          <a:spcPts val="0"/>
                        </a:spcBef>
                        <a:spcAft>
                          <a:spcPts val="0"/>
                        </a:spcAft>
                      </a:pPr>
                      <a:r>
                        <a:rPr lang="en-US" sz="1800">
                          <a:solidFill>
                            <a:srgbClr val="000000"/>
                          </a:solidFill>
                          <a:effectLst/>
                          <a:latin typeface="+mn-lt"/>
                          <a:ea typeface="Calibri"/>
                        </a:rPr>
                        <a:t>15.9 (14.3-17.4)</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27.9 (24.6-31.2)</a:t>
                      </a:r>
                      <a:endParaRPr lang="en-US" sz="1800" dirty="0">
                        <a:effectLst/>
                        <a:latin typeface="+mn-lt"/>
                        <a:ea typeface="Calibri"/>
                      </a:endParaRPr>
                    </a:p>
                  </a:txBody>
                  <a:tcPr marL="68580" marR="68580" marT="0" marB="0"/>
                </a:tc>
              </a:tr>
            </a:tbl>
          </a:graphicData>
        </a:graphic>
      </p:graphicFrame>
      <p:sp>
        <p:nvSpPr>
          <p:cNvPr id="8" name="Title 2"/>
          <p:cNvSpPr>
            <a:spLocks noGrp="1"/>
          </p:cNvSpPr>
          <p:nvPr>
            <p:ph type="title"/>
          </p:nvPr>
        </p:nvSpPr>
        <p:spPr/>
        <p:txBody>
          <a:bodyPr/>
          <a:lstStyle/>
          <a:p>
            <a:r>
              <a:rPr lang="en-US" dirty="0" smtClean="0"/>
              <a:t>Results: Incidence rates of </a:t>
            </a:r>
            <a:r>
              <a:rPr lang="en-US" dirty="0" smtClean="0"/>
              <a:t>CVD</a:t>
            </a:r>
            <a:endParaRPr lang="en-US" dirty="0"/>
          </a:p>
        </p:txBody>
      </p:sp>
      <p:sp>
        <p:nvSpPr>
          <p:cNvPr id="12" name="TextBox 11"/>
          <p:cNvSpPr txBox="1"/>
          <p:nvPr/>
        </p:nvSpPr>
        <p:spPr>
          <a:xfrm>
            <a:off x="228600" y="6400800"/>
            <a:ext cx="609600"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7307831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ext uri="{D42A27DB-BD31-4B8C-83A1-F6EECF244321}">
                <p14:modId xmlns:p14="http://schemas.microsoft.com/office/powerpoint/2010/main" val="1370780542"/>
              </p:ext>
            </p:extLst>
          </p:nvPr>
        </p:nvGraphicFramePr>
        <p:xfrm>
          <a:off x="266700" y="3992880"/>
          <a:ext cx="8610600" cy="2407919"/>
        </p:xfrm>
        <a:graphic>
          <a:graphicData uri="http://schemas.openxmlformats.org/drawingml/2006/table">
            <a:tbl>
              <a:tblPr firstRow="1" firstCol="1" bandRow="1">
                <a:tableStyleId>{00A15C55-8517-42AA-B614-E9B94910E393}</a:tableStyleId>
              </a:tblPr>
              <a:tblGrid>
                <a:gridCol w="1282980"/>
                <a:gridCol w="1220983"/>
                <a:gridCol w="1220983"/>
                <a:gridCol w="1220983"/>
                <a:gridCol w="1220983"/>
                <a:gridCol w="1220983"/>
                <a:gridCol w="1222705"/>
              </a:tblGrid>
              <a:tr h="4156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Full Sample</a:t>
                      </a:r>
                    </a:p>
                    <a:p>
                      <a:pPr marL="0" marR="0">
                        <a:spcBef>
                          <a:spcPts val="0"/>
                        </a:spcBef>
                        <a:spcAft>
                          <a:spcPts val="0"/>
                        </a:spcAft>
                      </a:pPr>
                      <a:endParaRPr lang="en-US" sz="1400" dirty="0">
                        <a:effectLst/>
                        <a:latin typeface="+mn-lt"/>
                        <a:ea typeface="Calibri"/>
                      </a:endParaRPr>
                    </a:p>
                  </a:txBody>
                  <a:tcPr marL="68580" marR="68580" marT="0" marB="0"/>
                </a:tc>
                <a:tc>
                  <a:txBody>
                    <a:bodyPr/>
                    <a:lstStyle/>
                    <a:p>
                      <a:pPr marL="0" marR="0" algn="r">
                        <a:spcBef>
                          <a:spcPts val="0"/>
                        </a:spcBef>
                        <a:spcAft>
                          <a:spcPts val="0"/>
                        </a:spcAft>
                      </a:pPr>
                      <a:r>
                        <a:rPr lang="en-US" sz="1400" dirty="0" smtClean="0">
                          <a:effectLst/>
                        </a:rPr>
                        <a:t>Non-elevated</a:t>
                      </a:r>
                      <a:endParaRPr lang="en-US" sz="1400" dirty="0">
                        <a:effectLst/>
                      </a:endParaRPr>
                    </a:p>
                    <a:p>
                      <a:pPr marL="0" marR="0" algn="r">
                        <a:spcBef>
                          <a:spcPts val="0"/>
                        </a:spcBef>
                        <a:spcAft>
                          <a:spcPts val="0"/>
                        </a:spcAft>
                      </a:pPr>
                      <a:r>
                        <a:rPr lang="en-US" sz="1400" dirty="0">
                          <a:effectLst/>
                        </a:rPr>
                        <a:t>n=24,933</a:t>
                      </a:r>
                      <a:endParaRPr lang="en-US" sz="1400" dirty="0">
                        <a:effectLst/>
                        <a:latin typeface="+mn-lt"/>
                        <a:ea typeface="Calibri"/>
                      </a:endParaRPr>
                    </a:p>
                  </a:txBody>
                  <a:tcPr marL="68580" marR="68580" marT="0" marB="0"/>
                </a:tc>
                <a:tc>
                  <a:txBody>
                    <a:bodyPr/>
                    <a:lstStyle/>
                    <a:p>
                      <a:pPr marL="0" marR="0" algn="r">
                        <a:spcBef>
                          <a:spcPts val="0"/>
                        </a:spcBef>
                        <a:spcAft>
                          <a:spcPts val="0"/>
                        </a:spcAft>
                      </a:pPr>
                      <a:r>
                        <a:rPr lang="en-US" sz="1400" dirty="0" smtClean="0">
                          <a:effectLst/>
                        </a:rPr>
                        <a:t>Elevated</a:t>
                      </a:r>
                      <a:endParaRPr lang="en-US" sz="1400" dirty="0">
                        <a:effectLst/>
                      </a:endParaRPr>
                    </a:p>
                    <a:p>
                      <a:pPr marL="0" marR="0" algn="r">
                        <a:spcBef>
                          <a:spcPts val="0"/>
                        </a:spcBef>
                        <a:spcAft>
                          <a:spcPts val="0"/>
                        </a:spcAft>
                      </a:pPr>
                      <a:r>
                        <a:rPr lang="en-US" sz="1400" dirty="0">
                          <a:effectLst/>
                        </a:rPr>
                        <a:t>n=6,923</a:t>
                      </a:r>
                      <a:endParaRPr lang="en-US" sz="1400" dirty="0">
                        <a:effectLst/>
                        <a:latin typeface="+mn-lt"/>
                        <a:ea typeface="Calibri"/>
                      </a:endParaRPr>
                    </a:p>
                  </a:txBody>
                  <a:tcPr marL="68580" marR="68580" marT="0" marB="0"/>
                </a:tc>
                <a:tc>
                  <a:txBody>
                    <a:bodyPr/>
                    <a:lstStyle/>
                    <a:p>
                      <a:pPr marL="0" marR="0" algn="r">
                        <a:spcBef>
                          <a:spcPts val="0"/>
                        </a:spcBef>
                        <a:spcAft>
                          <a:spcPts val="0"/>
                        </a:spcAft>
                      </a:pPr>
                      <a:r>
                        <a:rPr lang="en-US" sz="1400" dirty="0" smtClean="0">
                          <a:effectLst/>
                        </a:rPr>
                        <a:t>Non-elevated</a:t>
                      </a:r>
                      <a:endParaRPr lang="en-US" sz="1400" dirty="0">
                        <a:effectLst/>
                      </a:endParaRPr>
                    </a:p>
                    <a:p>
                      <a:pPr marL="0" marR="0" algn="r">
                        <a:spcBef>
                          <a:spcPts val="0"/>
                        </a:spcBef>
                        <a:spcAft>
                          <a:spcPts val="0"/>
                        </a:spcAft>
                      </a:pPr>
                      <a:r>
                        <a:rPr lang="en-US" sz="1400" dirty="0">
                          <a:effectLst/>
                        </a:rPr>
                        <a:t>n=9,468</a:t>
                      </a:r>
                      <a:endParaRPr lang="en-US" sz="1400" dirty="0">
                        <a:effectLst/>
                        <a:latin typeface="+mn-lt"/>
                        <a:ea typeface="Calibri"/>
                      </a:endParaRPr>
                    </a:p>
                  </a:txBody>
                  <a:tcPr marL="68580" marR="68580" marT="0" marB="0"/>
                </a:tc>
                <a:tc>
                  <a:txBody>
                    <a:bodyPr/>
                    <a:lstStyle/>
                    <a:p>
                      <a:pPr marL="0" marR="0" algn="r">
                        <a:spcBef>
                          <a:spcPts val="0"/>
                        </a:spcBef>
                        <a:spcAft>
                          <a:spcPts val="0"/>
                        </a:spcAft>
                      </a:pPr>
                      <a:r>
                        <a:rPr lang="en-US" sz="1400" dirty="0" smtClean="0">
                          <a:effectLst/>
                        </a:rPr>
                        <a:t>Elevated</a:t>
                      </a:r>
                      <a:endParaRPr lang="en-US" sz="1400" dirty="0">
                        <a:effectLst/>
                      </a:endParaRPr>
                    </a:p>
                    <a:p>
                      <a:pPr marL="0" marR="0" algn="r">
                        <a:spcBef>
                          <a:spcPts val="0"/>
                        </a:spcBef>
                        <a:spcAft>
                          <a:spcPts val="0"/>
                        </a:spcAft>
                      </a:pPr>
                      <a:r>
                        <a:rPr lang="en-US" sz="1400" dirty="0">
                          <a:effectLst/>
                        </a:rPr>
                        <a:t>n=4,062</a:t>
                      </a:r>
                      <a:endParaRPr lang="en-US" sz="1400" dirty="0">
                        <a:effectLst/>
                        <a:latin typeface="+mn-lt"/>
                        <a:ea typeface="Calibri"/>
                      </a:endParaRPr>
                    </a:p>
                  </a:txBody>
                  <a:tcPr marL="68580" marR="68580" marT="0" marB="0"/>
                </a:tc>
                <a:tc>
                  <a:txBody>
                    <a:bodyPr/>
                    <a:lstStyle/>
                    <a:p>
                      <a:pPr marL="0" marR="0" algn="r">
                        <a:spcBef>
                          <a:spcPts val="0"/>
                        </a:spcBef>
                        <a:spcAft>
                          <a:spcPts val="0"/>
                        </a:spcAft>
                      </a:pPr>
                      <a:r>
                        <a:rPr lang="en-US" sz="1400" dirty="0" smtClean="0">
                          <a:effectLst/>
                        </a:rPr>
                        <a:t>Non-elevated</a:t>
                      </a:r>
                      <a:endParaRPr lang="en-US" sz="1400" dirty="0">
                        <a:effectLst/>
                      </a:endParaRPr>
                    </a:p>
                    <a:p>
                      <a:pPr marL="0" marR="0" algn="r">
                        <a:spcBef>
                          <a:spcPts val="0"/>
                        </a:spcBef>
                        <a:spcAft>
                          <a:spcPts val="0"/>
                        </a:spcAft>
                        <a:tabLst>
                          <a:tab pos="289560" algn="l"/>
                          <a:tab pos="589280" algn="ctr"/>
                        </a:tabLst>
                      </a:pPr>
                      <a:r>
                        <a:rPr lang="en-US" sz="1400" dirty="0">
                          <a:effectLst/>
                        </a:rPr>
                        <a:t>n=15,465</a:t>
                      </a:r>
                      <a:endParaRPr lang="en-US" sz="1400" dirty="0">
                        <a:effectLst/>
                        <a:latin typeface="+mn-lt"/>
                        <a:ea typeface="Calibri"/>
                      </a:endParaRPr>
                    </a:p>
                  </a:txBody>
                  <a:tcPr marL="68580" marR="68580" marT="0" marB="0"/>
                </a:tc>
                <a:tc>
                  <a:txBody>
                    <a:bodyPr/>
                    <a:lstStyle/>
                    <a:p>
                      <a:pPr marL="0" marR="0" algn="r">
                        <a:spcBef>
                          <a:spcPts val="0"/>
                        </a:spcBef>
                        <a:spcAft>
                          <a:spcPts val="0"/>
                        </a:spcAft>
                      </a:pPr>
                      <a:r>
                        <a:rPr lang="en-US" sz="1400" dirty="0" smtClean="0">
                          <a:effectLst/>
                        </a:rPr>
                        <a:t>Elevated</a:t>
                      </a:r>
                      <a:endParaRPr lang="en-US" sz="1400" dirty="0">
                        <a:effectLst/>
                      </a:endParaRPr>
                    </a:p>
                    <a:p>
                      <a:pPr marL="0" marR="0" algn="r">
                        <a:spcBef>
                          <a:spcPts val="0"/>
                        </a:spcBef>
                        <a:spcAft>
                          <a:spcPts val="0"/>
                        </a:spcAft>
                      </a:pPr>
                      <a:r>
                        <a:rPr lang="en-US" sz="1400" dirty="0">
                          <a:effectLst/>
                        </a:rPr>
                        <a:t>n=2,861</a:t>
                      </a:r>
                      <a:endParaRPr lang="en-US" sz="1400" dirty="0">
                        <a:effectLst/>
                        <a:latin typeface="+mn-lt"/>
                        <a:ea typeface="Calibri"/>
                      </a:endParaRPr>
                    </a:p>
                  </a:txBody>
                  <a:tcPr marL="68580" marR="68580" marT="0" marB="0"/>
                </a:tc>
              </a:tr>
              <a:tr h="207818">
                <a:tc>
                  <a:txBody>
                    <a:bodyPr/>
                    <a:lstStyle/>
                    <a:p>
                      <a:pPr marL="0" marR="0">
                        <a:spcBef>
                          <a:spcPts val="0"/>
                        </a:spcBef>
                        <a:spcAft>
                          <a:spcPts val="0"/>
                        </a:spcAft>
                      </a:pPr>
                      <a:r>
                        <a:rPr lang="en-US" sz="1800" dirty="0">
                          <a:effectLst/>
                        </a:rPr>
                        <a:t> </a:t>
                      </a:r>
                      <a:endParaRPr lang="en-US" sz="1800" dirty="0">
                        <a:effectLst/>
                        <a:latin typeface="+mn-lt"/>
                        <a:ea typeface="Calibri"/>
                      </a:endParaRPr>
                    </a:p>
                  </a:txBody>
                  <a:tcPr marL="68580" marR="68580" marT="0" marB="0"/>
                </a:tc>
                <a:tc gridSpan="6">
                  <a:txBody>
                    <a:bodyPr/>
                    <a:lstStyle/>
                    <a:p>
                      <a:pPr marL="0" marR="0" algn="ctr">
                        <a:spcBef>
                          <a:spcPts val="0"/>
                        </a:spcBef>
                        <a:spcAft>
                          <a:spcPts val="0"/>
                        </a:spcAft>
                      </a:pPr>
                      <a:r>
                        <a:rPr lang="en-US" sz="1800" dirty="0">
                          <a:effectLst/>
                        </a:rPr>
                        <a:t>Cardiovascular disease</a:t>
                      </a:r>
                      <a:endParaRPr lang="en-US" sz="1800" dirty="0">
                        <a:effectLst/>
                        <a:latin typeface="+mn-lt"/>
                        <a:ea typeface="Calibri"/>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7818">
                <a:tc>
                  <a:txBody>
                    <a:bodyPr/>
                    <a:lstStyle/>
                    <a:p>
                      <a:pPr marL="0" marR="0">
                        <a:spcBef>
                          <a:spcPts val="0"/>
                        </a:spcBef>
                        <a:spcAft>
                          <a:spcPts val="0"/>
                        </a:spcAft>
                      </a:pPr>
                      <a:r>
                        <a:rPr lang="en-US" sz="1800" dirty="0">
                          <a:effectLst/>
                        </a:rPr>
                        <a:t>Overall</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effectLst/>
                        </a:rPr>
                        <a:t>8.4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18.4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11.9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19.9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6.4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16.4 </a:t>
                      </a:r>
                      <a:endParaRPr lang="en-US" sz="1800" dirty="0" smtClean="0">
                        <a:effectLst/>
                        <a:latin typeface="+mn-lt"/>
                      </a:endParaRPr>
                    </a:p>
                  </a:txBody>
                  <a:tcPr marL="68580" marR="68580" marT="0" marB="0"/>
                </a:tc>
              </a:tr>
              <a:tr h="207818">
                <a:tc>
                  <a:txBody>
                    <a:bodyPr/>
                    <a:lstStyle/>
                    <a:p>
                      <a:pPr marL="0" marR="0">
                        <a:spcBef>
                          <a:spcPts val="0"/>
                        </a:spcBef>
                        <a:spcAft>
                          <a:spcPts val="0"/>
                        </a:spcAft>
                      </a:pPr>
                      <a:r>
                        <a:rPr lang="en-US" sz="1800" dirty="0" smtClean="0">
                          <a:effectLst/>
                        </a:rPr>
                        <a:t>Race/</a:t>
                      </a:r>
                      <a:r>
                        <a:rPr lang="en-US" sz="1800" dirty="0" err="1" smtClean="0">
                          <a:effectLst/>
                        </a:rPr>
                        <a:t>ethn</a:t>
                      </a:r>
                      <a:r>
                        <a:rPr lang="en-US" sz="1800" dirty="0" smtClean="0">
                          <a:effectLst/>
                        </a:rPr>
                        <a:t>.</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effectLst/>
                        </a:rPr>
                        <a:t> </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effectLst/>
                        </a:rPr>
                        <a:t> </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effectLst/>
                        </a:rPr>
                        <a:t> </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effectLst/>
                        </a:rPr>
                        <a:t> </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a:effectLst/>
                        </a:rPr>
                        <a:t> </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a:effectLst/>
                        </a:rPr>
                        <a:t> </a:t>
                      </a:r>
                      <a:endParaRPr lang="en-US" sz="1800">
                        <a:effectLst/>
                        <a:latin typeface="+mn-lt"/>
                        <a:ea typeface="Calibri"/>
                      </a:endParaRPr>
                    </a:p>
                  </a:txBody>
                  <a:tcPr marL="68580" marR="68580" marT="0" marB="0"/>
                </a:tc>
              </a:tr>
              <a:tr h="207818">
                <a:tc>
                  <a:txBody>
                    <a:bodyPr/>
                    <a:lstStyle/>
                    <a:p>
                      <a:pPr marL="0" marR="0">
                        <a:spcBef>
                          <a:spcPts val="0"/>
                        </a:spcBef>
                        <a:spcAft>
                          <a:spcPts val="0"/>
                        </a:spcAft>
                      </a:pPr>
                      <a:r>
                        <a:rPr lang="en-US" sz="1800">
                          <a:effectLst/>
                        </a:rPr>
                        <a:t>    White</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effectLst/>
                        </a:rPr>
                        <a:t>8.8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19.7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12.3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20.1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7.4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19.2 </a:t>
                      </a:r>
                      <a:endParaRPr lang="en-US" sz="1800" dirty="0" smtClean="0">
                        <a:effectLst/>
                        <a:latin typeface="+mn-lt"/>
                      </a:endParaRPr>
                    </a:p>
                  </a:txBody>
                  <a:tcPr marL="68580" marR="68580" marT="0" marB="0"/>
                </a:tc>
              </a:tr>
              <a:tr h="207818">
                <a:tc>
                  <a:txBody>
                    <a:bodyPr/>
                    <a:lstStyle/>
                    <a:p>
                      <a:pPr marL="0" marR="0">
                        <a:spcBef>
                          <a:spcPts val="0"/>
                        </a:spcBef>
                        <a:spcAft>
                          <a:spcPts val="0"/>
                        </a:spcAft>
                      </a:pPr>
                      <a:r>
                        <a:rPr lang="en-US" sz="1800">
                          <a:effectLst/>
                        </a:rPr>
                        <a:t>    Black</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effectLst/>
                        </a:rPr>
                        <a:t>8.4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17.7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11.9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19.7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5.3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14.0 </a:t>
                      </a:r>
                      <a:endParaRPr lang="en-US" sz="1800" dirty="0" smtClean="0">
                        <a:effectLst/>
                        <a:latin typeface="+mn-lt"/>
                      </a:endParaRPr>
                    </a:p>
                  </a:txBody>
                  <a:tcPr marL="68580" marR="68580" marT="0" marB="0"/>
                </a:tc>
              </a:tr>
              <a:tr h="207818">
                <a:tc>
                  <a:txBody>
                    <a:bodyPr/>
                    <a:lstStyle/>
                    <a:p>
                      <a:pPr marL="0" marR="0">
                        <a:spcBef>
                          <a:spcPts val="0"/>
                        </a:spcBef>
                        <a:spcAft>
                          <a:spcPts val="0"/>
                        </a:spcAft>
                      </a:pPr>
                      <a:r>
                        <a:rPr lang="en-US" sz="1800">
                          <a:effectLst/>
                        </a:rPr>
                        <a:t>    Hispanic</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effectLst/>
                        </a:rPr>
                        <a:t>7.2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21.1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smtClean="0">
                          <a:effectLst/>
                        </a:rPr>
                        <a:t>10.3</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24.3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6.4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17.6 </a:t>
                      </a:r>
                      <a:endParaRPr lang="en-US" sz="1800" dirty="0" smtClean="0">
                        <a:effectLst/>
                        <a:latin typeface="+mn-lt"/>
                      </a:endParaRPr>
                    </a:p>
                  </a:txBody>
                  <a:tcPr marL="68580" marR="68580" marT="0" marB="0"/>
                </a:tc>
              </a:tr>
              <a:tr h="207818">
                <a:tc>
                  <a:txBody>
                    <a:bodyPr/>
                    <a:lstStyle/>
                    <a:p>
                      <a:pPr marL="0" marR="0">
                        <a:spcBef>
                          <a:spcPts val="0"/>
                        </a:spcBef>
                        <a:spcAft>
                          <a:spcPts val="0"/>
                        </a:spcAft>
                      </a:pPr>
                      <a:r>
                        <a:rPr lang="en-US" sz="1800" dirty="0">
                          <a:effectLst/>
                        </a:rPr>
                        <a:t>    </a:t>
                      </a:r>
                      <a:r>
                        <a:rPr lang="en-US" sz="1800" dirty="0" smtClean="0">
                          <a:effectLst/>
                        </a:rPr>
                        <a:t>Chinese</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effectLst/>
                        </a:rPr>
                        <a:t>4.5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11.0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6.1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13.2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4.1 </a:t>
                      </a:r>
                      <a:endParaRPr lang="en-US" sz="1800" dirty="0" smtClean="0">
                        <a:effectLst/>
                        <a:latin typeface="+mn-lt"/>
                      </a:endParaRPr>
                    </a:p>
                  </a:txBody>
                  <a:tcPr marL="68580" marR="68580" marT="0" marB="0"/>
                </a:tc>
                <a:tc>
                  <a:txBody>
                    <a:bodyPr/>
                    <a:lstStyle/>
                    <a:p>
                      <a:pPr marL="0" marR="0" algn="r">
                        <a:spcBef>
                          <a:spcPts val="0"/>
                        </a:spcBef>
                        <a:spcAft>
                          <a:spcPts val="0"/>
                        </a:spcAft>
                      </a:pPr>
                      <a:r>
                        <a:rPr lang="en-US" sz="1800" dirty="0">
                          <a:effectLst/>
                        </a:rPr>
                        <a:t>8.5 </a:t>
                      </a:r>
                      <a:endParaRPr lang="en-US" sz="1800" dirty="0" smtClean="0">
                        <a:effectLst/>
                        <a:latin typeface="+mn-lt"/>
                      </a:endParaRPr>
                    </a:p>
                  </a:txBody>
                  <a:tcPr marL="68580" marR="68580" marT="0" marB="0"/>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857921292"/>
              </p:ext>
            </p:extLst>
          </p:nvPr>
        </p:nvGraphicFramePr>
        <p:xfrm>
          <a:off x="266700" y="1295400"/>
          <a:ext cx="8610600" cy="2682240"/>
        </p:xfrm>
        <a:graphic>
          <a:graphicData uri="http://schemas.openxmlformats.org/drawingml/2006/table">
            <a:tbl>
              <a:tblPr firstRow="1" firstCol="1" bandRow="1">
                <a:tableStyleId>{5C22544A-7EE6-4342-B048-85BDC9FD1C3A}</a:tableStyleId>
              </a:tblPr>
              <a:tblGrid>
                <a:gridCol w="1282980"/>
                <a:gridCol w="1220983"/>
                <a:gridCol w="1220983"/>
                <a:gridCol w="1220983"/>
                <a:gridCol w="1220983"/>
                <a:gridCol w="1220983"/>
                <a:gridCol w="1222705"/>
              </a:tblGrid>
              <a:tr h="207818">
                <a:tc>
                  <a:txBody>
                    <a:bodyPr/>
                    <a:lstStyle/>
                    <a:p>
                      <a:pPr marL="0" marR="0">
                        <a:spcBef>
                          <a:spcPts val="0"/>
                        </a:spcBef>
                        <a:spcAft>
                          <a:spcPts val="0"/>
                        </a:spcAft>
                      </a:pPr>
                      <a:endParaRPr lang="en-US" sz="1800" dirty="0">
                        <a:effectLst/>
                        <a:latin typeface="+mn-lt"/>
                        <a:ea typeface="Calibri"/>
                      </a:endParaRPr>
                    </a:p>
                  </a:txBody>
                  <a:tcPr marL="68580" marR="68580" marT="0" marB="0"/>
                </a:tc>
                <a:tc gridSpan="2">
                  <a:txBody>
                    <a:bodyPr/>
                    <a:lstStyle/>
                    <a:p>
                      <a:pPr marL="0" marR="0" algn="r">
                        <a:spcBef>
                          <a:spcPts val="0"/>
                        </a:spcBef>
                        <a:spcAft>
                          <a:spcPts val="0"/>
                        </a:spcAft>
                      </a:pPr>
                      <a:r>
                        <a:rPr lang="en-US" sz="1800" dirty="0">
                          <a:effectLst/>
                        </a:rPr>
                        <a:t>Overall</a:t>
                      </a:r>
                      <a:endParaRPr lang="en-US" sz="1800" dirty="0">
                        <a:effectLst/>
                        <a:latin typeface="+mn-lt"/>
                        <a:ea typeface="Calibri"/>
                      </a:endParaRPr>
                    </a:p>
                  </a:txBody>
                  <a:tcPr marL="68580" marR="68580" marT="0" marB="0"/>
                </a:tc>
                <a:tc hMerge="1">
                  <a:txBody>
                    <a:bodyPr/>
                    <a:lstStyle/>
                    <a:p>
                      <a:endParaRPr lang="en-US"/>
                    </a:p>
                  </a:txBody>
                  <a:tcPr/>
                </a:tc>
                <a:tc gridSpan="2">
                  <a:txBody>
                    <a:bodyPr/>
                    <a:lstStyle/>
                    <a:p>
                      <a:pPr marL="0" marR="0" algn="r">
                        <a:spcBef>
                          <a:spcPts val="0"/>
                        </a:spcBef>
                        <a:spcAft>
                          <a:spcPts val="0"/>
                        </a:spcAft>
                      </a:pPr>
                      <a:r>
                        <a:rPr lang="en-US" sz="1800" dirty="0">
                          <a:effectLst/>
                        </a:rPr>
                        <a:t>Taking </a:t>
                      </a:r>
                      <a:r>
                        <a:rPr lang="en-US" sz="1800" dirty="0" smtClean="0">
                          <a:effectLst/>
                        </a:rPr>
                        <a:t>meds</a:t>
                      </a:r>
                      <a:endParaRPr lang="en-US" sz="1800" dirty="0">
                        <a:effectLst/>
                        <a:latin typeface="+mn-lt"/>
                        <a:ea typeface="Calibri"/>
                      </a:endParaRPr>
                    </a:p>
                  </a:txBody>
                  <a:tcPr marL="68580" marR="68580" marT="0" marB="0"/>
                </a:tc>
                <a:tc hMerge="1">
                  <a:txBody>
                    <a:bodyPr/>
                    <a:lstStyle/>
                    <a:p>
                      <a:endParaRPr lang="en-US"/>
                    </a:p>
                  </a:txBody>
                  <a:tcPr/>
                </a:tc>
                <a:tc gridSpan="2">
                  <a:txBody>
                    <a:bodyPr/>
                    <a:lstStyle/>
                    <a:p>
                      <a:pPr marL="0" marR="0" algn="r">
                        <a:spcBef>
                          <a:spcPts val="0"/>
                        </a:spcBef>
                        <a:spcAft>
                          <a:spcPts val="0"/>
                        </a:spcAft>
                      </a:pPr>
                      <a:r>
                        <a:rPr lang="en-US" sz="1800" dirty="0">
                          <a:effectLst/>
                        </a:rPr>
                        <a:t>Not Taking </a:t>
                      </a:r>
                      <a:r>
                        <a:rPr lang="en-US" sz="1800" dirty="0" smtClean="0">
                          <a:effectLst/>
                        </a:rPr>
                        <a:t>meds</a:t>
                      </a:r>
                      <a:endParaRPr lang="en-US" sz="1800" dirty="0">
                        <a:effectLst/>
                        <a:latin typeface="+mn-lt"/>
                        <a:ea typeface="Calibri"/>
                      </a:endParaRPr>
                    </a:p>
                  </a:txBody>
                  <a:tcPr marL="68580" marR="68580" marT="0" marB="0"/>
                </a:tc>
                <a:tc hMerge="1">
                  <a:txBody>
                    <a:bodyPr/>
                    <a:lstStyle/>
                    <a:p>
                      <a:endParaRPr lang="en-US"/>
                    </a:p>
                  </a:txBody>
                  <a:tcPr/>
                </a:tc>
              </a:tr>
              <a:tr h="4156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dirty="0" smtClean="0">
                          <a:effectLst/>
                        </a:rPr>
                        <a:t>MESA</a:t>
                      </a:r>
                      <a:endParaRPr lang="en-US" sz="3200" dirty="0" smtClean="0">
                        <a:effectLst/>
                        <a:latin typeface="+mn-lt"/>
                        <a:ea typeface="Calibri"/>
                      </a:endParaRPr>
                    </a:p>
                  </a:txBody>
                  <a:tcPr marL="68580" marR="68580" marT="0" marB="0"/>
                </a:tc>
                <a:tc>
                  <a:txBody>
                    <a:bodyPr/>
                    <a:lstStyle/>
                    <a:p>
                      <a:pPr marL="0" marR="0" algn="r">
                        <a:spcBef>
                          <a:spcPts val="0"/>
                        </a:spcBef>
                        <a:spcAft>
                          <a:spcPts val="0"/>
                        </a:spcAft>
                      </a:pPr>
                      <a:r>
                        <a:rPr lang="en-US" sz="1400" dirty="0" smtClean="0">
                          <a:effectLst/>
                        </a:rPr>
                        <a:t>Non-elevated</a:t>
                      </a:r>
                      <a:endParaRPr lang="en-US" sz="1400" dirty="0">
                        <a:effectLst/>
                      </a:endParaRPr>
                    </a:p>
                    <a:p>
                      <a:pPr marL="0" marR="0" algn="r">
                        <a:spcBef>
                          <a:spcPts val="0"/>
                        </a:spcBef>
                        <a:spcAft>
                          <a:spcPts val="0"/>
                        </a:spcAft>
                      </a:pPr>
                      <a:r>
                        <a:rPr lang="en-US" sz="1400" dirty="0" smtClean="0">
                          <a:effectLst/>
                        </a:rPr>
                        <a:t>n=5,032</a:t>
                      </a:r>
                      <a:endParaRPr lang="en-US" sz="1400" dirty="0">
                        <a:effectLst/>
                        <a:latin typeface="+mn-lt"/>
                        <a:ea typeface="Calibri"/>
                      </a:endParaRPr>
                    </a:p>
                  </a:txBody>
                  <a:tcPr marL="68580" marR="68580" marT="0" marB="0"/>
                </a:tc>
                <a:tc>
                  <a:txBody>
                    <a:bodyPr/>
                    <a:lstStyle/>
                    <a:p>
                      <a:pPr marL="0" marR="0" algn="r">
                        <a:spcBef>
                          <a:spcPts val="0"/>
                        </a:spcBef>
                        <a:spcAft>
                          <a:spcPts val="0"/>
                        </a:spcAft>
                      </a:pPr>
                      <a:r>
                        <a:rPr lang="en-US" sz="1400" dirty="0" smtClean="0">
                          <a:effectLst/>
                        </a:rPr>
                        <a:t>Elevated</a:t>
                      </a:r>
                      <a:endParaRPr lang="en-US" sz="1400" dirty="0">
                        <a:effectLst/>
                      </a:endParaRPr>
                    </a:p>
                    <a:p>
                      <a:pPr marL="0" marR="0" algn="r">
                        <a:spcBef>
                          <a:spcPts val="0"/>
                        </a:spcBef>
                        <a:spcAft>
                          <a:spcPts val="0"/>
                        </a:spcAft>
                      </a:pPr>
                      <a:r>
                        <a:rPr lang="en-US" sz="1400" dirty="0" smtClean="0">
                          <a:effectLst/>
                        </a:rPr>
                        <a:t>n=1,747</a:t>
                      </a:r>
                      <a:endParaRPr lang="en-US" sz="1400" dirty="0">
                        <a:effectLst/>
                        <a:latin typeface="+mn-lt"/>
                        <a:ea typeface="Calibri"/>
                      </a:endParaRPr>
                    </a:p>
                  </a:txBody>
                  <a:tcPr marL="68580" marR="68580" marT="0" marB="0"/>
                </a:tc>
                <a:tc>
                  <a:txBody>
                    <a:bodyPr/>
                    <a:lstStyle/>
                    <a:p>
                      <a:pPr marL="0" marR="0" algn="r">
                        <a:spcBef>
                          <a:spcPts val="0"/>
                        </a:spcBef>
                        <a:spcAft>
                          <a:spcPts val="0"/>
                        </a:spcAft>
                      </a:pPr>
                      <a:r>
                        <a:rPr lang="en-US" sz="1400" dirty="0" smtClean="0">
                          <a:effectLst/>
                        </a:rPr>
                        <a:t>Non-elevated</a:t>
                      </a:r>
                      <a:endParaRPr lang="en-US" sz="1400" dirty="0">
                        <a:effectLst/>
                      </a:endParaRPr>
                    </a:p>
                    <a:p>
                      <a:pPr marL="0" marR="0" algn="r">
                        <a:spcBef>
                          <a:spcPts val="0"/>
                        </a:spcBef>
                        <a:spcAft>
                          <a:spcPts val="0"/>
                        </a:spcAft>
                      </a:pPr>
                      <a:r>
                        <a:rPr lang="en-US" sz="1400" dirty="0" smtClean="0">
                          <a:effectLst/>
                        </a:rPr>
                        <a:t>n=1,308</a:t>
                      </a:r>
                      <a:endParaRPr lang="en-US" sz="1400" dirty="0">
                        <a:effectLst/>
                        <a:latin typeface="+mn-lt"/>
                        <a:ea typeface="Calibri"/>
                      </a:endParaRPr>
                    </a:p>
                  </a:txBody>
                  <a:tcPr marL="68580" marR="68580" marT="0" marB="0"/>
                </a:tc>
                <a:tc>
                  <a:txBody>
                    <a:bodyPr/>
                    <a:lstStyle/>
                    <a:p>
                      <a:pPr marL="0" marR="0" algn="r">
                        <a:spcBef>
                          <a:spcPts val="0"/>
                        </a:spcBef>
                        <a:spcAft>
                          <a:spcPts val="0"/>
                        </a:spcAft>
                      </a:pPr>
                      <a:r>
                        <a:rPr lang="en-US" sz="1400" dirty="0" smtClean="0">
                          <a:effectLst/>
                        </a:rPr>
                        <a:t>Elevated</a:t>
                      </a:r>
                      <a:endParaRPr lang="en-US" sz="1400" dirty="0">
                        <a:effectLst/>
                      </a:endParaRPr>
                    </a:p>
                    <a:p>
                      <a:pPr marL="0" marR="0" algn="r">
                        <a:spcBef>
                          <a:spcPts val="0"/>
                        </a:spcBef>
                        <a:spcAft>
                          <a:spcPts val="0"/>
                        </a:spcAft>
                      </a:pPr>
                      <a:r>
                        <a:rPr lang="en-US" sz="1400" dirty="0" smtClean="0">
                          <a:effectLst/>
                        </a:rPr>
                        <a:t>n=984</a:t>
                      </a:r>
                      <a:endParaRPr lang="en-US" sz="1400" dirty="0">
                        <a:effectLst/>
                        <a:latin typeface="+mn-lt"/>
                        <a:ea typeface="Calibri"/>
                      </a:endParaRPr>
                    </a:p>
                  </a:txBody>
                  <a:tcPr marL="68580" marR="68580" marT="0" marB="0"/>
                </a:tc>
                <a:tc>
                  <a:txBody>
                    <a:bodyPr/>
                    <a:lstStyle/>
                    <a:p>
                      <a:pPr marL="0" marR="0" algn="r">
                        <a:spcBef>
                          <a:spcPts val="0"/>
                        </a:spcBef>
                        <a:spcAft>
                          <a:spcPts val="0"/>
                        </a:spcAft>
                      </a:pPr>
                      <a:r>
                        <a:rPr lang="en-US" sz="1400" dirty="0" smtClean="0">
                          <a:effectLst/>
                        </a:rPr>
                        <a:t>Non-elevated</a:t>
                      </a:r>
                      <a:endParaRPr lang="en-US" sz="1400" dirty="0">
                        <a:effectLst/>
                      </a:endParaRPr>
                    </a:p>
                    <a:p>
                      <a:pPr marL="0" marR="0" algn="r">
                        <a:spcBef>
                          <a:spcPts val="0"/>
                        </a:spcBef>
                        <a:spcAft>
                          <a:spcPts val="0"/>
                        </a:spcAft>
                        <a:tabLst>
                          <a:tab pos="289560" algn="l"/>
                          <a:tab pos="589280" algn="ctr"/>
                        </a:tabLst>
                      </a:pPr>
                      <a:r>
                        <a:rPr lang="en-US" sz="1400" dirty="0" smtClean="0">
                          <a:effectLst/>
                        </a:rPr>
                        <a:t>n=3,724</a:t>
                      </a:r>
                      <a:endParaRPr lang="en-US" sz="1400" dirty="0">
                        <a:effectLst/>
                        <a:latin typeface="+mn-lt"/>
                        <a:ea typeface="Calibri"/>
                      </a:endParaRPr>
                    </a:p>
                  </a:txBody>
                  <a:tcPr marL="68580" marR="68580" marT="0" marB="0"/>
                </a:tc>
                <a:tc>
                  <a:txBody>
                    <a:bodyPr/>
                    <a:lstStyle/>
                    <a:p>
                      <a:pPr marL="0" marR="0" algn="r">
                        <a:spcBef>
                          <a:spcPts val="0"/>
                        </a:spcBef>
                        <a:spcAft>
                          <a:spcPts val="0"/>
                        </a:spcAft>
                      </a:pPr>
                      <a:r>
                        <a:rPr lang="en-US" sz="1400" dirty="0" smtClean="0">
                          <a:effectLst/>
                        </a:rPr>
                        <a:t>Elevated</a:t>
                      </a:r>
                      <a:endParaRPr lang="en-US" sz="1400" dirty="0">
                        <a:effectLst/>
                      </a:endParaRPr>
                    </a:p>
                    <a:p>
                      <a:pPr marL="0" marR="0" algn="r">
                        <a:spcBef>
                          <a:spcPts val="0"/>
                        </a:spcBef>
                        <a:spcAft>
                          <a:spcPts val="0"/>
                        </a:spcAft>
                      </a:pPr>
                      <a:r>
                        <a:rPr lang="en-US" sz="1400" dirty="0" smtClean="0">
                          <a:effectLst/>
                        </a:rPr>
                        <a:t>n=799</a:t>
                      </a:r>
                      <a:endParaRPr lang="en-US" sz="1400" dirty="0">
                        <a:effectLst/>
                        <a:latin typeface="+mn-lt"/>
                        <a:ea typeface="Calibri"/>
                      </a:endParaRPr>
                    </a:p>
                  </a:txBody>
                  <a:tcPr marL="68580" marR="68580" marT="0" marB="0"/>
                </a:tc>
              </a:tr>
              <a:tr h="207818">
                <a:tc>
                  <a:txBody>
                    <a:bodyPr/>
                    <a:lstStyle/>
                    <a:p>
                      <a:pPr marL="0" marR="0">
                        <a:spcBef>
                          <a:spcPts val="0"/>
                        </a:spcBef>
                        <a:spcAft>
                          <a:spcPts val="0"/>
                        </a:spcAft>
                      </a:pPr>
                      <a:r>
                        <a:rPr lang="en-US" sz="1800" dirty="0">
                          <a:effectLst/>
                          <a:latin typeface="+mn-lt"/>
                        </a:rPr>
                        <a:t> </a:t>
                      </a:r>
                      <a:endParaRPr lang="en-US" sz="1800" dirty="0">
                        <a:effectLst/>
                        <a:latin typeface="+mn-lt"/>
                        <a:ea typeface="Calibri"/>
                      </a:endParaRPr>
                    </a:p>
                  </a:txBody>
                  <a:tcPr marL="68580" marR="68580" marT="0" marB="0"/>
                </a:tc>
                <a:tc gridSpan="6">
                  <a:txBody>
                    <a:bodyPr/>
                    <a:lstStyle/>
                    <a:p>
                      <a:pPr marL="0" marR="0" algn="ctr">
                        <a:spcBef>
                          <a:spcPts val="0"/>
                        </a:spcBef>
                        <a:spcAft>
                          <a:spcPts val="0"/>
                        </a:spcAft>
                      </a:pPr>
                      <a:r>
                        <a:rPr lang="en-US" sz="1800">
                          <a:effectLst/>
                          <a:latin typeface="+mn-lt"/>
                        </a:rPr>
                        <a:t>Cardiovascular disease</a:t>
                      </a:r>
                      <a:endParaRPr lang="en-US" sz="1800">
                        <a:effectLst/>
                        <a:latin typeface="+mn-lt"/>
                        <a:ea typeface="Calibri"/>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7818">
                <a:tc>
                  <a:txBody>
                    <a:bodyPr/>
                    <a:lstStyle/>
                    <a:p>
                      <a:pPr marL="0" marR="0">
                        <a:spcBef>
                          <a:spcPts val="0"/>
                        </a:spcBef>
                        <a:spcAft>
                          <a:spcPts val="0"/>
                        </a:spcAft>
                      </a:pPr>
                      <a:r>
                        <a:rPr lang="en-US" sz="1800" dirty="0">
                          <a:effectLst/>
                          <a:latin typeface="+mn-lt"/>
                        </a:rPr>
                        <a:t>Overall</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7.1</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18.7</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12.0</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19.8</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5.5</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17.5</a:t>
                      </a:r>
                      <a:endParaRPr lang="en-US" sz="1800" dirty="0">
                        <a:effectLst/>
                        <a:latin typeface="+mn-lt"/>
                        <a:ea typeface="Calibri"/>
                      </a:endParaRPr>
                    </a:p>
                  </a:txBody>
                  <a:tcPr marL="68580" marR="68580" marT="0" marB="0"/>
                </a:tc>
              </a:tr>
              <a:tr h="207818">
                <a:tc>
                  <a:txBody>
                    <a:bodyPr/>
                    <a:lstStyle/>
                    <a:p>
                      <a:pPr marL="0" marR="0">
                        <a:spcBef>
                          <a:spcPts val="0"/>
                        </a:spcBef>
                        <a:spcAft>
                          <a:spcPts val="0"/>
                        </a:spcAft>
                      </a:pPr>
                      <a:r>
                        <a:rPr lang="en-US" sz="1800" dirty="0" smtClean="0">
                          <a:effectLst/>
                          <a:latin typeface="+mn-lt"/>
                        </a:rPr>
                        <a:t>Race/</a:t>
                      </a:r>
                      <a:r>
                        <a:rPr lang="en-US" sz="1800" dirty="0" err="1" smtClean="0">
                          <a:effectLst/>
                          <a:latin typeface="+mn-lt"/>
                        </a:rPr>
                        <a:t>ethn</a:t>
                      </a:r>
                      <a:r>
                        <a:rPr lang="en-US" sz="1800" dirty="0" smtClean="0">
                          <a:effectLst/>
                          <a:latin typeface="+mn-lt"/>
                        </a:rPr>
                        <a:t>.</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a:effectLst/>
                          <a:latin typeface="+mn-lt"/>
                        </a:rPr>
                        <a:t> </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effectLst/>
                          <a:latin typeface="+mn-lt"/>
                        </a:rPr>
                        <a:t> </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effectLst/>
                          <a:latin typeface="+mn-lt"/>
                        </a:rPr>
                        <a:t> </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effectLst/>
                          <a:latin typeface="+mn-lt"/>
                        </a:rPr>
                        <a:t> </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a:effectLst/>
                          <a:latin typeface="+mn-lt"/>
                        </a:rPr>
                        <a:t> </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a:effectLst/>
                          <a:latin typeface="+mn-lt"/>
                        </a:rPr>
                        <a:t> </a:t>
                      </a:r>
                      <a:endParaRPr lang="en-US" sz="1800">
                        <a:effectLst/>
                        <a:latin typeface="+mn-lt"/>
                        <a:ea typeface="Calibri"/>
                      </a:endParaRPr>
                    </a:p>
                  </a:txBody>
                  <a:tcPr marL="68580" marR="68580" marT="0" marB="0"/>
                </a:tc>
              </a:tr>
              <a:tr h="207818">
                <a:tc>
                  <a:txBody>
                    <a:bodyPr/>
                    <a:lstStyle/>
                    <a:p>
                      <a:pPr marL="0" marR="0">
                        <a:spcBef>
                          <a:spcPts val="0"/>
                        </a:spcBef>
                        <a:spcAft>
                          <a:spcPts val="0"/>
                        </a:spcAft>
                      </a:pPr>
                      <a:r>
                        <a:rPr lang="en-US" sz="1800">
                          <a:effectLst/>
                          <a:latin typeface="+mn-lt"/>
                        </a:rPr>
                        <a:t>    White</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7.4</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21.9 </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13.6</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21.8</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5.8</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22.0</a:t>
                      </a:r>
                      <a:endParaRPr lang="en-US" sz="1800" dirty="0">
                        <a:effectLst/>
                        <a:latin typeface="+mn-lt"/>
                        <a:ea typeface="Calibri"/>
                      </a:endParaRPr>
                    </a:p>
                  </a:txBody>
                  <a:tcPr marL="68580" marR="68580" marT="0" marB="0"/>
                </a:tc>
              </a:tr>
              <a:tr h="207818">
                <a:tc>
                  <a:txBody>
                    <a:bodyPr/>
                    <a:lstStyle/>
                    <a:p>
                      <a:pPr marL="0" marR="0">
                        <a:spcBef>
                          <a:spcPts val="0"/>
                        </a:spcBef>
                        <a:spcAft>
                          <a:spcPts val="0"/>
                        </a:spcAft>
                      </a:pPr>
                      <a:r>
                        <a:rPr lang="en-US" sz="1800">
                          <a:effectLst/>
                          <a:latin typeface="+mn-lt"/>
                        </a:rPr>
                        <a:t>    Black</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7.7</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16.9</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12.8</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18.1</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4.6</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14.9</a:t>
                      </a:r>
                      <a:endParaRPr lang="en-US" sz="1800" dirty="0">
                        <a:effectLst/>
                        <a:latin typeface="+mn-lt"/>
                        <a:ea typeface="Calibri"/>
                      </a:endParaRPr>
                    </a:p>
                  </a:txBody>
                  <a:tcPr marL="68580" marR="68580" marT="0" marB="0"/>
                </a:tc>
              </a:tr>
              <a:tr h="207818">
                <a:tc>
                  <a:txBody>
                    <a:bodyPr/>
                    <a:lstStyle/>
                    <a:p>
                      <a:pPr marL="0" marR="0">
                        <a:spcBef>
                          <a:spcPts val="0"/>
                        </a:spcBef>
                        <a:spcAft>
                          <a:spcPts val="0"/>
                        </a:spcAft>
                      </a:pPr>
                      <a:r>
                        <a:rPr lang="en-US" sz="1800">
                          <a:effectLst/>
                          <a:latin typeface="+mn-lt"/>
                        </a:rPr>
                        <a:t>    Hispanic</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7.2</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21.1</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10.3</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24.3</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6.4</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17.6</a:t>
                      </a:r>
                      <a:endParaRPr lang="en-US" sz="1800" dirty="0">
                        <a:effectLst/>
                        <a:latin typeface="+mn-lt"/>
                        <a:ea typeface="Calibri"/>
                      </a:endParaRPr>
                    </a:p>
                  </a:txBody>
                  <a:tcPr marL="68580" marR="68580" marT="0" marB="0"/>
                </a:tc>
              </a:tr>
              <a:tr h="207818">
                <a:tc>
                  <a:txBody>
                    <a:bodyPr/>
                    <a:lstStyle/>
                    <a:p>
                      <a:pPr marL="0" marR="0">
                        <a:spcBef>
                          <a:spcPts val="0"/>
                        </a:spcBef>
                        <a:spcAft>
                          <a:spcPts val="0"/>
                        </a:spcAft>
                      </a:pPr>
                      <a:r>
                        <a:rPr lang="en-US" sz="1800" dirty="0">
                          <a:effectLst/>
                          <a:latin typeface="+mn-lt"/>
                        </a:rPr>
                        <a:t>    </a:t>
                      </a:r>
                      <a:r>
                        <a:rPr lang="en-US" sz="1800" dirty="0" smtClean="0">
                          <a:effectLst/>
                          <a:latin typeface="+mn-lt"/>
                        </a:rPr>
                        <a:t>Chinese</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4.5</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11.0</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6.1</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13.2</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4.1</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smtClean="0">
                          <a:solidFill>
                            <a:srgbClr val="000000"/>
                          </a:solidFill>
                          <a:effectLst/>
                          <a:latin typeface="+mn-lt"/>
                          <a:ea typeface="Calibri"/>
                        </a:rPr>
                        <a:t>8.5</a:t>
                      </a:r>
                      <a:endParaRPr lang="en-US" sz="1800" dirty="0">
                        <a:effectLst/>
                        <a:latin typeface="+mn-lt"/>
                        <a:ea typeface="Calibri"/>
                      </a:endParaRPr>
                    </a:p>
                  </a:txBody>
                  <a:tcPr marL="68580" marR="68580" marT="0" marB="0"/>
                </a:tc>
              </a:tr>
            </a:tbl>
          </a:graphicData>
        </a:graphic>
      </p:graphicFrame>
      <p:sp>
        <p:nvSpPr>
          <p:cNvPr id="3" name="Title 2"/>
          <p:cNvSpPr>
            <a:spLocks noGrp="1"/>
          </p:cNvSpPr>
          <p:nvPr>
            <p:ph type="title"/>
          </p:nvPr>
        </p:nvSpPr>
        <p:spPr/>
        <p:txBody>
          <a:bodyPr/>
          <a:lstStyle/>
          <a:p>
            <a:r>
              <a:rPr lang="en-US" dirty="0" smtClean="0"/>
              <a:t>Results: </a:t>
            </a:r>
            <a:r>
              <a:rPr lang="en-US" dirty="0"/>
              <a:t>Incidence rates of </a:t>
            </a:r>
            <a:r>
              <a:rPr lang="en-US" dirty="0" smtClean="0"/>
              <a:t>CVD overall and by antihypertensive </a:t>
            </a:r>
            <a:r>
              <a:rPr lang="en-US" dirty="0" smtClean="0"/>
              <a:t>medication</a:t>
            </a:r>
            <a:endParaRPr lang="en-US" dirty="0"/>
          </a:p>
        </p:txBody>
      </p:sp>
      <p:sp>
        <p:nvSpPr>
          <p:cNvPr id="11" name="TextBox 10"/>
          <p:cNvSpPr txBox="1"/>
          <p:nvPr/>
        </p:nvSpPr>
        <p:spPr>
          <a:xfrm>
            <a:off x="228600" y="6400800"/>
            <a:ext cx="609600" cy="369332"/>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14523062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078992" y="1600200"/>
            <a:ext cx="6986016" cy="4596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667000" y="1764268"/>
            <a:ext cx="2971800" cy="400110"/>
          </a:xfrm>
          <a:prstGeom prst="rect">
            <a:avLst/>
          </a:prstGeom>
          <a:noFill/>
        </p:spPr>
        <p:txBody>
          <a:bodyPr wrap="square" rtlCol="0">
            <a:spAutoFit/>
          </a:bodyPr>
          <a:lstStyle/>
          <a:p>
            <a:pPr algn="ctr"/>
            <a:r>
              <a:rPr lang="en-US" sz="2000" dirty="0" smtClean="0"/>
              <a:t>Cardiovascular disease</a:t>
            </a:r>
            <a:endParaRPr lang="en-US" sz="2000" dirty="0"/>
          </a:p>
        </p:txBody>
      </p:sp>
      <p:sp>
        <p:nvSpPr>
          <p:cNvPr id="6" name="Rectangle 5"/>
          <p:cNvSpPr/>
          <p:nvPr/>
        </p:nvSpPr>
        <p:spPr>
          <a:xfrm>
            <a:off x="1066800" y="5486400"/>
            <a:ext cx="6934200" cy="328136"/>
          </a:xfrm>
          <a:prstGeom prst="rect">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p:cNvSpPr>
            <a:spLocks noGrp="1"/>
          </p:cNvSpPr>
          <p:nvPr>
            <p:ph type="title"/>
          </p:nvPr>
        </p:nvSpPr>
        <p:spPr>
          <a:xfrm>
            <a:off x="1384300" y="76200"/>
            <a:ext cx="7531100" cy="1003300"/>
          </a:xfrm>
        </p:spPr>
        <p:txBody>
          <a:bodyPr/>
          <a:lstStyle/>
          <a:p>
            <a:pPr>
              <a:spcAft>
                <a:spcPts val="1011"/>
              </a:spcAft>
            </a:pPr>
            <a:r>
              <a:rPr lang="en-US" sz="2800" dirty="0"/>
              <a:t>Results: Percentage of CVD events </a:t>
            </a:r>
            <a:r>
              <a:rPr lang="en-US" sz="2800" dirty="0" smtClean="0"/>
              <a:t>among </a:t>
            </a:r>
            <a:r>
              <a:rPr lang="en-US" sz="2800" dirty="0"/>
              <a:t>participants with </a:t>
            </a:r>
            <a:r>
              <a:rPr lang="en-US" sz="2800" dirty="0" smtClean="0"/>
              <a:t>BP </a:t>
            </a:r>
            <a:r>
              <a:rPr lang="en-US" sz="2800" dirty="0"/>
              <a:t>&lt; 140/90 mm Hg</a:t>
            </a:r>
            <a:endParaRPr lang="en-US" sz="2800" dirty="0"/>
          </a:p>
        </p:txBody>
      </p:sp>
      <p:sp>
        <p:nvSpPr>
          <p:cNvPr id="12" name="TextBox 11"/>
          <p:cNvSpPr txBox="1"/>
          <p:nvPr/>
        </p:nvSpPr>
        <p:spPr>
          <a:xfrm>
            <a:off x="228600" y="6400800"/>
            <a:ext cx="609600" cy="369332"/>
          </a:xfrm>
          <a:prstGeom prst="rect">
            <a:avLst/>
          </a:prstGeom>
          <a:noFill/>
        </p:spPr>
        <p:txBody>
          <a:bodyPr wrap="square" rtlCol="0">
            <a:spAutoFit/>
          </a:bodyPr>
          <a:lstStyle/>
          <a:p>
            <a:r>
              <a:rPr lang="en-US" dirty="0" smtClean="0"/>
              <a:t>17</a:t>
            </a:r>
            <a:endParaRPr lang="en-US" dirty="0"/>
          </a:p>
        </p:txBody>
      </p:sp>
    </p:spTree>
    <p:extLst>
      <p:ext uri="{BB962C8B-B14F-4D97-AF65-F5344CB8AC3E}">
        <p14:creationId xmlns:p14="http://schemas.microsoft.com/office/powerpoint/2010/main" val="39451522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74320" y="1600201"/>
            <a:ext cx="8595360" cy="4754880"/>
          </a:xfrm>
        </p:spPr>
        <p:txBody>
          <a:bodyPr>
            <a:normAutofit fontScale="77500" lnSpcReduction="20000"/>
          </a:bodyPr>
          <a:lstStyle/>
          <a:p>
            <a:r>
              <a:rPr lang="en-US" sz="3200" dirty="0" smtClean="0"/>
              <a:t>No disclosures</a:t>
            </a:r>
          </a:p>
          <a:p>
            <a:r>
              <a:rPr lang="en-US" sz="3200" dirty="0" smtClean="0"/>
              <a:t>Project </a:t>
            </a:r>
            <a:r>
              <a:rPr lang="en-US" sz="3200" dirty="0"/>
              <a:t>support by NIH/NHBLI </a:t>
            </a:r>
            <a:r>
              <a:rPr lang="en-US" sz="3200" dirty="0" smtClean="0"/>
              <a:t>T32HL007457-34</a:t>
            </a:r>
          </a:p>
          <a:p>
            <a:r>
              <a:rPr lang="en-US" sz="3200" dirty="0" smtClean="0"/>
              <a:t>MESA</a:t>
            </a:r>
            <a:r>
              <a:rPr lang="en-US" sz="3200" dirty="0"/>
              <a:t>: HHSN268201500003I, N01-HC-95159 through </a:t>
            </a:r>
            <a:r>
              <a:rPr lang="en-US" sz="3200" dirty="0" smtClean="0"/>
              <a:t>N01-HC-95169, UL1-TR-000040, </a:t>
            </a:r>
            <a:r>
              <a:rPr lang="en-US" sz="3200" dirty="0"/>
              <a:t>and </a:t>
            </a:r>
            <a:r>
              <a:rPr lang="en-US" sz="3200" dirty="0" smtClean="0"/>
              <a:t>UL1-TR-001079</a:t>
            </a:r>
          </a:p>
          <a:p>
            <a:r>
              <a:rPr lang="en-US" sz="3200" dirty="0" smtClean="0"/>
              <a:t>REGARDS: </a:t>
            </a:r>
            <a:r>
              <a:rPr lang="en-US" sz="3200" dirty="0"/>
              <a:t>U01 </a:t>
            </a:r>
            <a:r>
              <a:rPr lang="en-US" sz="3200" dirty="0" smtClean="0"/>
              <a:t>NS041588</a:t>
            </a:r>
          </a:p>
          <a:p>
            <a:r>
              <a:rPr lang="en-US" sz="3200" dirty="0" smtClean="0"/>
              <a:t>JHS:</a:t>
            </a:r>
            <a:r>
              <a:rPr lang="en-US" sz="3200" dirty="0"/>
              <a:t>HHSN268201300046C, HHSN268201300047C, HHSN268201300048C, HHSN268201300049C, </a:t>
            </a:r>
            <a:r>
              <a:rPr lang="en-US" sz="3200" dirty="0" smtClean="0"/>
              <a:t>and HHSN268201300050C</a:t>
            </a:r>
            <a:endParaRPr lang="en-US" sz="3200" dirty="0"/>
          </a:p>
          <a:p>
            <a:r>
              <a:rPr lang="en-US" sz="3200" dirty="0"/>
              <a:t>Primary </a:t>
            </a:r>
            <a:r>
              <a:rPr lang="en-US" sz="3200" dirty="0" smtClean="0"/>
              <a:t>mentor </a:t>
            </a:r>
            <a:r>
              <a:rPr lang="en-US" sz="3200" dirty="0"/>
              <a:t>- </a:t>
            </a:r>
            <a:r>
              <a:rPr lang="en-US" sz="3200" b="1" dirty="0"/>
              <a:t>Dr. Paul Muntner</a:t>
            </a:r>
          </a:p>
          <a:p>
            <a:pPr marL="0" indent="0" algn="ctr">
              <a:buNone/>
            </a:pPr>
            <a:endParaRPr lang="en-US" sz="2000" dirty="0" smtClean="0"/>
          </a:p>
          <a:p>
            <a:pPr marL="0" indent="0" algn="ctr">
              <a:buNone/>
            </a:pPr>
            <a:r>
              <a:rPr lang="en-US" sz="3200" b="1" dirty="0"/>
              <a:t>Coauthors:</a:t>
            </a:r>
          </a:p>
          <a:p>
            <a:pPr marL="0" indent="0" algn="ctr">
              <a:buNone/>
            </a:pPr>
            <a:r>
              <a:rPr lang="en-US" sz="2000" dirty="0" smtClean="0"/>
              <a:t>John </a:t>
            </a:r>
            <a:r>
              <a:rPr lang="en-US" sz="2000" dirty="0"/>
              <a:t>Booth, III, MPH</a:t>
            </a:r>
            <a:r>
              <a:rPr lang="en-US" sz="2000" dirty="0" smtClean="0"/>
              <a:t>, </a:t>
            </a:r>
            <a:r>
              <a:rPr lang="en-US" sz="2000" dirty="0"/>
              <a:t>Rebecca Gottesman, </a:t>
            </a:r>
            <a:r>
              <a:rPr lang="en-US" sz="2000" dirty="0" smtClean="0"/>
              <a:t>MD, PhD,</a:t>
            </a:r>
            <a:r>
              <a:rPr lang="en-US" sz="2000" baseline="30000" dirty="0"/>
              <a:t> </a:t>
            </a:r>
            <a:r>
              <a:rPr lang="en-US" sz="2000" dirty="0" smtClean="0"/>
              <a:t>George </a:t>
            </a:r>
            <a:r>
              <a:rPr lang="en-US" sz="2000" dirty="0"/>
              <a:t>Howard, DrPH</a:t>
            </a:r>
            <a:r>
              <a:rPr lang="en-US" sz="2000" dirty="0" smtClean="0"/>
              <a:t>, </a:t>
            </a:r>
            <a:r>
              <a:rPr lang="en-US" sz="2000" dirty="0"/>
              <a:t>Daniel Lackland, MD, Emily O’Brien</a:t>
            </a:r>
            <a:r>
              <a:rPr lang="en-US" sz="2000" dirty="0" smtClean="0"/>
              <a:t>, PhD, </a:t>
            </a:r>
            <a:r>
              <a:rPr lang="en-US" sz="2000" dirty="0"/>
              <a:t>Suzanne Oparil, </a:t>
            </a:r>
            <a:r>
              <a:rPr lang="en-US" sz="2000" dirty="0" smtClean="0"/>
              <a:t>MD, </a:t>
            </a:r>
            <a:r>
              <a:rPr lang="en-US" sz="2000" dirty="0"/>
              <a:t>Joseph Ravenell, MD</a:t>
            </a:r>
            <a:r>
              <a:rPr lang="en-US" sz="2000" dirty="0" smtClean="0"/>
              <a:t>, </a:t>
            </a:r>
            <a:r>
              <a:rPr lang="en-US" sz="2000" dirty="0"/>
              <a:t>Monika Safford, MD</a:t>
            </a:r>
            <a:r>
              <a:rPr lang="en-US" sz="2000" dirty="0" smtClean="0"/>
              <a:t>, </a:t>
            </a:r>
            <a:r>
              <a:rPr lang="en-US" sz="2000" dirty="0"/>
              <a:t>Samantha Seals, PhD</a:t>
            </a:r>
            <a:r>
              <a:rPr lang="en-US" sz="2000" dirty="0" smtClean="0"/>
              <a:t>, </a:t>
            </a:r>
            <a:r>
              <a:rPr lang="en-US" sz="2000" dirty="0"/>
              <a:t>Daichi Shimbo, MD</a:t>
            </a:r>
            <a:r>
              <a:rPr lang="en-US" sz="2000" dirty="0" smtClean="0"/>
              <a:t>, </a:t>
            </a:r>
            <a:r>
              <a:rPr lang="en-US" sz="2000" dirty="0"/>
              <a:t>Steven Shea, </a:t>
            </a:r>
            <a:r>
              <a:rPr lang="en-US" sz="2000" dirty="0" smtClean="0"/>
              <a:t>MD, </a:t>
            </a:r>
            <a:r>
              <a:rPr lang="en-US" sz="2000" dirty="0"/>
              <a:t>Tanya Spruill, MD</a:t>
            </a:r>
            <a:r>
              <a:rPr lang="en-US" sz="2000" dirty="0" smtClean="0"/>
              <a:t>, </a:t>
            </a:r>
            <a:r>
              <a:rPr lang="en-US" sz="2000" dirty="0"/>
              <a:t>Rikki M. Tanner, </a:t>
            </a:r>
            <a:r>
              <a:rPr lang="en-US" sz="2000" dirty="0" smtClean="0"/>
              <a:t>PhD</a:t>
            </a:r>
            <a:endParaRPr lang="en-US" sz="2000" baseline="30000" dirty="0"/>
          </a:p>
        </p:txBody>
      </p:sp>
      <p:sp>
        <p:nvSpPr>
          <p:cNvPr id="2" name="Title 1"/>
          <p:cNvSpPr>
            <a:spLocks noGrp="1"/>
          </p:cNvSpPr>
          <p:nvPr>
            <p:ph type="title"/>
          </p:nvPr>
        </p:nvSpPr>
        <p:spPr/>
        <p:txBody>
          <a:bodyPr>
            <a:noAutofit/>
          </a:bodyPr>
          <a:lstStyle/>
          <a:p>
            <a:r>
              <a:rPr lang="en-US" dirty="0"/>
              <a:t>Acknowledgements</a:t>
            </a:r>
          </a:p>
        </p:txBody>
      </p:sp>
      <p:pic>
        <p:nvPicPr>
          <p:cNvPr id="4" name="Picture 2" descr="Image result for cardiovascular dise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240" y="152400"/>
            <a:ext cx="1371600" cy="10181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cardiovascular disease heart br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040" y="168111"/>
            <a:ext cx="1280160" cy="98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4164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62264308"/>
              </p:ext>
            </p:extLst>
          </p:nvPr>
        </p:nvGraphicFramePr>
        <p:xfrm>
          <a:off x="152400" y="1447800"/>
          <a:ext cx="8839200" cy="4933188"/>
        </p:xfrm>
        <a:graphic>
          <a:graphicData uri="http://schemas.openxmlformats.org/drawingml/2006/table">
            <a:tbl>
              <a:tblPr firstRow="1" firstCol="1" bandRow="1">
                <a:tableStyleId>{91EBBBCC-DAD2-459C-BE2E-F6DE35CF9A28}</a:tableStyleId>
              </a:tblPr>
              <a:tblGrid>
                <a:gridCol w="1830009"/>
                <a:gridCol w="2336196"/>
                <a:gridCol w="2336196"/>
                <a:gridCol w="2336799"/>
              </a:tblGrid>
              <a:tr h="504587">
                <a:tc>
                  <a:txBody>
                    <a:bodyPr/>
                    <a:lstStyle/>
                    <a:p>
                      <a:pPr marL="0" marR="0">
                        <a:lnSpc>
                          <a:spcPct val="115000"/>
                        </a:lnSpc>
                        <a:spcBef>
                          <a:spcPts val="0"/>
                        </a:spcBef>
                        <a:spcAft>
                          <a:spcPts val="0"/>
                        </a:spcAft>
                      </a:pPr>
                      <a:r>
                        <a:rPr lang="en-US" sz="1600" dirty="0">
                          <a:effectLst/>
                        </a:rPr>
                        <a:t> </a:t>
                      </a:r>
                      <a:endParaRPr lang="en-US" sz="1600" dirty="0">
                        <a:effectLst/>
                        <a:latin typeface="+mn-lt"/>
                        <a:ea typeface="Calibri"/>
                        <a:cs typeface="Times New Roman"/>
                      </a:endParaRPr>
                    </a:p>
                  </a:txBody>
                  <a:tcPr marL="54053" marR="54053" marT="0" marB="0"/>
                </a:tc>
                <a:tc>
                  <a:txBody>
                    <a:bodyPr/>
                    <a:lstStyle/>
                    <a:p>
                      <a:pPr marL="0" marR="0" algn="r">
                        <a:lnSpc>
                          <a:spcPct val="115000"/>
                        </a:lnSpc>
                        <a:spcBef>
                          <a:spcPts val="0"/>
                        </a:spcBef>
                        <a:spcAft>
                          <a:spcPts val="0"/>
                        </a:spcAft>
                      </a:pPr>
                      <a:r>
                        <a:rPr lang="en-US" sz="2000" dirty="0">
                          <a:effectLst/>
                        </a:rPr>
                        <a:t>Overall</a:t>
                      </a:r>
                    </a:p>
                    <a:p>
                      <a:pPr marL="0" marR="0" algn="r">
                        <a:lnSpc>
                          <a:spcPct val="115000"/>
                        </a:lnSpc>
                        <a:spcBef>
                          <a:spcPts val="0"/>
                        </a:spcBef>
                        <a:spcAft>
                          <a:spcPts val="0"/>
                        </a:spcAft>
                      </a:pPr>
                      <a:r>
                        <a:rPr lang="en-US" sz="2000" dirty="0">
                          <a:effectLst/>
                        </a:rPr>
                        <a:t>n=24,933</a:t>
                      </a:r>
                      <a:endParaRPr lang="en-US" sz="2000" dirty="0">
                        <a:effectLst/>
                        <a:latin typeface="+mn-lt"/>
                        <a:ea typeface="Calibri"/>
                        <a:cs typeface="Times New Roman"/>
                      </a:endParaRPr>
                    </a:p>
                  </a:txBody>
                  <a:tcPr marL="54053" marR="54053" marT="0" marB="0"/>
                </a:tc>
                <a:tc>
                  <a:txBody>
                    <a:bodyPr/>
                    <a:lstStyle/>
                    <a:p>
                      <a:pPr marL="0" marR="0" algn="r">
                        <a:lnSpc>
                          <a:spcPct val="115000"/>
                        </a:lnSpc>
                        <a:spcBef>
                          <a:spcPts val="0"/>
                        </a:spcBef>
                        <a:spcAft>
                          <a:spcPts val="0"/>
                        </a:spcAft>
                      </a:pPr>
                      <a:r>
                        <a:rPr lang="en-US" sz="2000" dirty="0">
                          <a:effectLst/>
                        </a:rPr>
                        <a:t>Taking </a:t>
                      </a:r>
                      <a:r>
                        <a:rPr lang="en-US" sz="2000" dirty="0" err="1" smtClean="0">
                          <a:effectLst/>
                        </a:rPr>
                        <a:t>AntiHTN</a:t>
                      </a:r>
                      <a:r>
                        <a:rPr lang="en-US" sz="2000" dirty="0" smtClean="0">
                          <a:effectLst/>
                        </a:rPr>
                        <a:t> </a:t>
                      </a:r>
                      <a:r>
                        <a:rPr lang="en-US" sz="2000" dirty="0">
                          <a:effectLst/>
                        </a:rPr>
                        <a:t>Medication</a:t>
                      </a:r>
                    </a:p>
                    <a:p>
                      <a:pPr marL="0" marR="0" algn="r">
                        <a:lnSpc>
                          <a:spcPct val="115000"/>
                        </a:lnSpc>
                        <a:spcBef>
                          <a:spcPts val="0"/>
                        </a:spcBef>
                        <a:spcAft>
                          <a:spcPts val="0"/>
                        </a:spcAft>
                      </a:pPr>
                      <a:r>
                        <a:rPr lang="en-US" sz="2000" dirty="0">
                          <a:effectLst/>
                        </a:rPr>
                        <a:t>n=9,468</a:t>
                      </a:r>
                      <a:endParaRPr lang="en-US" sz="2000" dirty="0">
                        <a:effectLst/>
                        <a:latin typeface="+mn-lt"/>
                        <a:ea typeface="Calibri"/>
                        <a:cs typeface="Times New Roman"/>
                      </a:endParaRPr>
                    </a:p>
                  </a:txBody>
                  <a:tcPr marL="54053" marR="54053" marT="0" marB="0"/>
                </a:tc>
                <a:tc>
                  <a:txBody>
                    <a:bodyPr/>
                    <a:lstStyle/>
                    <a:p>
                      <a:pPr marL="0" marR="0" algn="r">
                        <a:lnSpc>
                          <a:spcPct val="115000"/>
                        </a:lnSpc>
                        <a:spcBef>
                          <a:spcPts val="0"/>
                        </a:spcBef>
                        <a:spcAft>
                          <a:spcPts val="0"/>
                        </a:spcAft>
                      </a:pPr>
                      <a:r>
                        <a:rPr lang="en-US" sz="2000" dirty="0">
                          <a:effectLst/>
                        </a:rPr>
                        <a:t>Not </a:t>
                      </a:r>
                      <a:r>
                        <a:rPr lang="en-US" sz="2000" dirty="0" smtClean="0">
                          <a:effectLst/>
                        </a:rPr>
                        <a:t>Taking </a:t>
                      </a:r>
                      <a:r>
                        <a:rPr lang="en-US" sz="2000" dirty="0" err="1" smtClean="0">
                          <a:effectLst/>
                        </a:rPr>
                        <a:t>AntiHTN</a:t>
                      </a:r>
                      <a:r>
                        <a:rPr lang="en-US" sz="2000" dirty="0" smtClean="0">
                          <a:effectLst/>
                        </a:rPr>
                        <a:t> </a:t>
                      </a:r>
                      <a:r>
                        <a:rPr lang="en-US" sz="2000" dirty="0">
                          <a:effectLst/>
                        </a:rPr>
                        <a:t>Medication</a:t>
                      </a:r>
                    </a:p>
                    <a:p>
                      <a:pPr marL="0" marR="0" algn="r">
                        <a:lnSpc>
                          <a:spcPct val="115000"/>
                        </a:lnSpc>
                        <a:spcBef>
                          <a:spcPts val="0"/>
                        </a:spcBef>
                        <a:spcAft>
                          <a:spcPts val="0"/>
                        </a:spcAft>
                      </a:pPr>
                      <a:r>
                        <a:rPr lang="en-US" sz="2000" dirty="0">
                          <a:effectLst/>
                        </a:rPr>
                        <a:t>N=15,465</a:t>
                      </a:r>
                      <a:endParaRPr lang="en-US" sz="2000" dirty="0">
                        <a:effectLst/>
                        <a:latin typeface="+mn-lt"/>
                        <a:ea typeface="Calibri"/>
                        <a:cs typeface="Times New Roman"/>
                      </a:endParaRPr>
                    </a:p>
                  </a:txBody>
                  <a:tcPr marL="54053" marR="54053" marT="0" marB="0"/>
                </a:tc>
              </a:tr>
              <a:tr h="252294">
                <a:tc>
                  <a:txBody>
                    <a:bodyPr/>
                    <a:lstStyle/>
                    <a:p>
                      <a:pPr marL="0" marR="0">
                        <a:lnSpc>
                          <a:spcPct val="115000"/>
                        </a:lnSpc>
                        <a:spcBef>
                          <a:spcPts val="0"/>
                        </a:spcBef>
                        <a:spcAft>
                          <a:spcPts val="0"/>
                        </a:spcAft>
                      </a:pPr>
                      <a:r>
                        <a:rPr lang="en-US" sz="1800" dirty="0">
                          <a:effectLst/>
                        </a:rPr>
                        <a:t> </a:t>
                      </a:r>
                      <a:endParaRPr lang="en-US" sz="1800" dirty="0">
                        <a:effectLst/>
                        <a:latin typeface="+mn-lt"/>
                        <a:ea typeface="Calibri"/>
                        <a:cs typeface="Times New Roman"/>
                      </a:endParaRPr>
                    </a:p>
                  </a:txBody>
                  <a:tcPr marL="54053" marR="54053" marT="0" marB="0"/>
                </a:tc>
                <a:tc gridSpan="3">
                  <a:txBody>
                    <a:bodyPr/>
                    <a:lstStyle/>
                    <a:p>
                      <a:pPr marL="0" marR="0" algn="ctr">
                        <a:lnSpc>
                          <a:spcPct val="115000"/>
                        </a:lnSpc>
                        <a:spcBef>
                          <a:spcPts val="0"/>
                        </a:spcBef>
                        <a:spcAft>
                          <a:spcPts val="0"/>
                        </a:spcAft>
                      </a:pPr>
                      <a:r>
                        <a:rPr lang="en-US" sz="1800" b="1" dirty="0">
                          <a:effectLst/>
                        </a:rPr>
                        <a:t>Cardiovascular disease</a:t>
                      </a:r>
                      <a:endParaRPr lang="en-US" sz="1800" b="1" dirty="0">
                        <a:effectLst/>
                        <a:latin typeface="+mn-lt"/>
                        <a:ea typeface="Calibri"/>
                        <a:cs typeface="Times New Roman"/>
                      </a:endParaRPr>
                    </a:p>
                  </a:txBody>
                  <a:tcPr marL="54053" marR="54053" marT="0" marB="0"/>
                </a:tc>
                <a:tc hMerge="1">
                  <a:txBody>
                    <a:bodyPr/>
                    <a:lstStyle/>
                    <a:p>
                      <a:endParaRPr lang="en-US"/>
                    </a:p>
                  </a:txBody>
                  <a:tcPr/>
                </a:tc>
                <a:tc hMerge="1">
                  <a:txBody>
                    <a:bodyPr/>
                    <a:lstStyle/>
                    <a:p>
                      <a:endParaRPr lang="en-US"/>
                    </a:p>
                  </a:txBody>
                  <a:tcPr/>
                </a:tc>
              </a:tr>
              <a:tr h="222676">
                <a:tc>
                  <a:txBody>
                    <a:bodyPr/>
                    <a:lstStyle/>
                    <a:p>
                      <a:pPr marL="0" marR="0">
                        <a:spcBef>
                          <a:spcPts val="0"/>
                        </a:spcBef>
                        <a:spcAft>
                          <a:spcPts val="0"/>
                        </a:spcAft>
                        <a:tabLst>
                          <a:tab pos="1002030" algn="l"/>
                        </a:tabLst>
                      </a:pPr>
                      <a:r>
                        <a:rPr lang="en-US" sz="1800" dirty="0">
                          <a:effectLst/>
                        </a:rPr>
                        <a:t>OVERALL	</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63.1 (61.3-65.0)</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58.3 (55.7-60.8)</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69.1 (66.4-71.7)</a:t>
                      </a:r>
                      <a:endParaRPr lang="en-US" sz="1800">
                        <a:effectLst/>
                        <a:latin typeface="+mn-lt"/>
                        <a:ea typeface="Calibri"/>
                        <a:cs typeface="Times New Roman"/>
                      </a:endParaRPr>
                    </a:p>
                  </a:txBody>
                  <a:tcPr marL="54053" marR="54053" marT="0" marB="0"/>
                </a:tc>
              </a:tr>
              <a:tr h="222676">
                <a:tc>
                  <a:txBody>
                    <a:bodyPr/>
                    <a:lstStyle/>
                    <a:p>
                      <a:pPr marL="0" marR="0">
                        <a:spcBef>
                          <a:spcPts val="0"/>
                        </a:spcBef>
                        <a:spcAft>
                          <a:spcPts val="0"/>
                        </a:spcAft>
                      </a:pP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endParaRPr lang="en-US" sz="1800" dirty="0">
                        <a:effectLst/>
                        <a:latin typeface="+mn-lt"/>
                        <a:ea typeface="Calibri"/>
                        <a:cs typeface="Times New Roman"/>
                      </a:endParaRPr>
                    </a:p>
                  </a:txBody>
                  <a:tcPr marL="54053" marR="54053" marT="0" marB="0"/>
                </a:tc>
              </a:tr>
              <a:tr h="222676">
                <a:tc>
                  <a:txBody>
                    <a:bodyPr/>
                    <a:lstStyle/>
                    <a:p>
                      <a:pPr marL="0" marR="0">
                        <a:spcBef>
                          <a:spcPts val="0"/>
                        </a:spcBef>
                        <a:spcAft>
                          <a:spcPts val="0"/>
                        </a:spcAft>
                      </a:pPr>
                      <a:r>
                        <a:rPr lang="en-US" sz="1800">
                          <a:effectLst/>
                        </a:rPr>
                        <a:t>Age, years</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 </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 </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 </a:t>
                      </a:r>
                      <a:endParaRPr lang="en-US" sz="1800">
                        <a:effectLst/>
                        <a:latin typeface="+mn-lt"/>
                        <a:ea typeface="Calibri"/>
                        <a:cs typeface="Times New Roman"/>
                      </a:endParaRPr>
                    </a:p>
                  </a:txBody>
                  <a:tcPr marL="54053" marR="54053" marT="0" marB="0"/>
                </a:tc>
              </a:tr>
              <a:tr h="222676">
                <a:tc>
                  <a:txBody>
                    <a:bodyPr/>
                    <a:lstStyle/>
                    <a:p>
                      <a:pPr marL="0" marR="0">
                        <a:spcBef>
                          <a:spcPts val="0"/>
                        </a:spcBef>
                        <a:spcAft>
                          <a:spcPts val="0"/>
                        </a:spcAft>
                      </a:pPr>
                      <a:r>
                        <a:rPr lang="en-US" sz="1800">
                          <a:effectLst/>
                        </a:rPr>
                        <a:t>    &lt;65</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66.7 (63.8-69.6)</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63.2 (59.1-67.4)</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70.5 (66.4-74.6)</a:t>
                      </a:r>
                      <a:endParaRPr lang="en-US" sz="1800">
                        <a:effectLst/>
                        <a:latin typeface="+mn-lt"/>
                        <a:ea typeface="Calibri"/>
                        <a:cs typeface="Times New Roman"/>
                      </a:endParaRPr>
                    </a:p>
                  </a:txBody>
                  <a:tcPr marL="54053" marR="54053" marT="0" marB="0"/>
                </a:tc>
              </a:tr>
              <a:tr h="222676">
                <a:tc>
                  <a:txBody>
                    <a:bodyPr/>
                    <a:lstStyle/>
                    <a:p>
                      <a:pPr marL="0" marR="0">
                        <a:spcBef>
                          <a:spcPts val="0"/>
                        </a:spcBef>
                        <a:spcAft>
                          <a:spcPts val="0"/>
                        </a:spcAft>
                      </a:pPr>
                      <a:r>
                        <a:rPr lang="en-US" sz="1800">
                          <a:effectLst/>
                        </a:rPr>
                        <a:t>    ≥65</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60.9 (58.4-63.3)</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55.4 (52.1-58.6)</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68.1 (64.6-71.6)</a:t>
                      </a:r>
                      <a:endParaRPr lang="en-US" sz="1800">
                        <a:effectLst/>
                        <a:latin typeface="+mn-lt"/>
                        <a:ea typeface="Calibri"/>
                        <a:cs typeface="Times New Roman"/>
                      </a:endParaRPr>
                    </a:p>
                  </a:txBody>
                  <a:tcPr marL="54053" marR="54053" marT="0" marB="0"/>
                </a:tc>
              </a:tr>
              <a:tr h="222676">
                <a:tc>
                  <a:txBody>
                    <a:bodyPr/>
                    <a:lstStyle/>
                    <a:p>
                      <a:pPr marL="0" marR="0">
                        <a:spcBef>
                          <a:spcPts val="0"/>
                        </a:spcBef>
                        <a:spcAft>
                          <a:spcPts val="0"/>
                        </a:spcAft>
                      </a:pPr>
                      <a:r>
                        <a:rPr lang="en-US" sz="1800">
                          <a:effectLst/>
                        </a:rPr>
                        <a:t>Sex</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 </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 </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 </a:t>
                      </a:r>
                      <a:endParaRPr lang="en-US" sz="1800">
                        <a:effectLst/>
                        <a:latin typeface="+mn-lt"/>
                        <a:ea typeface="Calibri"/>
                        <a:cs typeface="Times New Roman"/>
                      </a:endParaRPr>
                    </a:p>
                  </a:txBody>
                  <a:tcPr marL="54053" marR="54053" marT="0" marB="0"/>
                </a:tc>
              </a:tr>
              <a:tr h="222676">
                <a:tc>
                  <a:txBody>
                    <a:bodyPr/>
                    <a:lstStyle/>
                    <a:p>
                      <a:pPr marL="0" marR="0">
                        <a:spcBef>
                          <a:spcPts val="0"/>
                        </a:spcBef>
                        <a:spcAft>
                          <a:spcPts val="0"/>
                        </a:spcAft>
                      </a:pPr>
                      <a:r>
                        <a:rPr lang="en-US" sz="1800">
                          <a:effectLst/>
                        </a:rPr>
                        <a:t>    Female</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62.2 (59.5-65.0)</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58.1 (54.6-61.6)</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69.2 (64.9-73.4)</a:t>
                      </a:r>
                      <a:endParaRPr lang="en-US" sz="1800">
                        <a:effectLst/>
                        <a:latin typeface="+mn-lt"/>
                        <a:ea typeface="Calibri"/>
                        <a:cs typeface="Times New Roman"/>
                      </a:endParaRPr>
                    </a:p>
                  </a:txBody>
                  <a:tcPr marL="54053" marR="54053" marT="0" marB="0"/>
                </a:tc>
              </a:tr>
              <a:tr h="222676">
                <a:tc>
                  <a:txBody>
                    <a:bodyPr/>
                    <a:lstStyle/>
                    <a:p>
                      <a:pPr marL="0" marR="0">
                        <a:spcBef>
                          <a:spcPts val="0"/>
                        </a:spcBef>
                        <a:spcAft>
                          <a:spcPts val="0"/>
                        </a:spcAft>
                      </a:pPr>
                      <a:r>
                        <a:rPr lang="en-US" sz="1800">
                          <a:effectLst/>
                        </a:rPr>
                        <a:t>    Male</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63.9 (61.4-66.4)</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58.5 (54.7-62.2)</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69.0 (65.6-72.5)</a:t>
                      </a:r>
                      <a:endParaRPr lang="en-US" sz="1800" dirty="0">
                        <a:effectLst/>
                        <a:latin typeface="+mn-lt"/>
                        <a:ea typeface="Calibri"/>
                        <a:cs typeface="Times New Roman"/>
                      </a:endParaRPr>
                    </a:p>
                  </a:txBody>
                  <a:tcPr marL="54053" marR="54053" marT="0" marB="0"/>
                </a:tc>
              </a:tr>
              <a:tr h="222676">
                <a:tc>
                  <a:txBody>
                    <a:bodyPr/>
                    <a:lstStyle/>
                    <a:p>
                      <a:pPr marL="0" marR="0">
                        <a:spcBef>
                          <a:spcPts val="0"/>
                        </a:spcBef>
                        <a:spcAft>
                          <a:spcPts val="0"/>
                        </a:spcAft>
                      </a:pPr>
                      <a:r>
                        <a:rPr lang="en-US" sz="1800">
                          <a:effectLst/>
                        </a:rPr>
                        <a:t>Race/ethnicity</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 </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 </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 </a:t>
                      </a:r>
                      <a:endParaRPr lang="en-US" sz="1800" dirty="0">
                        <a:effectLst/>
                        <a:latin typeface="+mn-lt"/>
                        <a:ea typeface="Calibri"/>
                        <a:cs typeface="Times New Roman"/>
                      </a:endParaRPr>
                    </a:p>
                  </a:txBody>
                  <a:tcPr marL="54053" marR="54053" marT="0" marB="0"/>
                </a:tc>
              </a:tr>
              <a:tr h="222676">
                <a:tc>
                  <a:txBody>
                    <a:bodyPr/>
                    <a:lstStyle/>
                    <a:p>
                      <a:pPr marL="0" marR="0">
                        <a:spcBef>
                          <a:spcPts val="0"/>
                        </a:spcBef>
                        <a:spcAft>
                          <a:spcPts val="0"/>
                        </a:spcAft>
                      </a:pPr>
                      <a:r>
                        <a:rPr lang="en-US" sz="1800">
                          <a:effectLst/>
                        </a:rPr>
                        <a:t>    White</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68.3 (65.6-70.9)</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63.1 (59.0-67.2)</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72.3 (68.9-75.7)</a:t>
                      </a:r>
                      <a:endParaRPr lang="en-US" sz="1800" dirty="0">
                        <a:effectLst/>
                        <a:latin typeface="+mn-lt"/>
                        <a:ea typeface="Calibri"/>
                        <a:cs typeface="Times New Roman"/>
                      </a:endParaRPr>
                    </a:p>
                  </a:txBody>
                  <a:tcPr marL="54053" marR="54053" marT="0" marB="0"/>
                </a:tc>
              </a:tr>
              <a:tr h="222676">
                <a:tc>
                  <a:txBody>
                    <a:bodyPr/>
                    <a:lstStyle/>
                    <a:p>
                      <a:pPr marL="0" marR="0">
                        <a:spcBef>
                          <a:spcPts val="0"/>
                        </a:spcBef>
                        <a:spcAft>
                          <a:spcPts val="0"/>
                        </a:spcAft>
                      </a:pPr>
                      <a:r>
                        <a:rPr lang="en-US" sz="1800">
                          <a:effectLst/>
                        </a:rPr>
                        <a:t>    Black</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59.6 (56.8-62.4)</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57.7 (54.3-61.2)</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63.5 (58.7-68.4)</a:t>
                      </a:r>
                      <a:endParaRPr lang="en-US" sz="1800" dirty="0">
                        <a:effectLst/>
                        <a:latin typeface="+mn-lt"/>
                        <a:ea typeface="Calibri"/>
                        <a:cs typeface="Times New Roman"/>
                      </a:endParaRPr>
                    </a:p>
                  </a:txBody>
                  <a:tcPr marL="54053" marR="54053" marT="0" marB="0"/>
                </a:tc>
              </a:tr>
              <a:tr h="222676">
                <a:tc>
                  <a:txBody>
                    <a:bodyPr/>
                    <a:lstStyle/>
                    <a:p>
                      <a:pPr marL="0" marR="0">
                        <a:spcBef>
                          <a:spcPts val="0"/>
                        </a:spcBef>
                        <a:spcAft>
                          <a:spcPts val="0"/>
                        </a:spcAft>
                      </a:pPr>
                      <a:r>
                        <a:rPr lang="en-US" sz="1800">
                          <a:effectLst/>
                        </a:rPr>
                        <a:t>    Hispanic</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52.7 (45.1-60.4)</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35.6 (24.6-46.6)</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66.3 (56.7-76.0)</a:t>
                      </a:r>
                      <a:endParaRPr lang="en-US" sz="1800" dirty="0">
                        <a:effectLst/>
                        <a:latin typeface="+mn-lt"/>
                        <a:ea typeface="Calibri"/>
                        <a:cs typeface="Times New Roman"/>
                      </a:endParaRPr>
                    </a:p>
                  </a:txBody>
                  <a:tcPr marL="54053" marR="54053" marT="0" marB="0"/>
                </a:tc>
              </a:tr>
              <a:tr h="222676">
                <a:tc>
                  <a:txBody>
                    <a:bodyPr/>
                    <a:lstStyle/>
                    <a:p>
                      <a:pPr marL="0" marR="0">
                        <a:spcBef>
                          <a:spcPts val="0"/>
                        </a:spcBef>
                        <a:spcAft>
                          <a:spcPts val="0"/>
                        </a:spcAft>
                      </a:pPr>
                      <a:r>
                        <a:rPr lang="en-US" sz="1800" dirty="0">
                          <a:effectLst/>
                        </a:rPr>
                        <a:t>    </a:t>
                      </a:r>
                      <a:r>
                        <a:rPr lang="en-US" sz="1800" dirty="0" smtClean="0">
                          <a:effectLst/>
                        </a:rPr>
                        <a:t>Chinese-Amer.</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58.5 (45.2-71.8)</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36.4 (16.3-56.5)</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74.2 (58.8-89.6)</a:t>
                      </a:r>
                      <a:endParaRPr lang="en-US" sz="1800" dirty="0">
                        <a:effectLst/>
                        <a:latin typeface="+mn-lt"/>
                        <a:ea typeface="Calibri"/>
                        <a:cs typeface="Times New Roman"/>
                      </a:endParaRPr>
                    </a:p>
                  </a:txBody>
                  <a:tcPr marL="54053" marR="54053" marT="0" marB="0"/>
                </a:tc>
              </a:tr>
            </a:tbl>
          </a:graphicData>
        </a:graphic>
      </p:graphicFrame>
      <p:sp>
        <p:nvSpPr>
          <p:cNvPr id="3" name="Title 2"/>
          <p:cNvSpPr>
            <a:spLocks noGrp="1"/>
          </p:cNvSpPr>
          <p:nvPr>
            <p:ph type="title"/>
          </p:nvPr>
        </p:nvSpPr>
        <p:spPr/>
        <p:txBody>
          <a:bodyPr>
            <a:noAutofit/>
          </a:bodyPr>
          <a:lstStyle/>
          <a:p>
            <a:r>
              <a:rPr lang="en-US" sz="2800" dirty="0"/>
              <a:t>Results: Percentage of CVD events among participants with </a:t>
            </a:r>
            <a:r>
              <a:rPr lang="en-US" sz="2800" dirty="0" smtClean="0"/>
              <a:t>BP </a:t>
            </a:r>
            <a:r>
              <a:rPr lang="en-US" sz="2800" dirty="0"/>
              <a:t>&lt; 140/90 mm </a:t>
            </a:r>
            <a:r>
              <a:rPr lang="en-US" sz="2800" dirty="0" smtClean="0"/>
              <a:t>Hg</a:t>
            </a:r>
            <a:br>
              <a:rPr lang="en-US" sz="2800" dirty="0" smtClean="0"/>
            </a:br>
            <a:r>
              <a:rPr lang="en-US" sz="2800" dirty="0" smtClean="0"/>
              <a:t>by </a:t>
            </a:r>
            <a:r>
              <a:rPr lang="en-US" sz="2800" dirty="0" smtClean="0"/>
              <a:t>medication taking status</a:t>
            </a:r>
            <a:endParaRPr lang="en-US" sz="2800" dirty="0"/>
          </a:p>
        </p:txBody>
      </p:sp>
      <p:sp>
        <p:nvSpPr>
          <p:cNvPr id="7" name="TextBox 6"/>
          <p:cNvSpPr txBox="1"/>
          <p:nvPr/>
        </p:nvSpPr>
        <p:spPr>
          <a:xfrm>
            <a:off x="228600" y="6400800"/>
            <a:ext cx="609600" cy="369332"/>
          </a:xfrm>
          <a:prstGeom prst="rect">
            <a:avLst/>
          </a:prstGeom>
          <a:noFill/>
        </p:spPr>
        <p:txBody>
          <a:bodyPr wrap="square" rtlCol="0">
            <a:spAutoFit/>
          </a:bodyPr>
          <a:lstStyle/>
          <a:p>
            <a:r>
              <a:rPr lang="en-US" dirty="0" smtClean="0"/>
              <a:t>18</a:t>
            </a:r>
            <a:endParaRPr lang="en-US" dirty="0"/>
          </a:p>
        </p:txBody>
      </p:sp>
    </p:spTree>
    <p:extLst>
      <p:ext uri="{BB962C8B-B14F-4D97-AF65-F5344CB8AC3E}">
        <p14:creationId xmlns:p14="http://schemas.microsoft.com/office/powerpoint/2010/main" val="15203939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1858193406"/>
              </p:ext>
            </p:extLst>
          </p:nvPr>
        </p:nvGraphicFramePr>
        <p:xfrm>
          <a:off x="152400" y="1447800"/>
          <a:ext cx="8839200" cy="2622804"/>
        </p:xfrm>
        <a:graphic>
          <a:graphicData uri="http://schemas.openxmlformats.org/drawingml/2006/table">
            <a:tbl>
              <a:tblPr firstRow="1" firstCol="1" bandRow="1">
                <a:tableStyleId>{5C22544A-7EE6-4342-B048-85BDC9FD1C3A}</a:tableStyleId>
              </a:tblPr>
              <a:tblGrid>
                <a:gridCol w="1830009"/>
                <a:gridCol w="2336196"/>
                <a:gridCol w="2336196"/>
                <a:gridCol w="2336799"/>
              </a:tblGrid>
              <a:tr h="514528">
                <a:tc>
                  <a:txBody>
                    <a:bodyPr/>
                    <a:lstStyle/>
                    <a:p>
                      <a:pPr marL="0" marR="0">
                        <a:lnSpc>
                          <a:spcPct val="115000"/>
                        </a:lnSpc>
                        <a:spcBef>
                          <a:spcPts val="0"/>
                        </a:spcBef>
                        <a:spcAft>
                          <a:spcPts val="0"/>
                        </a:spcAft>
                      </a:pPr>
                      <a:r>
                        <a:rPr lang="en-US" sz="1600" dirty="0">
                          <a:effectLst/>
                          <a:latin typeface="+mn-lt"/>
                        </a:rPr>
                        <a:t> </a:t>
                      </a:r>
                      <a:r>
                        <a:rPr lang="en-US" sz="2800" dirty="0" smtClean="0">
                          <a:effectLst/>
                          <a:latin typeface="+mn-lt"/>
                        </a:rPr>
                        <a:t>MESA</a:t>
                      </a:r>
                      <a:endParaRPr lang="en-US" sz="1600" dirty="0">
                        <a:effectLst/>
                        <a:latin typeface="+mn-lt"/>
                        <a:ea typeface="Calibri"/>
                        <a:cs typeface="Times New Roman"/>
                      </a:endParaRPr>
                    </a:p>
                  </a:txBody>
                  <a:tcPr marL="54053" marR="54053" marT="0" marB="0"/>
                </a:tc>
                <a:tc>
                  <a:txBody>
                    <a:bodyPr/>
                    <a:lstStyle/>
                    <a:p>
                      <a:pPr marL="0" marR="0" algn="r">
                        <a:lnSpc>
                          <a:spcPct val="115000"/>
                        </a:lnSpc>
                        <a:spcBef>
                          <a:spcPts val="0"/>
                        </a:spcBef>
                        <a:spcAft>
                          <a:spcPts val="0"/>
                        </a:spcAft>
                      </a:pPr>
                      <a:r>
                        <a:rPr lang="en-US" sz="1800" dirty="0">
                          <a:effectLst/>
                          <a:latin typeface="+mn-lt"/>
                        </a:rPr>
                        <a:t>Overall</a:t>
                      </a:r>
                    </a:p>
                    <a:p>
                      <a:pPr marL="0" marR="0" algn="r">
                        <a:lnSpc>
                          <a:spcPct val="115000"/>
                        </a:lnSpc>
                        <a:spcBef>
                          <a:spcPts val="0"/>
                        </a:spcBef>
                        <a:spcAft>
                          <a:spcPts val="0"/>
                        </a:spcAft>
                      </a:pPr>
                      <a:r>
                        <a:rPr lang="en-US" sz="1800" b="1" kern="1200" dirty="0" smtClean="0">
                          <a:solidFill>
                            <a:schemeClr val="lt1"/>
                          </a:solidFill>
                          <a:effectLst/>
                          <a:latin typeface="+mn-lt"/>
                          <a:ea typeface="+mn-ea"/>
                          <a:cs typeface="+mn-cs"/>
                        </a:rPr>
                        <a:t>n=5,032</a:t>
                      </a:r>
                      <a:endParaRPr lang="en-US" sz="1800" dirty="0">
                        <a:effectLst/>
                        <a:latin typeface="+mn-lt"/>
                        <a:ea typeface="Calibri"/>
                        <a:cs typeface="Times New Roman"/>
                      </a:endParaRPr>
                    </a:p>
                  </a:txBody>
                  <a:tcPr marL="54053" marR="54053" marT="0" marB="0"/>
                </a:tc>
                <a:tc>
                  <a:txBody>
                    <a:bodyPr/>
                    <a:lstStyle/>
                    <a:p>
                      <a:pPr marL="0" marR="0" algn="r">
                        <a:lnSpc>
                          <a:spcPct val="115000"/>
                        </a:lnSpc>
                        <a:spcBef>
                          <a:spcPts val="0"/>
                        </a:spcBef>
                        <a:spcAft>
                          <a:spcPts val="0"/>
                        </a:spcAft>
                      </a:pPr>
                      <a:r>
                        <a:rPr lang="en-US" sz="1800" dirty="0">
                          <a:effectLst/>
                          <a:latin typeface="+mn-lt"/>
                        </a:rPr>
                        <a:t>Taking </a:t>
                      </a:r>
                      <a:r>
                        <a:rPr lang="en-US" sz="1800" dirty="0" err="1" smtClean="0">
                          <a:effectLst/>
                          <a:latin typeface="+mn-lt"/>
                        </a:rPr>
                        <a:t>AntiHTN</a:t>
                      </a:r>
                      <a:r>
                        <a:rPr lang="en-US" sz="1800" dirty="0" smtClean="0">
                          <a:effectLst/>
                          <a:latin typeface="+mn-lt"/>
                        </a:rPr>
                        <a:t> Medication</a:t>
                      </a:r>
                      <a:r>
                        <a:rPr lang="en-US" sz="1800" baseline="0" dirty="0" smtClean="0">
                          <a:effectLst/>
                          <a:latin typeface="+mn-lt"/>
                        </a:rPr>
                        <a:t> (</a:t>
                      </a:r>
                      <a:r>
                        <a:rPr lang="en-US" sz="1800" b="1" kern="1200" dirty="0" smtClean="0">
                          <a:solidFill>
                            <a:schemeClr val="lt1"/>
                          </a:solidFill>
                          <a:effectLst/>
                          <a:latin typeface="+mn-lt"/>
                          <a:ea typeface="+mn-ea"/>
                          <a:cs typeface="+mn-cs"/>
                        </a:rPr>
                        <a:t>n=1,308)</a:t>
                      </a:r>
                      <a:endParaRPr lang="en-US" sz="1800" dirty="0">
                        <a:effectLst/>
                        <a:latin typeface="+mn-lt"/>
                        <a:ea typeface="Calibri"/>
                        <a:cs typeface="Times New Roman"/>
                      </a:endParaRPr>
                    </a:p>
                  </a:txBody>
                  <a:tcPr marL="54053" marR="54053" marT="0" marB="0"/>
                </a:tc>
                <a:tc>
                  <a:txBody>
                    <a:bodyPr/>
                    <a:lstStyle/>
                    <a:p>
                      <a:pPr marL="0" marR="0" algn="r">
                        <a:lnSpc>
                          <a:spcPct val="115000"/>
                        </a:lnSpc>
                        <a:spcBef>
                          <a:spcPts val="0"/>
                        </a:spcBef>
                        <a:spcAft>
                          <a:spcPts val="0"/>
                        </a:spcAft>
                      </a:pPr>
                      <a:r>
                        <a:rPr lang="en-US" sz="1800" dirty="0">
                          <a:effectLst/>
                          <a:latin typeface="+mn-lt"/>
                        </a:rPr>
                        <a:t>Not </a:t>
                      </a:r>
                      <a:r>
                        <a:rPr lang="en-US" sz="1800" dirty="0" smtClean="0">
                          <a:effectLst/>
                          <a:latin typeface="+mn-lt"/>
                        </a:rPr>
                        <a:t>Taking </a:t>
                      </a:r>
                      <a:r>
                        <a:rPr lang="en-US" sz="1800" dirty="0" err="1" smtClean="0">
                          <a:effectLst/>
                          <a:latin typeface="+mn-lt"/>
                        </a:rPr>
                        <a:t>AntiHTN</a:t>
                      </a:r>
                      <a:r>
                        <a:rPr lang="en-US" sz="1800" dirty="0" smtClean="0">
                          <a:effectLst/>
                          <a:latin typeface="+mn-lt"/>
                        </a:rPr>
                        <a:t> Medication</a:t>
                      </a:r>
                      <a:r>
                        <a:rPr lang="en-US" sz="1800" baseline="0" dirty="0" smtClean="0">
                          <a:effectLst/>
                          <a:latin typeface="+mn-lt"/>
                        </a:rPr>
                        <a:t> (</a:t>
                      </a:r>
                      <a:r>
                        <a:rPr lang="en-US" sz="1800" b="1" kern="1200" dirty="0" smtClean="0">
                          <a:solidFill>
                            <a:schemeClr val="lt1"/>
                          </a:solidFill>
                          <a:effectLst/>
                          <a:latin typeface="+mn-lt"/>
                          <a:ea typeface="+mn-ea"/>
                          <a:cs typeface="+mn-cs"/>
                        </a:rPr>
                        <a:t>n=3,724)</a:t>
                      </a:r>
                      <a:endParaRPr lang="en-US" sz="1800" dirty="0">
                        <a:effectLst/>
                        <a:latin typeface="+mn-lt"/>
                        <a:ea typeface="Calibri"/>
                        <a:cs typeface="Times New Roman"/>
                      </a:endParaRPr>
                    </a:p>
                  </a:txBody>
                  <a:tcPr marL="54053" marR="54053" marT="0" marB="0"/>
                </a:tc>
              </a:tr>
              <a:tr h="249461">
                <a:tc>
                  <a:txBody>
                    <a:bodyPr/>
                    <a:lstStyle/>
                    <a:p>
                      <a:pPr marL="0" marR="0">
                        <a:lnSpc>
                          <a:spcPct val="115000"/>
                        </a:lnSpc>
                        <a:spcBef>
                          <a:spcPts val="0"/>
                        </a:spcBef>
                        <a:spcAft>
                          <a:spcPts val="0"/>
                        </a:spcAft>
                      </a:pPr>
                      <a:r>
                        <a:rPr lang="en-US" sz="1800" dirty="0">
                          <a:effectLst/>
                          <a:latin typeface="+mn-lt"/>
                        </a:rPr>
                        <a:t> </a:t>
                      </a:r>
                      <a:endParaRPr lang="en-US" sz="1800" dirty="0">
                        <a:effectLst/>
                        <a:latin typeface="+mn-lt"/>
                        <a:ea typeface="Calibri"/>
                        <a:cs typeface="Times New Roman"/>
                      </a:endParaRPr>
                    </a:p>
                  </a:txBody>
                  <a:tcPr marL="54053" marR="54053" marT="0" marB="0"/>
                </a:tc>
                <a:tc gridSpan="3">
                  <a:txBody>
                    <a:bodyPr/>
                    <a:lstStyle/>
                    <a:p>
                      <a:pPr marL="0" marR="0" algn="ctr">
                        <a:lnSpc>
                          <a:spcPct val="115000"/>
                        </a:lnSpc>
                        <a:spcBef>
                          <a:spcPts val="0"/>
                        </a:spcBef>
                        <a:spcAft>
                          <a:spcPts val="0"/>
                        </a:spcAft>
                      </a:pPr>
                      <a:r>
                        <a:rPr lang="en-US" sz="1800" b="1" dirty="0">
                          <a:effectLst/>
                          <a:latin typeface="+mn-lt"/>
                        </a:rPr>
                        <a:t>Cardiovascular disease</a:t>
                      </a:r>
                      <a:endParaRPr lang="en-US" sz="1800" b="1" dirty="0">
                        <a:effectLst/>
                        <a:latin typeface="+mn-lt"/>
                        <a:ea typeface="Calibri"/>
                        <a:cs typeface="Times New Roman"/>
                      </a:endParaRPr>
                    </a:p>
                  </a:txBody>
                  <a:tcPr marL="54053" marR="54053" marT="0" marB="0"/>
                </a:tc>
                <a:tc hMerge="1">
                  <a:txBody>
                    <a:bodyPr/>
                    <a:lstStyle/>
                    <a:p>
                      <a:endParaRPr lang="en-US"/>
                    </a:p>
                  </a:txBody>
                  <a:tcPr/>
                </a:tc>
                <a:tc hMerge="1">
                  <a:txBody>
                    <a:bodyPr/>
                    <a:lstStyle/>
                    <a:p>
                      <a:endParaRPr lang="en-US"/>
                    </a:p>
                  </a:txBody>
                  <a:tcPr/>
                </a:tc>
              </a:tr>
              <a:tr h="230493">
                <a:tc>
                  <a:txBody>
                    <a:bodyPr/>
                    <a:lstStyle/>
                    <a:p>
                      <a:pPr marL="0" marR="0">
                        <a:spcBef>
                          <a:spcPts val="0"/>
                        </a:spcBef>
                        <a:spcAft>
                          <a:spcPts val="0"/>
                        </a:spcAft>
                        <a:tabLst>
                          <a:tab pos="1002030" algn="l"/>
                        </a:tabLst>
                      </a:pPr>
                      <a:r>
                        <a:rPr lang="en-US" sz="1800" dirty="0">
                          <a:effectLst/>
                          <a:latin typeface="+mn-lt"/>
                        </a:rPr>
                        <a:t>OVERALL	</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solidFill>
                            <a:srgbClr val="000000"/>
                          </a:solidFill>
                          <a:effectLst/>
                          <a:latin typeface="+mn-lt"/>
                          <a:ea typeface="Calibri"/>
                        </a:rPr>
                        <a:t>54.6 (51.0-58.2)</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46.8 (41.6-52.1)</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61.8 (56.9-66.8)</a:t>
                      </a:r>
                      <a:endParaRPr lang="en-US" sz="1800">
                        <a:effectLst/>
                        <a:latin typeface="+mn-lt"/>
                        <a:ea typeface="Calibri"/>
                      </a:endParaRPr>
                    </a:p>
                  </a:txBody>
                  <a:tcPr marL="68580" marR="68580" marT="0" marB="0"/>
                </a:tc>
              </a:tr>
              <a:tr h="230493">
                <a:tc>
                  <a:txBody>
                    <a:bodyPr/>
                    <a:lstStyle/>
                    <a:p>
                      <a:pPr marL="0" marR="0">
                        <a:spcBef>
                          <a:spcPts val="0"/>
                        </a:spcBef>
                        <a:spcAft>
                          <a:spcPts val="0"/>
                        </a:spcAft>
                      </a:pPr>
                      <a:r>
                        <a:rPr lang="en-US" sz="1800" dirty="0">
                          <a:effectLst/>
                          <a:latin typeface="+mn-lt"/>
                        </a:rPr>
                        <a:t>Race/ethnicity</a:t>
                      </a:r>
                      <a:endParaRPr lang="en-US" sz="1800" dirty="0">
                        <a:effectLst/>
                        <a:latin typeface="+mn-lt"/>
                        <a:ea typeface="Calibri"/>
                        <a:cs typeface="Times New Roman"/>
                      </a:endParaRPr>
                    </a:p>
                  </a:txBody>
                  <a:tcPr marL="54053" marR="54053" marT="0" marB="0"/>
                </a:tc>
                <a:tc>
                  <a:txBody>
                    <a:bodyPr/>
                    <a:lstStyle/>
                    <a:p>
                      <a:pPr algn="r"/>
                      <a:endParaRPr lang="en-US" sz="2000" dirty="0"/>
                    </a:p>
                  </a:txBody>
                  <a:tcPr marL="68580" marR="68580" marT="0" marB="0"/>
                </a:tc>
                <a:tc>
                  <a:txBody>
                    <a:bodyPr/>
                    <a:lstStyle/>
                    <a:p>
                      <a:pPr algn="r"/>
                      <a:endParaRPr lang="en-US" sz="2000" dirty="0"/>
                    </a:p>
                  </a:txBody>
                  <a:tcPr marL="68580" marR="68580" marT="0" marB="0"/>
                </a:tc>
                <a:tc>
                  <a:txBody>
                    <a:bodyPr/>
                    <a:lstStyle/>
                    <a:p>
                      <a:pPr algn="r"/>
                      <a:endParaRPr lang="en-US" sz="2000"/>
                    </a:p>
                  </a:txBody>
                  <a:tcPr marL="68580" marR="68580" marT="0" marB="0"/>
                </a:tc>
              </a:tr>
              <a:tr h="230493">
                <a:tc>
                  <a:txBody>
                    <a:bodyPr/>
                    <a:lstStyle/>
                    <a:p>
                      <a:pPr marL="0" marR="0">
                        <a:spcBef>
                          <a:spcPts val="0"/>
                        </a:spcBef>
                        <a:spcAft>
                          <a:spcPts val="0"/>
                        </a:spcAft>
                      </a:pPr>
                      <a:r>
                        <a:rPr lang="en-US" sz="1800" dirty="0">
                          <a:effectLst/>
                          <a:latin typeface="+mn-lt"/>
                        </a:rPr>
                        <a:t>    White</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solidFill>
                            <a:srgbClr val="000000"/>
                          </a:solidFill>
                          <a:effectLst/>
                          <a:latin typeface="+mn-lt"/>
                          <a:ea typeface="Calibri"/>
                        </a:rPr>
                        <a:t>58.5 (52.9-64.1)</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54.7 (45.7-63.7)</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61.0 (53.8-68.2)</a:t>
                      </a:r>
                      <a:endParaRPr lang="en-US" sz="1800">
                        <a:effectLst/>
                        <a:latin typeface="+mn-lt"/>
                        <a:ea typeface="Calibri"/>
                      </a:endParaRPr>
                    </a:p>
                  </a:txBody>
                  <a:tcPr marL="68580" marR="68580" marT="0" marB="0"/>
                </a:tc>
              </a:tr>
              <a:tr h="230493">
                <a:tc>
                  <a:txBody>
                    <a:bodyPr/>
                    <a:lstStyle/>
                    <a:p>
                      <a:pPr marL="0" marR="0">
                        <a:spcBef>
                          <a:spcPts val="0"/>
                        </a:spcBef>
                        <a:spcAft>
                          <a:spcPts val="0"/>
                        </a:spcAft>
                      </a:pPr>
                      <a:r>
                        <a:rPr lang="en-US" sz="1800" dirty="0">
                          <a:effectLst/>
                          <a:latin typeface="+mn-lt"/>
                        </a:rPr>
                        <a:t>    Black</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solidFill>
                            <a:srgbClr val="000000"/>
                          </a:solidFill>
                          <a:effectLst/>
                          <a:latin typeface="+mn-lt"/>
                          <a:ea typeface="Calibri"/>
                        </a:rPr>
                        <a:t>49.5 (42.7-56.3)</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47.8 (39.4-56.2)</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52.8 (41.3-64.3)</a:t>
                      </a:r>
                      <a:endParaRPr lang="en-US" sz="1800" dirty="0">
                        <a:effectLst/>
                        <a:latin typeface="+mn-lt"/>
                        <a:ea typeface="Calibri"/>
                      </a:endParaRPr>
                    </a:p>
                  </a:txBody>
                  <a:tcPr marL="68580" marR="68580" marT="0" marB="0"/>
                </a:tc>
              </a:tr>
              <a:tr h="230493">
                <a:tc>
                  <a:txBody>
                    <a:bodyPr/>
                    <a:lstStyle/>
                    <a:p>
                      <a:pPr marL="0" marR="0">
                        <a:spcBef>
                          <a:spcPts val="0"/>
                        </a:spcBef>
                        <a:spcAft>
                          <a:spcPts val="0"/>
                        </a:spcAft>
                      </a:pPr>
                      <a:r>
                        <a:rPr lang="en-US" sz="1800" dirty="0">
                          <a:effectLst/>
                          <a:latin typeface="+mn-lt"/>
                        </a:rPr>
                        <a:t>    Hispanic</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solidFill>
                            <a:srgbClr val="000000"/>
                          </a:solidFill>
                          <a:effectLst/>
                          <a:latin typeface="+mn-lt"/>
                          <a:ea typeface="Calibri"/>
                        </a:rPr>
                        <a:t>52.7 (45.1-60.4)</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35.6 (24.6-46.6)</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66.3 (56.7-760)</a:t>
                      </a:r>
                      <a:endParaRPr lang="en-US" sz="1800" dirty="0">
                        <a:effectLst/>
                        <a:latin typeface="+mn-lt"/>
                        <a:ea typeface="Calibri"/>
                      </a:endParaRPr>
                    </a:p>
                  </a:txBody>
                  <a:tcPr marL="68580" marR="68580" marT="0" marB="0"/>
                </a:tc>
              </a:tr>
              <a:tr h="230493">
                <a:tc>
                  <a:txBody>
                    <a:bodyPr/>
                    <a:lstStyle/>
                    <a:p>
                      <a:pPr marL="0" marR="0">
                        <a:spcBef>
                          <a:spcPts val="0"/>
                        </a:spcBef>
                        <a:spcAft>
                          <a:spcPts val="0"/>
                        </a:spcAft>
                      </a:pPr>
                      <a:r>
                        <a:rPr lang="en-US" sz="1800" dirty="0">
                          <a:effectLst/>
                          <a:latin typeface="+mn-lt"/>
                        </a:rPr>
                        <a:t>    </a:t>
                      </a:r>
                      <a:r>
                        <a:rPr lang="en-US" sz="1800" dirty="0" smtClean="0">
                          <a:effectLst/>
                          <a:latin typeface="+mn-lt"/>
                        </a:rPr>
                        <a:t>Chinese-Amer.</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solidFill>
                            <a:srgbClr val="000000"/>
                          </a:solidFill>
                          <a:effectLst/>
                          <a:latin typeface="+mn-lt"/>
                          <a:ea typeface="Calibri"/>
                        </a:rPr>
                        <a:t>58.5 (45.2-71.8)</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36.4 (16.3-56.5)</a:t>
                      </a:r>
                      <a:endParaRPr lang="en-US" sz="1800" dirty="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74.2 (58.8-89.6)</a:t>
                      </a:r>
                      <a:endParaRPr lang="en-US" sz="1800" dirty="0">
                        <a:effectLst/>
                        <a:latin typeface="+mn-lt"/>
                        <a:ea typeface="Calibri"/>
                      </a:endParaRPr>
                    </a:p>
                  </a:txBody>
                  <a:tcPr marL="68580" marR="68580" marT="0" marB="0"/>
                </a:tc>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1758181757"/>
              </p:ext>
            </p:extLst>
          </p:nvPr>
        </p:nvGraphicFramePr>
        <p:xfrm>
          <a:off x="152400" y="4111752"/>
          <a:ext cx="8839200" cy="2136648"/>
        </p:xfrm>
        <a:graphic>
          <a:graphicData uri="http://schemas.openxmlformats.org/drawingml/2006/table">
            <a:tbl>
              <a:tblPr firstRow="1" firstCol="1" bandRow="1">
                <a:tableStyleId>{00A15C55-8517-42AA-B614-E9B94910E393}</a:tableStyleId>
              </a:tblPr>
              <a:tblGrid>
                <a:gridCol w="1830009"/>
                <a:gridCol w="2336196"/>
                <a:gridCol w="2336196"/>
                <a:gridCol w="2336799"/>
              </a:tblGrid>
              <a:tr h="451410">
                <a:tc>
                  <a:txBody>
                    <a:bodyPr/>
                    <a:lstStyle/>
                    <a:p>
                      <a:pPr marL="0" marR="0">
                        <a:lnSpc>
                          <a:spcPct val="115000"/>
                        </a:lnSpc>
                        <a:spcBef>
                          <a:spcPts val="0"/>
                        </a:spcBef>
                        <a:spcAft>
                          <a:spcPts val="0"/>
                        </a:spcAft>
                      </a:pPr>
                      <a:r>
                        <a:rPr lang="en-US" sz="2800" dirty="0" smtClean="0">
                          <a:effectLst/>
                        </a:rPr>
                        <a:t>Full Sample</a:t>
                      </a:r>
                      <a:endParaRPr lang="en-US" sz="1600" dirty="0">
                        <a:effectLst/>
                        <a:latin typeface="+mn-lt"/>
                        <a:ea typeface="Calibri"/>
                        <a:cs typeface="Times New Roman"/>
                      </a:endParaRPr>
                    </a:p>
                  </a:txBody>
                  <a:tcPr marL="54053" marR="54053" marT="0" marB="0"/>
                </a:tc>
                <a:tc>
                  <a:txBody>
                    <a:bodyPr/>
                    <a:lstStyle/>
                    <a:p>
                      <a:pPr marL="0" marR="0" algn="r">
                        <a:lnSpc>
                          <a:spcPct val="115000"/>
                        </a:lnSpc>
                        <a:spcBef>
                          <a:spcPts val="0"/>
                        </a:spcBef>
                        <a:spcAft>
                          <a:spcPts val="0"/>
                        </a:spcAft>
                      </a:pPr>
                      <a:r>
                        <a:rPr lang="en-US" sz="1800" dirty="0" smtClean="0">
                          <a:effectLst/>
                        </a:rPr>
                        <a:t>n=24,933</a:t>
                      </a:r>
                      <a:endParaRPr lang="en-US" sz="1800" dirty="0">
                        <a:effectLst/>
                        <a:latin typeface="+mn-lt"/>
                        <a:ea typeface="Calibri"/>
                        <a:cs typeface="Times New Roman"/>
                      </a:endParaRPr>
                    </a:p>
                  </a:txBody>
                  <a:tcPr marL="54053" marR="54053" marT="0" marB="0"/>
                </a:tc>
                <a:tc>
                  <a:txBody>
                    <a:bodyPr/>
                    <a:lstStyle/>
                    <a:p>
                      <a:pPr marL="0" marR="0" algn="r">
                        <a:lnSpc>
                          <a:spcPct val="115000"/>
                        </a:lnSpc>
                        <a:spcBef>
                          <a:spcPts val="0"/>
                        </a:spcBef>
                        <a:spcAft>
                          <a:spcPts val="0"/>
                        </a:spcAft>
                      </a:pPr>
                      <a:r>
                        <a:rPr lang="en-US" sz="1800" dirty="0" smtClean="0">
                          <a:effectLst/>
                        </a:rPr>
                        <a:t>n=9,468</a:t>
                      </a:r>
                      <a:endParaRPr lang="en-US" sz="1800" dirty="0">
                        <a:effectLst/>
                        <a:latin typeface="+mn-lt"/>
                        <a:ea typeface="Calibri"/>
                        <a:cs typeface="Times New Roman"/>
                      </a:endParaRPr>
                    </a:p>
                  </a:txBody>
                  <a:tcPr marL="54053" marR="54053" marT="0" marB="0"/>
                </a:tc>
                <a:tc>
                  <a:txBody>
                    <a:bodyPr/>
                    <a:lstStyle/>
                    <a:p>
                      <a:pPr marL="0" marR="0" algn="r">
                        <a:lnSpc>
                          <a:spcPct val="115000"/>
                        </a:lnSpc>
                        <a:spcBef>
                          <a:spcPts val="0"/>
                        </a:spcBef>
                        <a:spcAft>
                          <a:spcPts val="0"/>
                        </a:spcAft>
                      </a:pPr>
                      <a:r>
                        <a:rPr lang="en-US" sz="1800" dirty="0" smtClean="0">
                          <a:effectLst/>
                        </a:rPr>
                        <a:t>N=15,465</a:t>
                      </a:r>
                      <a:endParaRPr lang="en-US" sz="1800" dirty="0">
                        <a:effectLst/>
                        <a:latin typeface="+mn-lt"/>
                        <a:ea typeface="Calibri"/>
                        <a:cs typeface="Times New Roman"/>
                      </a:endParaRPr>
                    </a:p>
                  </a:txBody>
                  <a:tcPr marL="54053" marR="54053" marT="0" marB="0"/>
                </a:tc>
              </a:tr>
              <a:tr h="238303">
                <a:tc>
                  <a:txBody>
                    <a:bodyPr/>
                    <a:lstStyle/>
                    <a:p>
                      <a:pPr marL="0" marR="0">
                        <a:spcBef>
                          <a:spcPts val="0"/>
                        </a:spcBef>
                        <a:spcAft>
                          <a:spcPts val="0"/>
                        </a:spcAft>
                        <a:tabLst>
                          <a:tab pos="1002030" algn="l"/>
                        </a:tabLst>
                      </a:pPr>
                      <a:r>
                        <a:rPr lang="en-US" sz="1800" dirty="0">
                          <a:effectLst/>
                        </a:rPr>
                        <a:t>OVERALL	</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63.1 (61.3-65.0)</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58.3 (55.7-60.8)</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69.1 (66.4-71.7)</a:t>
                      </a:r>
                      <a:endParaRPr lang="en-US" sz="1800">
                        <a:effectLst/>
                        <a:latin typeface="+mn-lt"/>
                        <a:ea typeface="Calibri"/>
                        <a:cs typeface="Times New Roman"/>
                      </a:endParaRPr>
                    </a:p>
                  </a:txBody>
                  <a:tcPr marL="54053" marR="54053" marT="0" marB="0"/>
                </a:tc>
              </a:tr>
              <a:tr h="238303">
                <a:tc>
                  <a:txBody>
                    <a:bodyPr/>
                    <a:lstStyle/>
                    <a:p>
                      <a:pPr marL="0" marR="0">
                        <a:spcBef>
                          <a:spcPts val="0"/>
                        </a:spcBef>
                        <a:spcAft>
                          <a:spcPts val="0"/>
                        </a:spcAft>
                      </a:pPr>
                      <a:r>
                        <a:rPr lang="en-US" sz="1800" dirty="0">
                          <a:effectLst/>
                        </a:rPr>
                        <a:t>Race/ethnicity</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 </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 </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 </a:t>
                      </a:r>
                      <a:endParaRPr lang="en-US" sz="1800">
                        <a:effectLst/>
                        <a:latin typeface="+mn-lt"/>
                        <a:ea typeface="Calibri"/>
                        <a:cs typeface="Times New Roman"/>
                      </a:endParaRPr>
                    </a:p>
                  </a:txBody>
                  <a:tcPr marL="54053" marR="54053" marT="0" marB="0"/>
                </a:tc>
              </a:tr>
              <a:tr h="238303">
                <a:tc>
                  <a:txBody>
                    <a:bodyPr/>
                    <a:lstStyle/>
                    <a:p>
                      <a:pPr marL="0" marR="0">
                        <a:spcBef>
                          <a:spcPts val="0"/>
                        </a:spcBef>
                        <a:spcAft>
                          <a:spcPts val="0"/>
                        </a:spcAft>
                      </a:pPr>
                      <a:r>
                        <a:rPr lang="en-US" sz="1800">
                          <a:effectLst/>
                        </a:rPr>
                        <a:t>    White</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68.3 (65.6-70.9)</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63.1 (59.0-67.2)</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72.3 (68.9-75.7)</a:t>
                      </a:r>
                      <a:endParaRPr lang="en-US" sz="1800" dirty="0">
                        <a:effectLst/>
                        <a:latin typeface="+mn-lt"/>
                        <a:ea typeface="Calibri"/>
                        <a:cs typeface="Times New Roman"/>
                      </a:endParaRPr>
                    </a:p>
                  </a:txBody>
                  <a:tcPr marL="54053" marR="54053" marT="0" marB="0"/>
                </a:tc>
              </a:tr>
              <a:tr h="238303">
                <a:tc>
                  <a:txBody>
                    <a:bodyPr/>
                    <a:lstStyle/>
                    <a:p>
                      <a:pPr marL="0" marR="0">
                        <a:spcBef>
                          <a:spcPts val="0"/>
                        </a:spcBef>
                        <a:spcAft>
                          <a:spcPts val="0"/>
                        </a:spcAft>
                      </a:pPr>
                      <a:r>
                        <a:rPr lang="en-US" sz="1800">
                          <a:effectLst/>
                        </a:rPr>
                        <a:t>    Black</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59.6 (56.8-62.4)</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57.7 (54.3-61.2)</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63.5 (58.7-68.4)</a:t>
                      </a:r>
                      <a:endParaRPr lang="en-US" sz="1800" dirty="0">
                        <a:effectLst/>
                        <a:latin typeface="+mn-lt"/>
                        <a:ea typeface="Calibri"/>
                        <a:cs typeface="Times New Roman"/>
                      </a:endParaRPr>
                    </a:p>
                  </a:txBody>
                  <a:tcPr marL="54053" marR="54053" marT="0" marB="0"/>
                </a:tc>
              </a:tr>
              <a:tr h="238303">
                <a:tc>
                  <a:txBody>
                    <a:bodyPr/>
                    <a:lstStyle/>
                    <a:p>
                      <a:pPr marL="0" marR="0">
                        <a:spcBef>
                          <a:spcPts val="0"/>
                        </a:spcBef>
                        <a:spcAft>
                          <a:spcPts val="0"/>
                        </a:spcAft>
                      </a:pPr>
                      <a:r>
                        <a:rPr lang="en-US" sz="1800">
                          <a:effectLst/>
                        </a:rPr>
                        <a:t>    Hispanic</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52.7 (45.1-60.4)</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35.6 (24.6-46.6)</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66.3 (56.7-76.0)</a:t>
                      </a:r>
                      <a:endParaRPr lang="en-US" sz="1800" dirty="0">
                        <a:effectLst/>
                        <a:latin typeface="+mn-lt"/>
                        <a:ea typeface="Calibri"/>
                        <a:cs typeface="Times New Roman"/>
                      </a:endParaRPr>
                    </a:p>
                  </a:txBody>
                  <a:tcPr marL="54053" marR="54053" marT="0" marB="0"/>
                </a:tc>
              </a:tr>
              <a:tr h="238303">
                <a:tc>
                  <a:txBody>
                    <a:bodyPr/>
                    <a:lstStyle/>
                    <a:p>
                      <a:pPr marL="0" marR="0">
                        <a:spcBef>
                          <a:spcPts val="0"/>
                        </a:spcBef>
                        <a:spcAft>
                          <a:spcPts val="0"/>
                        </a:spcAft>
                      </a:pPr>
                      <a:r>
                        <a:rPr lang="en-US" sz="1800" dirty="0">
                          <a:effectLst/>
                        </a:rPr>
                        <a:t>    </a:t>
                      </a:r>
                      <a:r>
                        <a:rPr lang="en-US" sz="1800" dirty="0" smtClean="0">
                          <a:effectLst/>
                        </a:rPr>
                        <a:t>Chinese-Amer.</a:t>
                      </a:r>
                      <a:endParaRPr lang="en-US" sz="1800" dirty="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58.5 (45.2-71.8)</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a:effectLst/>
                        </a:rPr>
                        <a:t>36.4 (16.3-56.5)</a:t>
                      </a:r>
                      <a:endParaRPr lang="en-US" sz="1800">
                        <a:effectLst/>
                        <a:latin typeface="+mn-lt"/>
                        <a:ea typeface="Calibri"/>
                        <a:cs typeface="Times New Roman"/>
                      </a:endParaRPr>
                    </a:p>
                  </a:txBody>
                  <a:tcPr marL="54053" marR="54053" marT="0" marB="0"/>
                </a:tc>
                <a:tc>
                  <a:txBody>
                    <a:bodyPr/>
                    <a:lstStyle/>
                    <a:p>
                      <a:pPr marL="0" marR="0" algn="r">
                        <a:spcBef>
                          <a:spcPts val="0"/>
                        </a:spcBef>
                        <a:spcAft>
                          <a:spcPts val="0"/>
                        </a:spcAft>
                      </a:pPr>
                      <a:r>
                        <a:rPr lang="en-US" sz="1800" dirty="0">
                          <a:effectLst/>
                        </a:rPr>
                        <a:t>74.2 (58.8-89.6)</a:t>
                      </a:r>
                      <a:endParaRPr lang="en-US" sz="1800" dirty="0">
                        <a:effectLst/>
                        <a:latin typeface="+mn-lt"/>
                        <a:ea typeface="Calibri"/>
                        <a:cs typeface="Times New Roman"/>
                      </a:endParaRPr>
                    </a:p>
                  </a:txBody>
                  <a:tcPr marL="54053" marR="54053" marT="0" marB="0"/>
                </a:tc>
              </a:tr>
            </a:tbl>
          </a:graphicData>
        </a:graphic>
      </p:graphicFrame>
      <p:sp>
        <p:nvSpPr>
          <p:cNvPr id="3" name="Title 2"/>
          <p:cNvSpPr>
            <a:spLocks noGrp="1"/>
          </p:cNvSpPr>
          <p:nvPr>
            <p:ph type="title"/>
          </p:nvPr>
        </p:nvSpPr>
        <p:spPr/>
        <p:txBody>
          <a:bodyPr>
            <a:noAutofit/>
          </a:bodyPr>
          <a:lstStyle/>
          <a:p>
            <a:r>
              <a:rPr lang="en-US" sz="2800" dirty="0"/>
              <a:t>Results: Percentage of CVD events among participants with </a:t>
            </a:r>
            <a:r>
              <a:rPr lang="en-US" sz="2800" dirty="0" smtClean="0"/>
              <a:t>BP </a:t>
            </a:r>
            <a:r>
              <a:rPr lang="en-US" sz="2800" dirty="0"/>
              <a:t>&lt; 140/90 mm Hg</a:t>
            </a:r>
            <a:br>
              <a:rPr lang="en-US" sz="2800" dirty="0"/>
            </a:br>
            <a:r>
              <a:rPr lang="en-US" sz="2800" dirty="0"/>
              <a:t>by </a:t>
            </a:r>
            <a:r>
              <a:rPr lang="en-US" sz="2800" dirty="0"/>
              <a:t>medication taking </a:t>
            </a:r>
            <a:r>
              <a:rPr lang="en-US" sz="2800" dirty="0" smtClean="0"/>
              <a:t>status</a:t>
            </a:r>
            <a:endParaRPr lang="en-US" sz="2800" dirty="0"/>
          </a:p>
        </p:txBody>
      </p:sp>
      <p:sp>
        <p:nvSpPr>
          <p:cNvPr id="12" name="TextBox 11"/>
          <p:cNvSpPr txBox="1"/>
          <p:nvPr/>
        </p:nvSpPr>
        <p:spPr>
          <a:xfrm>
            <a:off x="228600" y="6400800"/>
            <a:ext cx="609600" cy="369332"/>
          </a:xfrm>
          <a:prstGeom prst="rect">
            <a:avLst/>
          </a:prstGeom>
          <a:noFill/>
        </p:spPr>
        <p:txBody>
          <a:bodyPr wrap="square" rtlCol="0">
            <a:spAutoFit/>
          </a:bodyPr>
          <a:lstStyle/>
          <a:p>
            <a:r>
              <a:rPr lang="en-US" dirty="0" smtClean="0"/>
              <a:t>19</a:t>
            </a:r>
            <a:endParaRPr lang="en-US" dirty="0"/>
          </a:p>
        </p:txBody>
      </p:sp>
    </p:spTree>
    <p:extLst>
      <p:ext uri="{BB962C8B-B14F-4D97-AF65-F5344CB8AC3E}">
        <p14:creationId xmlns:p14="http://schemas.microsoft.com/office/powerpoint/2010/main" val="40437610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76830787"/>
              </p:ext>
            </p:extLst>
          </p:nvPr>
        </p:nvGraphicFramePr>
        <p:xfrm>
          <a:off x="381000" y="1828800"/>
          <a:ext cx="8534400" cy="2623457"/>
        </p:xfrm>
        <a:graphic>
          <a:graphicData uri="http://schemas.openxmlformats.org/drawingml/2006/table">
            <a:tbl>
              <a:tblPr firstRow="1" firstCol="1" bandRow="1">
                <a:tableStyleId>{91EBBBCC-DAD2-459C-BE2E-F6DE35CF9A28}</a:tableStyleId>
              </a:tblPr>
              <a:tblGrid>
                <a:gridCol w="3810000"/>
                <a:gridCol w="2362200"/>
                <a:gridCol w="2362200"/>
              </a:tblGrid>
              <a:tr h="827314">
                <a:tc>
                  <a:txBody>
                    <a:bodyPr/>
                    <a:lstStyle/>
                    <a:p>
                      <a:pPr marL="0" marR="0">
                        <a:spcBef>
                          <a:spcPts val="0"/>
                        </a:spcBef>
                        <a:spcAft>
                          <a:spcPts val="0"/>
                        </a:spcAft>
                      </a:pPr>
                      <a:r>
                        <a:rPr lang="en-US" sz="2400" dirty="0">
                          <a:effectLst/>
                          <a:latin typeface="+mn-lt"/>
                        </a:rPr>
                        <a:t>Characteristics</a:t>
                      </a:r>
                      <a:endParaRPr lang="en-US" sz="2400" dirty="0">
                        <a:effectLst/>
                        <a:latin typeface="+mn-lt"/>
                        <a:ea typeface="Calibri"/>
                      </a:endParaRPr>
                    </a:p>
                  </a:txBody>
                  <a:tcPr marL="68580" marR="68580" marT="0" marB="0"/>
                </a:tc>
                <a:tc>
                  <a:txBody>
                    <a:bodyPr/>
                    <a:lstStyle/>
                    <a:p>
                      <a:pPr marL="0" marR="0" algn="r">
                        <a:spcBef>
                          <a:spcPts val="0"/>
                        </a:spcBef>
                        <a:spcAft>
                          <a:spcPts val="0"/>
                        </a:spcAft>
                      </a:pPr>
                      <a:r>
                        <a:rPr lang="en-US" sz="2400" dirty="0">
                          <a:effectLst/>
                          <a:latin typeface="+mn-lt"/>
                        </a:rPr>
                        <a:t>Overall</a:t>
                      </a:r>
                    </a:p>
                    <a:p>
                      <a:pPr marL="0" marR="0" algn="r">
                        <a:spcBef>
                          <a:spcPts val="0"/>
                        </a:spcBef>
                        <a:spcAft>
                          <a:spcPts val="0"/>
                        </a:spcAft>
                      </a:pPr>
                      <a:r>
                        <a:rPr lang="en-US" sz="2400" dirty="0">
                          <a:effectLst/>
                          <a:latin typeface="+mn-lt"/>
                        </a:rPr>
                        <a:t>n=9,468</a:t>
                      </a:r>
                      <a:endParaRPr lang="en-US" sz="2400" dirty="0">
                        <a:effectLst/>
                        <a:latin typeface="+mn-lt"/>
                        <a:ea typeface="Calibri"/>
                      </a:endParaRPr>
                    </a:p>
                  </a:txBody>
                  <a:tcPr marL="68580" marR="68580" marT="0" marB="0"/>
                </a:tc>
                <a:tc>
                  <a:txBody>
                    <a:bodyPr/>
                    <a:lstStyle/>
                    <a:p>
                      <a:pPr marL="0" marR="0" algn="r">
                        <a:spcBef>
                          <a:spcPts val="0"/>
                        </a:spcBef>
                        <a:spcAft>
                          <a:spcPts val="0"/>
                        </a:spcAft>
                      </a:pPr>
                      <a:r>
                        <a:rPr lang="en-US" sz="2400" dirty="0" smtClean="0">
                          <a:effectLst/>
                          <a:latin typeface="+mn-lt"/>
                          <a:ea typeface="Calibri"/>
                        </a:rPr>
                        <a:t>MESA</a:t>
                      </a:r>
                    </a:p>
                    <a:p>
                      <a:pPr marL="0" marR="0" algn="r">
                        <a:spcBef>
                          <a:spcPts val="0"/>
                        </a:spcBef>
                        <a:spcAft>
                          <a:spcPts val="0"/>
                        </a:spcAft>
                      </a:pPr>
                      <a:r>
                        <a:rPr lang="en-US" sz="2400" dirty="0" smtClean="0">
                          <a:effectLst/>
                          <a:latin typeface="+mn-lt"/>
                          <a:ea typeface="Calibri"/>
                        </a:rPr>
                        <a:t>N=1,308</a:t>
                      </a:r>
                      <a:endParaRPr lang="en-US" sz="2400" dirty="0">
                        <a:effectLst/>
                        <a:latin typeface="+mn-lt"/>
                        <a:ea typeface="Calibri"/>
                      </a:endParaRPr>
                    </a:p>
                  </a:txBody>
                  <a:tcPr marL="68580" marR="68580" marT="0" marB="0"/>
                </a:tc>
              </a:tr>
              <a:tr h="413657">
                <a:tc>
                  <a:txBody>
                    <a:bodyPr/>
                    <a:lstStyle/>
                    <a:p>
                      <a:pPr marL="0" marR="0">
                        <a:spcBef>
                          <a:spcPts val="0"/>
                        </a:spcBef>
                        <a:spcAft>
                          <a:spcPts val="0"/>
                        </a:spcAft>
                      </a:pPr>
                      <a:r>
                        <a:rPr lang="en-US" sz="2400" b="0" dirty="0">
                          <a:effectLst/>
                          <a:latin typeface="+mn-lt"/>
                        </a:rPr>
                        <a:t>Indication for statin</a:t>
                      </a:r>
                      <a:r>
                        <a:rPr lang="en-US" sz="2400" b="0" dirty="0" smtClean="0">
                          <a:effectLst/>
                          <a:latin typeface="+mn-lt"/>
                        </a:rPr>
                        <a:t>†, % </a:t>
                      </a:r>
                      <a:endParaRPr lang="en-US" sz="2400" b="0" dirty="0">
                        <a:effectLst/>
                        <a:latin typeface="+mn-lt"/>
                        <a:ea typeface="Calibri"/>
                      </a:endParaRPr>
                    </a:p>
                  </a:txBody>
                  <a:tcPr marL="68580" marR="68580" marT="0" marB="0"/>
                </a:tc>
                <a:tc>
                  <a:txBody>
                    <a:bodyPr/>
                    <a:lstStyle/>
                    <a:p>
                      <a:pPr marL="0" marR="0" algn="r">
                        <a:spcBef>
                          <a:spcPts val="0"/>
                        </a:spcBef>
                        <a:spcAft>
                          <a:spcPts val="0"/>
                        </a:spcAft>
                      </a:pPr>
                      <a:r>
                        <a:rPr lang="en-US" sz="2400" dirty="0">
                          <a:effectLst/>
                          <a:latin typeface="+mn-lt"/>
                        </a:rPr>
                        <a:t>76.6 (75.8-77.5)</a:t>
                      </a:r>
                      <a:endParaRPr lang="en-US" sz="2400" dirty="0">
                        <a:effectLst/>
                        <a:latin typeface="+mn-lt"/>
                        <a:ea typeface="Calibri"/>
                      </a:endParaRPr>
                    </a:p>
                  </a:txBody>
                  <a:tcPr marL="68580" marR="68580" marT="0" marB="0"/>
                </a:tc>
                <a:tc>
                  <a:txBody>
                    <a:bodyPr/>
                    <a:lstStyle/>
                    <a:p>
                      <a:pPr marL="0" marR="0" algn="r">
                        <a:spcBef>
                          <a:spcPts val="0"/>
                        </a:spcBef>
                        <a:spcAft>
                          <a:spcPts val="0"/>
                        </a:spcAft>
                      </a:pPr>
                      <a:r>
                        <a:rPr lang="en-US" sz="2400" dirty="0">
                          <a:solidFill>
                            <a:srgbClr val="000000"/>
                          </a:solidFill>
                          <a:effectLst/>
                          <a:latin typeface="+mn-lt"/>
                          <a:ea typeface="Calibri"/>
                        </a:rPr>
                        <a:t>77.5 (75.2-79.7)</a:t>
                      </a:r>
                      <a:endParaRPr lang="en-US" sz="2400" dirty="0">
                        <a:effectLst/>
                        <a:latin typeface="+mn-lt"/>
                        <a:ea typeface="Calibri"/>
                      </a:endParaRPr>
                    </a:p>
                  </a:txBody>
                  <a:tcPr marL="68580" marR="68580" marT="0" marB="0"/>
                </a:tc>
              </a:tr>
              <a:tr h="413657">
                <a:tc>
                  <a:txBody>
                    <a:bodyPr/>
                    <a:lstStyle/>
                    <a:p>
                      <a:pPr marL="0" marR="0">
                        <a:spcBef>
                          <a:spcPts val="0"/>
                        </a:spcBef>
                        <a:spcAft>
                          <a:spcPts val="0"/>
                        </a:spcAft>
                      </a:pPr>
                      <a:r>
                        <a:rPr lang="en-US" sz="2400" b="0" dirty="0">
                          <a:effectLst/>
                          <a:latin typeface="+mn-lt"/>
                        </a:rPr>
                        <a:t>   Statin </a:t>
                      </a:r>
                      <a:r>
                        <a:rPr lang="en-US" sz="2400" b="0" dirty="0" smtClean="0">
                          <a:effectLst/>
                          <a:latin typeface="+mn-lt"/>
                        </a:rPr>
                        <a:t>use, %</a:t>
                      </a:r>
                      <a:endParaRPr lang="en-US" sz="2400" b="0" dirty="0">
                        <a:effectLst/>
                        <a:latin typeface="+mn-lt"/>
                        <a:ea typeface="Calibri"/>
                      </a:endParaRPr>
                    </a:p>
                  </a:txBody>
                  <a:tcPr marL="68580" marR="68580" marT="0" marB="0"/>
                </a:tc>
                <a:tc>
                  <a:txBody>
                    <a:bodyPr/>
                    <a:lstStyle/>
                    <a:p>
                      <a:pPr marL="0" marR="0" algn="r">
                        <a:spcBef>
                          <a:spcPts val="0"/>
                        </a:spcBef>
                        <a:spcAft>
                          <a:spcPts val="0"/>
                        </a:spcAft>
                      </a:pPr>
                      <a:r>
                        <a:rPr lang="en-US" sz="2400">
                          <a:effectLst/>
                          <a:latin typeface="+mn-lt"/>
                        </a:rPr>
                        <a:t>33.2 (32.1-34.3)</a:t>
                      </a:r>
                      <a:endParaRPr lang="en-US" sz="2400">
                        <a:effectLst/>
                        <a:latin typeface="+mn-lt"/>
                        <a:ea typeface="Calibri"/>
                      </a:endParaRPr>
                    </a:p>
                  </a:txBody>
                  <a:tcPr marL="68580" marR="68580" marT="0" marB="0"/>
                </a:tc>
                <a:tc>
                  <a:txBody>
                    <a:bodyPr/>
                    <a:lstStyle/>
                    <a:p>
                      <a:pPr marL="0" marR="0" algn="r">
                        <a:spcBef>
                          <a:spcPts val="0"/>
                        </a:spcBef>
                        <a:spcAft>
                          <a:spcPts val="0"/>
                        </a:spcAft>
                      </a:pPr>
                      <a:r>
                        <a:rPr lang="en-US" sz="2400" dirty="0">
                          <a:solidFill>
                            <a:srgbClr val="000000"/>
                          </a:solidFill>
                          <a:effectLst/>
                          <a:latin typeface="+mn-lt"/>
                          <a:ea typeface="Calibri"/>
                        </a:rPr>
                        <a:t>27.3 (24.5-30.0)</a:t>
                      </a:r>
                      <a:endParaRPr lang="en-US" sz="2400" dirty="0">
                        <a:effectLst/>
                        <a:latin typeface="+mn-lt"/>
                        <a:ea typeface="Calibri"/>
                      </a:endParaRPr>
                    </a:p>
                  </a:txBody>
                  <a:tcPr marL="68580" marR="68580" marT="0" marB="0"/>
                </a:tc>
              </a:tr>
              <a:tr h="555172">
                <a:tc>
                  <a:txBody>
                    <a:bodyPr/>
                    <a:lstStyle/>
                    <a:p>
                      <a:pPr marL="0" marR="0">
                        <a:spcBef>
                          <a:spcPts val="0"/>
                        </a:spcBef>
                        <a:spcAft>
                          <a:spcPts val="0"/>
                        </a:spcAft>
                      </a:pPr>
                      <a:r>
                        <a:rPr lang="en-US" sz="2400" b="0" dirty="0">
                          <a:effectLst/>
                          <a:latin typeface="+mn-lt"/>
                        </a:rPr>
                        <a:t>SBP ≥</a:t>
                      </a:r>
                      <a:r>
                        <a:rPr lang="en-US" sz="2400" b="0" dirty="0" smtClean="0">
                          <a:effectLst/>
                          <a:latin typeface="+mn-lt"/>
                        </a:rPr>
                        <a:t>120 </a:t>
                      </a:r>
                      <a:r>
                        <a:rPr lang="en-US" sz="2400" b="0" dirty="0">
                          <a:effectLst/>
                          <a:latin typeface="+mn-lt"/>
                        </a:rPr>
                        <a:t>and &lt;</a:t>
                      </a:r>
                      <a:r>
                        <a:rPr lang="en-US" sz="2400" b="0" dirty="0" smtClean="0">
                          <a:effectLst/>
                          <a:latin typeface="+mn-lt"/>
                        </a:rPr>
                        <a:t>140mmHg, %</a:t>
                      </a:r>
                      <a:endParaRPr lang="en-US" sz="2400" b="0" dirty="0">
                        <a:effectLst/>
                        <a:latin typeface="+mn-lt"/>
                        <a:ea typeface="Calibri"/>
                      </a:endParaRPr>
                    </a:p>
                  </a:txBody>
                  <a:tcPr marL="68580" marR="68580" marT="0" marB="0"/>
                </a:tc>
                <a:tc>
                  <a:txBody>
                    <a:bodyPr/>
                    <a:lstStyle/>
                    <a:p>
                      <a:pPr marL="0" marR="0" algn="r">
                        <a:spcBef>
                          <a:spcPts val="0"/>
                        </a:spcBef>
                        <a:spcAft>
                          <a:spcPts val="0"/>
                        </a:spcAft>
                      </a:pPr>
                      <a:r>
                        <a:rPr lang="en-US" sz="2400" dirty="0">
                          <a:effectLst/>
                          <a:latin typeface="+mn-lt"/>
                        </a:rPr>
                        <a:t>67.2 (66.3-68.2)</a:t>
                      </a:r>
                      <a:endParaRPr lang="en-US" sz="2400" dirty="0">
                        <a:effectLst/>
                        <a:latin typeface="+mn-lt"/>
                        <a:ea typeface="Calibri"/>
                      </a:endParaRPr>
                    </a:p>
                  </a:txBody>
                  <a:tcPr marL="68580" marR="68580" marT="0" marB="0"/>
                </a:tc>
                <a:tc>
                  <a:txBody>
                    <a:bodyPr/>
                    <a:lstStyle/>
                    <a:p>
                      <a:pPr marL="0" marR="0" algn="r">
                        <a:spcBef>
                          <a:spcPts val="0"/>
                        </a:spcBef>
                        <a:spcAft>
                          <a:spcPts val="0"/>
                        </a:spcAft>
                      </a:pPr>
                      <a:r>
                        <a:rPr lang="en-US" sz="2400" dirty="0">
                          <a:solidFill>
                            <a:srgbClr val="000000"/>
                          </a:solidFill>
                          <a:effectLst/>
                          <a:latin typeface="+mn-lt"/>
                          <a:ea typeface="Calibri"/>
                        </a:rPr>
                        <a:t>60.9 (58.2-63.5)</a:t>
                      </a:r>
                      <a:endParaRPr lang="en-US" sz="2400" dirty="0">
                        <a:effectLst/>
                        <a:latin typeface="+mn-lt"/>
                        <a:ea typeface="Calibri"/>
                      </a:endParaRPr>
                    </a:p>
                  </a:txBody>
                  <a:tcPr marL="68580" marR="68580" marT="0" marB="0"/>
                </a:tc>
              </a:tr>
              <a:tr h="413657">
                <a:tc>
                  <a:txBody>
                    <a:bodyPr/>
                    <a:lstStyle/>
                    <a:p>
                      <a:pPr marL="0" marR="0">
                        <a:spcBef>
                          <a:spcPts val="0"/>
                        </a:spcBef>
                        <a:spcAft>
                          <a:spcPts val="0"/>
                        </a:spcAft>
                      </a:pPr>
                      <a:r>
                        <a:rPr lang="en-US" sz="2400" b="0" dirty="0">
                          <a:effectLst/>
                          <a:latin typeface="+mn-lt"/>
                        </a:rPr>
                        <a:t>   Eligible for SPRINT</a:t>
                      </a:r>
                      <a:r>
                        <a:rPr lang="en-US" sz="2400" b="0" dirty="0" smtClean="0">
                          <a:effectLst/>
                          <a:latin typeface="+mn-lt"/>
                        </a:rPr>
                        <a:t>‡, %</a:t>
                      </a:r>
                      <a:endParaRPr lang="en-US" sz="2400" b="0" dirty="0">
                        <a:effectLst/>
                        <a:latin typeface="+mn-lt"/>
                        <a:ea typeface="Calibri"/>
                      </a:endParaRPr>
                    </a:p>
                  </a:txBody>
                  <a:tcPr marL="68580" marR="68580" marT="0" marB="0"/>
                </a:tc>
                <a:tc>
                  <a:txBody>
                    <a:bodyPr/>
                    <a:lstStyle/>
                    <a:p>
                      <a:pPr marL="0" marR="0" algn="r">
                        <a:spcBef>
                          <a:spcPts val="0"/>
                        </a:spcBef>
                        <a:spcAft>
                          <a:spcPts val="0"/>
                        </a:spcAft>
                      </a:pPr>
                      <a:r>
                        <a:rPr lang="en-US" sz="2400" dirty="0">
                          <a:effectLst/>
                          <a:latin typeface="+mn-lt"/>
                        </a:rPr>
                        <a:t>19.5 (18.5-20.5)</a:t>
                      </a:r>
                      <a:endParaRPr lang="en-US" sz="2400" dirty="0">
                        <a:effectLst/>
                        <a:latin typeface="+mn-lt"/>
                        <a:ea typeface="Calibri"/>
                      </a:endParaRPr>
                    </a:p>
                  </a:txBody>
                  <a:tcPr marL="68580" marR="68580" marT="0" marB="0"/>
                </a:tc>
                <a:tc>
                  <a:txBody>
                    <a:bodyPr/>
                    <a:lstStyle/>
                    <a:p>
                      <a:pPr marL="0" marR="0" algn="r">
                        <a:spcBef>
                          <a:spcPts val="0"/>
                        </a:spcBef>
                        <a:spcAft>
                          <a:spcPts val="0"/>
                        </a:spcAft>
                      </a:pPr>
                      <a:r>
                        <a:rPr lang="en-US" sz="2400" dirty="0">
                          <a:solidFill>
                            <a:srgbClr val="000000"/>
                          </a:solidFill>
                          <a:effectLst/>
                          <a:latin typeface="+mn-lt"/>
                          <a:ea typeface="Calibri"/>
                        </a:rPr>
                        <a:t>26.3 (23.2-29.3)</a:t>
                      </a:r>
                      <a:endParaRPr lang="en-US" sz="2400" dirty="0">
                        <a:effectLst/>
                        <a:latin typeface="+mn-lt"/>
                        <a:ea typeface="Calibri"/>
                      </a:endParaRPr>
                    </a:p>
                  </a:txBody>
                  <a:tcPr marL="68580" marR="68580" marT="0" marB="0"/>
                </a:tc>
              </a:tr>
            </a:tbl>
          </a:graphicData>
        </a:graphic>
      </p:graphicFrame>
      <p:sp>
        <p:nvSpPr>
          <p:cNvPr id="3" name="Title 2"/>
          <p:cNvSpPr>
            <a:spLocks noGrp="1"/>
          </p:cNvSpPr>
          <p:nvPr>
            <p:ph type="title"/>
          </p:nvPr>
        </p:nvSpPr>
        <p:spPr/>
        <p:txBody>
          <a:bodyPr>
            <a:noAutofit/>
          </a:bodyPr>
          <a:lstStyle/>
          <a:p>
            <a:r>
              <a:rPr lang="en-US" sz="2800" dirty="0" smtClean="0"/>
              <a:t>Results: Use of statins and SPRINT </a:t>
            </a:r>
            <a:r>
              <a:rPr lang="en-US" sz="2800" dirty="0"/>
              <a:t>eligibility among participants taking antihypertensive medication with </a:t>
            </a:r>
            <a:r>
              <a:rPr lang="en-US" sz="2800" dirty="0" smtClean="0"/>
              <a:t>BP </a:t>
            </a:r>
            <a:r>
              <a:rPr lang="en-US" sz="2800" dirty="0"/>
              <a:t>&lt; 140/90 mm Hg</a:t>
            </a:r>
          </a:p>
        </p:txBody>
      </p:sp>
      <p:sp>
        <p:nvSpPr>
          <p:cNvPr id="6" name="Rectangle 5"/>
          <p:cNvSpPr/>
          <p:nvPr/>
        </p:nvSpPr>
        <p:spPr>
          <a:xfrm>
            <a:off x="304800" y="4661118"/>
            <a:ext cx="8458200" cy="1815882"/>
          </a:xfrm>
          <a:prstGeom prst="rect">
            <a:avLst/>
          </a:prstGeom>
        </p:spPr>
        <p:txBody>
          <a:bodyPr wrap="square">
            <a:spAutoFit/>
          </a:bodyPr>
          <a:lstStyle/>
          <a:p>
            <a:r>
              <a:rPr lang="en-US" sz="1600" dirty="0"/>
              <a:t>†Indication for statin includes having diabetes, low-density lipoprotein cholesterol ≥ 190 mg/dL, or a 10-year cardiovascular disease risk ≥ 7.5%. </a:t>
            </a:r>
          </a:p>
          <a:p>
            <a:r>
              <a:rPr lang="en-US" sz="1600" dirty="0"/>
              <a:t>‡SPRINT eligibility defined as being ≥ 50 years of age, having systolic blood pressure between 130 to 180 mm Hg (depending on number of antihypertensive medications. prescribed), high CVD risk (presence of an eGFR of 20 to 59 ml/min/1.73 m</a:t>
            </a:r>
            <a:r>
              <a:rPr lang="en-US" sz="1600" baseline="30000" dirty="0"/>
              <a:t>2</a:t>
            </a:r>
            <a:r>
              <a:rPr lang="en-US" sz="1600" dirty="0"/>
              <a:t>, a 10-year Framingham risk score for cardiovascular disease ≥ 15%, or age ≥ 75 years), and being free of diabetes, end-stage renal disease, overt proteinuria, or prior stroke.</a:t>
            </a:r>
          </a:p>
        </p:txBody>
      </p:sp>
      <p:sp>
        <p:nvSpPr>
          <p:cNvPr id="9" name="TextBox 8"/>
          <p:cNvSpPr txBox="1"/>
          <p:nvPr/>
        </p:nvSpPr>
        <p:spPr>
          <a:xfrm>
            <a:off x="228600" y="6400800"/>
            <a:ext cx="609600" cy="369332"/>
          </a:xfrm>
          <a:prstGeom prst="rect">
            <a:avLst/>
          </a:prstGeom>
          <a:noFill/>
        </p:spPr>
        <p:txBody>
          <a:bodyPr wrap="square" rtlCol="0">
            <a:spAutoFit/>
          </a:bodyPr>
          <a:lstStyle/>
          <a:p>
            <a:r>
              <a:rPr lang="en-US" dirty="0" smtClean="0"/>
              <a:t>20</a:t>
            </a:r>
            <a:endParaRPr lang="en-US" dirty="0"/>
          </a:p>
        </p:txBody>
      </p:sp>
    </p:spTree>
    <p:extLst>
      <p:ext uri="{BB962C8B-B14F-4D97-AF65-F5344CB8AC3E}">
        <p14:creationId xmlns:p14="http://schemas.microsoft.com/office/powerpoint/2010/main" val="7387698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Among participants with SBP/DBP &lt; 140/90 mm Hg, prevalence of 10-year Pooled Cohort Risk ≥ 7.5% was:</a:t>
            </a:r>
          </a:p>
          <a:p>
            <a:pPr lvl="1"/>
            <a:r>
              <a:rPr lang="en-US" dirty="0" smtClean="0"/>
              <a:t>55.9% overall</a:t>
            </a:r>
          </a:p>
          <a:p>
            <a:pPr lvl="1"/>
            <a:r>
              <a:rPr lang="en-US" dirty="0" smtClean="0"/>
              <a:t>75.5% among participants taking antihypertensive medication</a:t>
            </a:r>
          </a:p>
          <a:p>
            <a:pPr lvl="1"/>
            <a:r>
              <a:rPr lang="en-US" dirty="0" smtClean="0"/>
              <a:t>44.0% among participants not taking antihypertensive medication</a:t>
            </a:r>
            <a:endParaRPr lang="en-US" dirty="0"/>
          </a:p>
        </p:txBody>
      </p:sp>
      <p:sp>
        <p:nvSpPr>
          <p:cNvPr id="3" name="Title 2"/>
          <p:cNvSpPr>
            <a:spLocks noGrp="1"/>
          </p:cNvSpPr>
          <p:nvPr>
            <p:ph type="title"/>
          </p:nvPr>
        </p:nvSpPr>
        <p:spPr/>
        <p:txBody>
          <a:bodyPr/>
          <a:lstStyle/>
          <a:p>
            <a:r>
              <a:rPr lang="en-US" dirty="0" smtClean="0"/>
              <a:t>Results: 10-year risk ≥ 7.5%</a:t>
            </a:r>
            <a:endParaRPr lang="en-US" dirty="0"/>
          </a:p>
        </p:txBody>
      </p:sp>
      <p:sp>
        <p:nvSpPr>
          <p:cNvPr id="9" name="TextBox 8"/>
          <p:cNvSpPr txBox="1"/>
          <p:nvPr/>
        </p:nvSpPr>
        <p:spPr>
          <a:xfrm>
            <a:off x="228600" y="6400800"/>
            <a:ext cx="609600" cy="369332"/>
          </a:xfrm>
          <a:prstGeom prst="rect">
            <a:avLst/>
          </a:prstGeom>
          <a:noFill/>
        </p:spPr>
        <p:txBody>
          <a:bodyPr wrap="square" rtlCol="0">
            <a:spAutoFit/>
          </a:bodyPr>
          <a:lstStyle/>
          <a:p>
            <a:r>
              <a:rPr lang="en-US" dirty="0" smtClean="0"/>
              <a:t>21</a:t>
            </a:r>
            <a:endParaRPr lang="en-US" dirty="0"/>
          </a:p>
        </p:txBody>
      </p:sp>
    </p:spTree>
    <p:extLst>
      <p:ext uri="{BB962C8B-B14F-4D97-AF65-F5344CB8AC3E}">
        <p14:creationId xmlns:p14="http://schemas.microsoft.com/office/powerpoint/2010/main" val="39583571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Results did not meaningfully change when we updated BP and antihypertensive medication use status</a:t>
            </a:r>
          </a:p>
          <a:p>
            <a:endParaRPr lang="en-US" dirty="0" smtClean="0"/>
          </a:p>
        </p:txBody>
      </p:sp>
      <p:sp>
        <p:nvSpPr>
          <p:cNvPr id="3" name="Title 2"/>
          <p:cNvSpPr>
            <a:spLocks noGrp="1"/>
          </p:cNvSpPr>
          <p:nvPr>
            <p:ph type="title"/>
          </p:nvPr>
        </p:nvSpPr>
        <p:spPr/>
        <p:txBody>
          <a:bodyPr/>
          <a:lstStyle/>
          <a:p>
            <a:r>
              <a:rPr lang="en-US" dirty="0" smtClean="0"/>
              <a:t>Results: Sensitivity Analyses</a:t>
            </a:r>
            <a:endParaRPr lang="en-US" dirty="0"/>
          </a:p>
        </p:txBody>
      </p:sp>
      <p:sp>
        <p:nvSpPr>
          <p:cNvPr id="5" name="TextBox 4"/>
          <p:cNvSpPr txBox="1"/>
          <p:nvPr/>
        </p:nvSpPr>
        <p:spPr>
          <a:xfrm>
            <a:off x="228600" y="6400800"/>
            <a:ext cx="609600" cy="369332"/>
          </a:xfrm>
          <a:prstGeom prst="rect">
            <a:avLst/>
          </a:prstGeom>
          <a:noFill/>
        </p:spPr>
        <p:txBody>
          <a:bodyPr wrap="square" rtlCol="0">
            <a:spAutoFit/>
          </a:bodyPr>
          <a:lstStyle/>
          <a:p>
            <a:r>
              <a:rPr lang="en-US" dirty="0" smtClean="0"/>
              <a:t>22</a:t>
            </a:r>
            <a:endParaRPr lang="en-US" dirty="0"/>
          </a:p>
        </p:txBody>
      </p:sp>
    </p:spTree>
    <p:extLst>
      <p:ext uri="{BB962C8B-B14F-4D97-AF65-F5344CB8AC3E}">
        <p14:creationId xmlns:p14="http://schemas.microsoft.com/office/powerpoint/2010/main" val="27768295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6300" y="1600200"/>
            <a:ext cx="7391400" cy="4648200"/>
          </a:xfrm>
        </p:spPr>
        <p:txBody>
          <a:bodyPr>
            <a:normAutofit fontScale="92500" lnSpcReduction="10000"/>
          </a:bodyPr>
          <a:lstStyle/>
          <a:p>
            <a:r>
              <a:rPr lang="en-US" dirty="0" smtClean="0"/>
              <a:t>Strengths</a:t>
            </a:r>
          </a:p>
          <a:p>
            <a:pPr lvl="1"/>
            <a:r>
              <a:rPr lang="en-US" dirty="0" smtClean="0"/>
              <a:t>Sample size and representation</a:t>
            </a:r>
          </a:p>
          <a:p>
            <a:pPr lvl="1"/>
            <a:r>
              <a:rPr lang="en-US" dirty="0" smtClean="0"/>
              <a:t>Contemporary </a:t>
            </a:r>
            <a:r>
              <a:rPr lang="en-US" dirty="0"/>
              <a:t>population-based </a:t>
            </a:r>
            <a:r>
              <a:rPr lang="en-US" dirty="0" smtClean="0"/>
              <a:t>cohorts</a:t>
            </a:r>
          </a:p>
          <a:p>
            <a:pPr lvl="1"/>
            <a:r>
              <a:rPr lang="en-US" dirty="0"/>
              <a:t>BP measured using standardized protocols</a:t>
            </a:r>
          </a:p>
          <a:p>
            <a:pPr lvl="1"/>
            <a:r>
              <a:rPr lang="en-US" dirty="0"/>
              <a:t>CVD events adjudicated by trained </a:t>
            </a:r>
            <a:r>
              <a:rPr lang="en-US" dirty="0" smtClean="0"/>
              <a:t>clinicians</a:t>
            </a:r>
            <a:endParaRPr lang="en-US" dirty="0"/>
          </a:p>
          <a:p>
            <a:pPr lvl="1"/>
            <a:r>
              <a:rPr lang="en-US" dirty="0" smtClean="0"/>
              <a:t>Consistency </a:t>
            </a:r>
            <a:r>
              <a:rPr lang="en-US" dirty="0"/>
              <a:t>of results across studies and </a:t>
            </a:r>
            <a:r>
              <a:rPr lang="en-US" dirty="0" smtClean="0"/>
              <a:t>demographics</a:t>
            </a:r>
          </a:p>
          <a:p>
            <a:pPr lvl="1"/>
            <a:endParaRPr lang="en-US" dirty="0" smtClean="0"/>
          </a:p>
          <a:p>
            <a:r>
              <a:rPr lang="en-US" dirty="0" smtClean="0"/>
              <a:t>Limitations</a:t>
            </a:r>
          </a:p>
          <a:p>
            <a:pPr lvl="1"/>
            <a:r>
              <a:rPr lang="en-US" dirty="0"/>
              <a:t>BP was only measured at a single baseline visit</a:t>
            </a:r>
          </a:p>
          <a:p>
            <a:pPr lvl="1"/>
            <a:r>
              <a:rPr lang="en-US" dirty="0" smtClean="0"/>
              <a:t>Differences in </a:t>
            </a:r>
            <a:r>
              <a:rPr lang="en-US" dirty="0"/>
              <a:t>the devices used to measure </a:t>
            </a:r>
            <a:r>
              <a:rPr lang="en-US" dirty="0" smtClean="0"/>
              <a:t>BP</a:t>
            </a:r>
          </a:p>
          <a:p>
            <a:pPr lvl="1"/>
            <a:r>
              <a:rPr lang="en-US" dirty="0" smtClean="0"/>
              <a:t>BP </a:t>
            </a:r>
            <a:r>
              <a:rPr lang="en-US" dirty="0"/>
              <a:t>varies from day to </a:t>
            </a:r>
            <a:r>
              <a:rPr lang="en-US" dirty="0" smtClean="0"/>
              <a:t>day: </a:t>
            </a:r>
            <a:r>
              <a:rPr lang="en-US" dirty="0" smtClean="0"/>
              <a:t>potential misclassification</a:t>
            </a:r>
          </a:p>
          <a:p>
            <a:pPr lvl="1"/>
            <a:r>
              <a:rPr lang="en-US" dirty="0" smtClean="0"/>
              <a:t>Population-based</a:t>
            </a:r>
            <a:r>
              <a:rPr lang="en-US" dirty="0"/>
              <a:t>, </a:t>
            </a:r>
            <a:r>
              <a:rPr lang="en-US" dirty="0" smtClean="0"/>
              <a:t>but not </a:t>
            </a:r>
            <a:r>
              <a:rPr lang="en-US" dirty="0"/>
              <a:t>nationally </a:t>
            </a:r>
            <a:r>
              <a:rPr lang="en-US" dirty="0" smtClean="0"/>
              <a:t>representative</a:t>
            </a:r>
          </a:p>
        </p:txBody>
      </p:sp>
      <p:sp>
        <p:nvSpPr>
          <p:cNvPr id="3" name="Title 2"/>
          <p:cNvSpPr>
            <a:spLocks noGrp="1"/>
          </p:cNvSpPr>
          <p:nvPr>
            <p:ph type="title"/>
          </p:nvPr>
        </p:nvSpPr>
        <p:spPr/>
        <p:txBody>
          <a:bodyPr/>
          <a:lstStyle/>
          <a:p>
            <a:r>
              <a:rPr lang="en-US" dirty="0" smtClean="0"/>
              <a:t>Strengths/Limitations</a:t>
            </a:r>
            <a:endParaRPr lang="en-US" dirty="0"/>
          </a:p>
        </p:txBody>
      </p:sp>
      <p:sp>
        <p:nvSpPr>
          <p:cNvPr id="5" name="TextBox 4"/>
          <p:cNvSpPr txBox="1"/>
          <p:nvPr/>
        </p:nvSpPr>
        <p:spPr>
          <a:xfrm>
            <a:off x="228600" y="6400800"/>
            <a:ext cx="609600" cy="369332"/>
          </a:xfrm>
          <a:prstGeom prst="rect">
            <a:avLst/>
          </a:prstGeom>
          <a:noFill/>
        </p:spPr>
        <p:txBody>
          <a:bodyPr wrap="square" rtlCol="0">
            <a:spAutoFit/>
          </a:bodyPr>
          <a:lstStyle/>
          <a:p>
            <a:r>
              <a:rPr lang="en-US" dirty="0" smtClean="0"/>
              <a:t>23</a:t>
            </a:r>
            <a:endParaRPr lang="en-US" dirty="0"/>
          </a:p>
        </p:txBody>
      </p:sp>
    </p:spTree>
    <p:extLst>
      <p:ext uri="{BB962C8B-B14F-4D97-AF65-F5344CB8AC3E}">
        <p14:creationId xmlns:p14="http://schemas.microsoft.com/office/powerpoint/2010/main" val="6340673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mn-lt"/>
              </a:rPr>
              <a:t>Over </a:t>
            </a:r>
            <a:r>
              <a:rPr lang="en-US" dirty="0">
                <a:latin typeface="+mn-lt"/>
              </a:rPr>
              <a:t>60% of incident CVD events occurred in participants with </a:t>
            </a:r>
            <a:r>
              <a:rPr lang="en-US" dirty="0" smtClean="0">
                <a:latin typeface="+mn-lt"/>
              </a:rPr>
              <a:t>non-elevated BP </a:t>
            </a:r>
          </a:p>
          <a:p>
            <a:endParaRPr lang="en-US" dirty="0" smtClean="0">
              <a:latin typeface="+mn-lt"/>
            </a:endParaRPr>
          </a:p>
          <a:p>
            <a:r>
              <a:rPr lang="en-US" dirty="0" smtClean="0">
                <a:latin typeface="+mn-lt"/>
              </a:rPr>
              <a:t>Change </a:t>
            </a:r>
            <a:r>
              <a:rPr lang="en-US" dirty="0">
                <a:latin typeface="+mn-lt"/>
              </a:rPr>
              <a:t>from previous </a:t>
            </a:r>
            <a:r>
              <a:rPr lang="en-US" dirty="0" smtClean="0">
                <a:latin typeface="+mn-lt"/>
              </a:rPr>
              <a:t>decades</a:t>
            </a:r>
          </a:p>
          <a:p>
            <a:endParaRPr lang="en-US" dirty="0">
              <a:latin typeface="+mn-lt"/>
            </a:endParaRPr>
          </a:p>
          <a:p>
            <a:r>
              <a:rPr lang="en-US" dirty="0" smtClean="0">
                <a:latin typeface="+mn-lt"/>
              </a:rPr>
              <a:t>Among non-elevated population, </a:t>
            </a:r>
            <a:r>
              <a:rPr lang="en-US" dirty="0"/>
              <a:t>r</a:t>
            </a:r>
            <a:r>
              <a:rPr lang="en-US" dirty="0" smtClean="0"/>
              <a:t>isk was high</a:t>
            </a:r>
            <a:r>
              <a:rPr lang="en-US" dirty="0" smtClean="0">
                <a:latin typeface="+mn-lt"/>
              </a:rPr>
              <a:t>:</a:t>
            </a:r>
          </a:p>
          <a:p>
            <a:pPr lvl="1"/>
            <a:r>
              <a:rPr lang="en-US" dirty="0" smtClean="0">
                <a:latin typeface="+mn-lt"/>
              </a:rPr>
              <a:t>Overall, more than 50% had 10-year CVD risk ≥ 7.5%</a:t>
            </a:r>
          </a:p>
          <a:p>
            <a:pPr lvl="1"/>
            <a:r>
              <a:rPr lang="en-US" dirty="0" smtClean="0">
                <a:latin typeface="+mn-lt"/>
              </a:rPr>
              <a:t>Among those </a:t>
            </a:r>
            <a:r>
              <a:rPr lang="en-US" dirty="0"/>
              <a:t>taking antihypertensive </a:t>
            </a:r>
            <a:r>
              <a:rPr lang="en-US" dirty="0" smtClean="0"/>
              <a:t>medication, </a:t>
            </a:r>
            <a:r>
              <a:rPr lang="en-US" dirty="0" smtClean="0">
                <a:latin typeface="+mn-lt"/>
              </a:rPr>
              <a:t>over 75% had 10-year CVD risk ≥ 7.5%</a:t>
            </a:r>
          </a:p>
        </p:txBody>
      </p:sp>
      <p:sp>
        <p:nvSpPr>
          <p:cNvPr id="3" name="Title 2"/>
          <p:cNvSpPr>
            <a:spLocks noGrp="1"/>
          </p:cNvSpPr>
          <p:nvPr>
            <p:ph type="title"/>
          </p:nvPr>
        </p:nvSpPr>
        <p:spPr/>
        <p:txBody>
          <a:bodyPr/>
          <a:lstStyle/>
          <a:p>
            <a:r>
              <a:rPr lang="en-US" dirty="0" smtClean="0"/>
              <a:t>Conclusions</a:t>
            </a:r>
            <a:endParaRPr lang="en-US" dirty="0"/>
          </a:p>
        </p:txBody>
      </p:sp>
      <p:sp>
        <p:nvSpPr>
          <p:cNvPr id="5" name="TextBox 4"/>
          <p:cNvSpPr txBox="1"/>
          <p:nvPr/>
        </p:nvSpPr>
        <p:spPr>
          <a:xfrm>
            <a:off x="228600" y="6400800"/>
            <a:ext cx="609600" cy="369332"/>
          </a:xfrm>
          <a:prstGeom prst="rect">
            <a:avLst/>
          </a:prstGeom>
          <a:noFill/>
        </p:spPr>
        <p:txBody>
          <a:bodyPr wrap="square" rtlCol="0">
            <a:spAutoFit/>
          </a:bodyPr>
          <a:lstStyle/>
          <a:p>
            <a:r>
              <a:rPr lang="en-US" dirty="0" smtClean="0"/>
              <a:t>24</a:t>
            </a:r>
            <a:endParaRPr lang="en-US" dirty="0"/>
          </a:p>
        </p:txBody>
      </p:sp>
    </p:spTree>
    <p:extLst>
      <p:ext uri="{BB962C8B-B14F-4D97-AF65-F5344CB8AC3E}">
        <p14:creationId xmlns:p14="http://schemas.microsoft.com/office/powerpoint/2010/main" val="2532625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Incidence of CVD was higher for adults with elevated BP: further BP reduction </a:t>
            </a:r>
            <a:r>
              <a:rPr lang="en-US" dirty="0" smtClean="0"/>
              <a:t>efforts needed</a:t>
            </a:r>
            <a:endParaRPr lang="en-US" dirty="0"/>
          </a:p>
          <a:p>
            <a:endParaRPr lang="en-US" dirty="0" smtClean="0"/>
          </a:p>
          <a:p>
            <a:r>
              <a:rPr lang="en-US" dirty="0" smtClean="0"/>
              <a:t>Reduce risk </a:t>
            </a:r>
            <a:r>
              <a:rPr lang="en-US" dirty="0"/>
              <a:t>among adults with </a:t>
            </a:r>
            <a:r>
              <a:rPr lang="en-US" dirty="0" smtClean="0"/>
              <a:t>non-elevated BP taking antihypertensive medication:</a:t>
            </a:r>
          </a:p>
          <a:p>
            <a:pPr lvl="1"/>
            <a:r>
              <a:rPr lang="en-US" dirty="0" smtClean="0"/>
              <a:t>SPRINT:  </a:t>
            </a:r>
          </a:p>
          <a:p>
            <a:pPr lvl="2"/>
            <a:r>
              <a:rPr lang="en-US" dirty="0" smtClean="0"/>
              <a:t>19.5% of participants with non-elevated BP meet criteria</a:t>
            </a:r>
          </a:p>
          <a:p>
            <a:pPr lvl="1"/>
            <a:r>
              <a:rPr lang="en-US" dirty="0" smtClean="0"/>
              <a:t>HOPE–3</a:t>
            </a:r>
            <a:r>
              <a:rPr lang="en-US" dirty="0" smtClean="0"/>
              <a:t>:</a:t>
            </a:r>
            <a:endParaRPr lang="en-US" dirty="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
        <p:nvSpPr>
          <p:cNvPr id="5" name="TextBox 4"/>
          <p:cNvSpPr txBox="1"/>
          <p:nvPr/>
        </p:nvSpPr>
        <p:spPr>
          <a:xfrm>
            <a:off x="228600" y="6400800"/>
            <a:ext cx="609600" cy="369332"/>
          </a:xfrm>
          <a:prstGeom prst="rect">
            <a:avLst/>
          </a:prstGeom>
          <a:noFill/>
        </p:spPr>
        <p:txBody>
          <a:bodyPr wrap="square" rtlCol="0">
            <a:spAutoFit/>
          </a:bodyPr>
          <a:lstStyle/>
          <a:p>
            <a:r>
              <a:rPr lang="en-US" dirty="0" smtClean="0"/>
              <a:t>25</a:t>
            </a:r>
            <a:endParaRPr lang="en-US" dirty="0"/>
          </a:p>
        </p:txBody>
      </p:sp>
    </p:spTree>
    <p:extLst>
      <p:ext uri="{BB962C8B-B14F-4D97-AF65-F5344CB8AC3E}">
        <p14:creationId xmlns:p14="http://schemas.microsoft.com/office/powerpoint/2010/main" val="26789820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endParaRPr lang="en-US" sz="3600" dirty="0"/>
          </a:p>
          <a:p>
            <a:pPr marL="0" indent="0" algn="ctr">
              <a:buNone/>
            </a:pPr>
            <a:r>
              <a:rPr lang="en-US" sz="4000" dirty="0" smtClean="0"/>
              <a:t>Thank you very much</a:t>
            </a:r>
          </a:p>
          <a:p>
            <a:pPr algn="ctr"/>
            <a:endParaRPr lang="en-US" sz="4000" dirty="0"/>
          </a:p>
          <a:p>
            <a:pPr marL="0" indent="0" algn="ctr">
              <a:buNone/>
            </a:pPr>
            <a:r>
              <a:rPr lang="en-US" sz="4000" dirty="0" smtClean="0"/>
              <a:t>Questions?</a:t>
            </a:r>
            <a:endParaRPr lang="en-US" sz="4000"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87495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MESA Demographics by Antihypertensive Medication Use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82199547"/>
              </p:ext>
            </p:extLst>
          </p:nvPr>
        </p:nvGraphicFramePr>
        <p:xfrm>
          <a:off x="156210" y="1386840"/>
          <a:ext cx="8869678" cy="4663439"/>
        </p:xfrm>
        <a:graphic>
          <a:graphicData uri="http://schemas.openxmlformats.org/drawingml/2006/table">
            <a:tbl>
              <a:tblPr firstRow="1" firstCol="1" bandRow="1">
                <a:tableStyleId>{91EBBBCC-DAD2-459C-BE2E-F6DE35CF9A28}</a:tableStyleId>
              </a:tblPr>
              <a:tblGrid>
                <a:gridCol w="2129790"/>
                <a:gridCol w="1684972"/>
                <a:gridCol w="1684972"/>
                <a:gridCol w="1684972"/>
                <a:gridCol w="1684972"/>
              </a:tblGrid>
              <a:tr h="269240">
                <a:tc>
                  <a:txBody>
                    <a:bodyPr/>
                    <a:lstStyle/>
                    <a:p>
                      <a:pPr marL="0" marR="0">
                        <a:spcBef>
                          <a:spcPts val="0"/>
                        </a:spcBef>
                        <a:spcAft>
                          <a:spcPts val="0"/>
                        </a:spcAft>
                      </a:pPr>
                      <a:r>
                        <a:rPr lang="en-US" sz="1800" dirty="0">
                          <a:effectLst/>
                          <a:latin typeface="+mn-lt"/>
                        </a:rPr>
                        <a:t> </a:t>
                      </a:r>
                      <a:endParaRPr lang="en-US" sz="1800" b="0" dirty="0">
                        <a:effectLst/>
                        <a:latin typeface="+mn-lt"/>
                        <a:ea typeface="Calibri"/>
                        <a:cs typeface="Arial" panose="020B0604020202020204" pitchFamily="34" charset="0"/>
                      </a:endParaRPr>
                    </a:p>
                  </a:txBody>
                  <a:tcPr marL="80242" marR="80242" marT="0" marB="0"/>
                </a:tc>
                <a:tc gridSpan="2">
                  <a:txBody>
                    <a:bodyPr/>
                    <a:lstStyle/>
                    <a:p>
                      <a:pPr marL="0" marR="0" algn="ctr">
                        <a:spcBef>
                          <a:spcPts val="0"/>
                        </a:spcBef>
                        <a:spcAft>
                          <a:spcPts val="0"/>
                        </a:spcAft>
                      </a:pPr>
                      <a:r>
                        <a:rPr lang="en-US" sz="1800" dirty="0" smtClean="0">
                          <a:effectLst/>
                          <a:latin typeface="+mn-lt"/>
                        </a:rPr>
                        <a:t>Taking </a:t>
                      </a:r>
                      <a:r>
                        <a:rPr lang="en-US" sz="1800" dirty="0" err="1" smtClean="0">
                          <a:effectLst/>
                          <a:latin typeface="+mn-lt"/>
                        </a:rPr>
                        <a:t>AntiHTN</a:t>
                      </a:r>
                      <a:r>
                        <a:rPr lang="en-US" sz="1800" dirty="0" smtClean="0">
                          <a:effectLst/>
                          <a:latin typeface="+mn-lt"/>
                        </a:rPr>
                        <a:t> Meds</a:t>
                      </a:r>
                      <a:endParaRPr lang="en-US" sz="1800" b="0" dirty="0">
                        <a:effectLst/>
                        <a:latin typeface="+mn-lt"/>
                        <a:ea typeface="Calibri"/>
                        <a:cs typeface="Arial" panose="020B0604020202020204" pitchFamily="34" charset="0"/>
                      </a:endParaRPr>
                    </a:p>
                  </a:txBody>
                  <a:tcPr marL="80242" marR="80242" marT="0" marB="0">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marL="0" marR="0" algn="ctr">
                        <a:spcBef>
                          <a:spcPts val="0"/>
                        </a:spcBef>
                        <a:spcAft>
                          <a:spcPts val="0"/>
                        </a:spcAft>
                      </a:pPr>
                      <a:r>
                        <a:rPr lang="en-US" sz="1800" b="1" dirty="0" smtClean="0">
                          <a:effectLst/>
                          <a:latin typeface="+mn-lt"/>
                          <a:ea typeface="Calibri"/>
                          <a:cs typeface="Arial" panose="020B0604020202020204" pitchFamily="34" charset="0"/>
                        </a:rPr>
                        <a:t>Not</a:t>
                      </a:r>
                      <a:r>
                        <a:rPr lang="en-US" sz="1800" b="1" baseline="0" dirty="0" smtClean="0">
                          <a:effectLst/>
                          <a:latin typeface="+mn-lt"/>
                          <a:ea typeface="Calibri"/>
                          <a:cs typeface="Arial" panose="020B0604020202020204" pitchFamily="34" charset="0"/>
                        </a:rPr>
                        <a:t> Taking </a:t>
                      </a:r>
                      <a:r>
                        <a:rPr lang="en-US" sz="1800" b="1" baseline="0" dirty="0" err="1" smtClean="0">
                          <a:effectLst/>
                          <a:latin typeface="+mn-lt"/>
                          <a:ea typeface="Calibri"/>
                          <a:cs typeface="Arial" panose="020B0604020202020204" pitchFamily="34" charset="0"/>
                        </a:rPr>
                        <a:t>AntiHTN</a:t>
                      </a:r>
                      <a:r>
                        <a:rPr lang="en-US" sz="1800" b="1" baseline="0" dirty="0" smtClean="0">
                          <a:effectLst/>
                          <a:latin typeface="+mn-lt"/>
                          <a:ea typeface="Calibri"/>
                          <a:cs typeface="Arial" panose="020B0604020202020204" pitchFamily="34" charset="0"/>
                        </a:rPr>
                        <a:t> Meds</a:t>
                      </a:r>
                      <a:endParaRPr lang="en-US" sz="1800" b="1" dirty="0">
                        <a:effectLst/>
                        <a:latin typeface="+mn-lt"/>
                        <a:ea typeface="Calibri"/>
                        <a:cs typeface="Arial" panose="020B0604020202020204" pitchFamily="34" charset="0"/>
                      </a:endParaRPr>
                    </a:p>
                  </a:txBody>
                  <a:tcPr marL="80242" marR="80242" marT="0" marB="0">
                    <a:lnL w="12700" cap="flat" cmpd="sng" algn="ctr">
                      <a:solidFill>
                        <a:schemeClr val="tx1"/>
                      </a:solidFill>
                      <a:prstDash val="solid"/>
                      <a:round/>
                      <a:headEnd type="none" w="med" len="med"/>
                      <a:tailEnd type="none" w="med" len="med"/>
                    </a:lnL>
                  </a:tcPr>
                </a:tc>
                <a:tc hMerge="1">
                  <a:txBody>
                    <a:bodyPr/>
                    <a:lstStyle/>
                    <a:p>
                      <a:pPr marL="0" marR="0" algn="ctr">
                        <a:spcBef>
                          <a:spcPts val="0"/>
                        </a:spcBef>
                        <a:spcAft>
                          <a:spcPts val="0"/>
                        </a:spcAft>
                      </a:pPr>
                      <a:endParaRPr lang="en-US" sz="1600" b="0" dirty="0">
                        <a:effectLst/>
                        <a:latin typeface="+mn-lt"/>
                        <a:ea typeface="Calibri"/>
                        <a:cs typeface="Arial" panose="020B0604020202020204" pitchFamily="34" charset="0"/>
                      </a:endParaRPr>
                    </a:p>
                  </a:txBody>
                  <a:tcPr marL="80242" marR="80242" marT="0" marB="0"/>
                </a:tc>
              </a:tr>
              <a:tr h="807720">
                <a:tc>
                  <a:txBody>
                    <a:bodyPr/>
                    <a:lstStyle/>
                    <a:p>
                      <a:pPr marL="0" marR="0">
                        <a:spcBef>
                          <a:spcPts val="0"/>
                        </a:spcBef>
                        <a:spcAft>
                          <a:spcPts val="0"/>
                        </a:spcAft>
                      </a:pPr>
                      <a:r>
                        <a:rPr lang="en-US" sz="1800" dirty="0">
                          <a:effectLst/>
                          <a:latin typeface="+mn-lt"/>
                        </a:rPr>
                        <a:t> </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smtClean="0">
                          <a:effectLst/>
                          <a:latin typeface="+mn-lt"/>
                        </a:rPr>
                        <a:t>Non-elevated</a:t>
                      </a:r>
                      <a:endParaRPr lang="en-US" sz="1800" dirty="0">
                        <a:effectLst/>
                        <a:latin typeface="+mn-lt"/>
                      </a:endParaRPr>
                    </a:p>
                    <a:p>
                      <a:pPr marL="0" marR="0" algn="r">
                        <a:spcBef>
                          <a:spcPts val="0"/>
                        </a:spcBef>
                        <a:spcAft>
                          <a:spcPts val="0"/>
                        </a:spcAft>
                      </a:pPr>
                      <a:r>
                        <a:rPr lang="en-US" sz="1800" dirty="0" smtClean="0">
                          <a:effectLst/>
                          <a:latin typeface="+mn-lt"/>
                        </a:rPr>
                        <a:t>n</a:t>
                      </a:r>
                      <a:r>
                        <a:rPr lang="en-US" sz="1800" dirty="0" smtClean="0">
                          <a:effectLst/>
                          <a:latin typeface="+mn-lt"/>
                        </a:rPr>
                        <a:t>=1,308</a:t>
                      </a:r>
                      <a:r>
                        <a:rPr lang="en-US" sz="1800" baseline="0" dirty="0" smtClean="0">
                          <a:effectLst/>
                          <a:latin typeface="+mn-lt"/>
                        </a:rPr>
                        <a:t> </a:t>
                      </a:r>
                    </a:p>
                    <a:p>
                      <a:pPr marL="0" marR="0" algn="r">
                        <a:spcBef>
                          <a:spcPts val="0"/>
                        </a:spcBef>
                        <a:spcAft>
                          <a:spcPts val="0"/>
                        </a:spcAft>
                      </a:pPr>
                      <a:r>
                        <a:rPr lang="en-US" sz="1800" dirty="0" smtClean="0">
                          <a:effectLst/>
                          <a:latin typeface="+mn-lt"/>
                        </a:rPr>
                        <a:t>(58.0%</a:t>
                      </a:r>
                      <a:r>
                        <a:rPr lang="en-US" sz="1800" dirty="0" smtClean="0">
                          <a:effectLst/>
                          <a:latin typeface="+mn-lt"/>
                        </a:rPr>
                        <a:t>)</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dirty="0" smtClean="0">
                          <a:effectLst/>
                          <a:latin typeface="+mn-lt"/>
                        </a:rPr>
                        <a:t>Elevated</a:t>
                      </a:r>
                    </a:p>
                    <a:p>
                      <a:pPr marL="0" marR="0" algn="r">
                        <a:spcBef>
                          <a:spcPts val="0"/>
                        </a:spcBef>
                        <a:spcAft>
                          <a:spcPts val="0"/>
                        </a:spcAft>
                      </a:pPr>
                      <a:r>
                        <a:rPr lang="en-US" sz="1800" dirty="0" smtClean="0">
                          <a:effectLst/>
                          <a:latin typeface="+mn-lt"/>
                        </a:rPr>
                        <a:t>n</a:t>
                      </a:r>
                      <a:r>
                        <a:rPr lang="en-US" sz="1800" dirty="0" smtClean="0">
                          <a:effectLst/>
                          <a:latin typeface="+mn-lt"/>
                        </a:rPr>
                        <a:t>=948</a:t>
                      </a:r>
                      <a:r>
                        <a:rPr lang="en-US" sz="1800" baseline="0" dirty="0" smtClean="0">
                          <a:effectLst/>
                          <a:latin typeface="+mn-lt"/>
                        </a:rPr>
                        <a:t> </a:t>
                      </a:r>
                      <a:endParaRPr lang="en-US" sz="1800" baseline="0" dirty="0" smtClean="0">
                        <a:effectLst/>
                        <a:latin typeface="+mn-lt"/>
                      </a:endParaRPr>
                    </a:p>
                    <a:p>
                      <a:pPr marL="0" marR="0" algn="r">
                        <a:spcBef>
                          <a:spcPts val="0"/>
                        </a:spcBef>
                        <a:spcAft>
                          <a:spcPts val="0"/>
                        </a:spcAft>
                      </a:pPr>
                      <a:r>
                        <a:rPr lang="en-US" sz="1800" dirty="0" smtClean="0">
                          <a:effectLst/>
                          <a:latin typeface="+mn-lt"/>
                        </a:rPr>
                        <a:t>(42.0%</a:t>
                      </a:r>
                      <a:r>
                        <a:rPr lang="en-US" sz="1800" dirty="0" smtClean="0">
                          <a:effectLst/>
                          <a:latin typeface="+mn-lt"/>
                        </a:rPr>
                        <a:t>)</a:t>
                      </a:r>
                      <a:endParaRPr lang="en-US" sz="1800" b="0" dirty="0">
                        <a:effectLst/>
                        <a:latin typeface="+mn-lt"/>
                        <a:ea typeface="Calibri"/>
                        <a:cs typeface="Arial" panose="020B0604020202020204" pitchFamily="34" charset="0"/>
                      </a:endParaRPr>
                    </a:p>
                  </a:txBody>
                  <a:tcPr marL="80242" marR="80242"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smtClean="0">
                          <a:effectLst/>
                          <a:latin typeface="+mn-lt"/>
                          <a:ea typeface="Calibri"/>
                        </a:rPr>
                        <a:t>Non-elevated</a:t>
                      </a:r>
                      <a:endParaRPr lang="en-US" sz="1800" dirty="0">
                        <a:effectLst/>
                        <a:latin typeface="+mn-lt"/>
                        <a:ea typeface="Calibri"/>
                      </a:endParaRPr>
                    </a:p>
                    <a:p>
                      <a:pPr marL="0" marR="0" algn="r">
                        <a:spcBef>
                          <a:spcPts val="0"/>
                        </a:spcBef>
                        <a:spcAft>
                          <a:spcPts val="0"/>
                        </a:spcAft>
                      </a:pPr>
                      <a:r>
                        <a:rPr lang="en-US" sz="1800" dirty="0" smtClean="0">
                          <a:effectLst/>
                          <a:latin typeface="+mn-lt"/>
                          <a:ea typeface="Calibri"/>
                        </a:rPr>
                        <a:t>n</a:t>
                      </a:r>
                      <a:r>
                        <a:rPr lang="en-US" sz="1800" dirty="0" smtClean="0">
                          <a:effectLst/>
                          <a:latin typeface="+mn-lt"/>
                          <a:ea typeface="Calibri"/>
                        </a:rPr>
                        <a:t>=3,724 </a:t>
                      </a:r>
                      <a:endParaRPr lang="en-US" sz="1800" dirty="0" smtClean="0">
                        <a:effectLst/>
                        <a:latin typeface="+mn-lt"/>
                        <a:ea typeface="Calibri"/>
                      </a:endParaRPr>
                    </a:p>
                    <a:p>
                      <a:pPr marL="0" marR="0" algn="r">
                        <a:spcBef>
                          <a:spcPts val="0"/>
                        </a:spcBef>
                        <a:spcAft>
                          <a:spcPts val="0"/>
                        </a:spcAft>
                      </a:pPr>
                      <a:r>
                        <a:rPr lang="en-US" sz="1800" dirty="0" smtClean="0">
                          <a:effectLst/>
                          <a:latin typeface="+mn-lt"/>
                          <a:ea typeface="Calibri"/>
                        </a:rPr>
                        <a:t>(82.3%</a:t>
                      </a:r>
                      <a:r>
                        <a:rPr lang="en-US" sz="1800" dirty="0" smtClean="0">
                          <a:effectLst/>
                          <a:latin typeface="+mn-lt"/>
                          <a:ea typeface="Calibri"/>
                        </a:rPr>
                        <a:t>)</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smtClean="0">
                          <a:effectLst/>
                          <a:latin typeface="+mn-lt"/>
                          <a:ea typeface="Calibri"/>
                        </a:rPr>
                        <a:t>Elevated</a:t>
                      </a:r>
                      <a:endParaRPr lang="en-US" sz="1800" dirty="0">
                        <a:effectLst/>
                        <a:latin typeface="+mn-lt"/>
                        <a:ea typeface="Calibri"/>
                      </a:endParaRPr>
                    </a:p>
                    <a:p>
                      <a:pPr marL="0" marR="0" algn="r">
                        <a:spcBef>
                          <a:spcPts val="0"/>
                        </a:spcBef>
                        <a:spcAft>
                          <a:spcPts val="0"/>
                        </a:spcAft>
                      </a:pPr>
                      <a:r>
                        <a:rPr lang="en-US" sz="1800" dirty="0" smtClean="0">
                          <a:effectLst/>
                          <a:latin typeface="+mn-lt"/>
                          <a:ea typeface="Calibri"/>
                        </a:rPr>
                        <a:t>n=1,747 </a:t>
                      </a:r>
                    </a:p>
                    <a:p>
                      <a:pPr marL="0" marR="0" algn="r">
                        <a:spcBef>
                          <a:spcPts val="0"/>
                        </a:spcBef>
                        <a:spcAft>
                          <a:spcPts val="0"/>
                        </a:spcAft>
                      </a:pPr>
                      <a:r>
                        <a:rPr lang="en-US" sz="1800" dirty="0" smtClean="0">
                          <a:effectLst/>
                          <a:latin typeface="+mn-lt"/>
                          <a:ea typeface="Calibri"/>
                        </a:rPr>
                        <a:t>(17.7%</a:t>
                      </a:r>
                      <a:r>
                        <a:rPr lang="en-US" sz="1800" dirty="0" smtClean="0">
                          <a:effectLst/>
                          <a:latin typeface="+mn-lt"/>
                          <a:ea typeface="Calibri"/>
                        </a:rPr>
                        <a:t>)</a:t>
                      </a:r>
                      <a:endParaRPr lang="en-US" sz="1800" dirty="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Age, years mean (SD)</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64.1 (9.5)</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67.6 (9.0)</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a:solidFill>
                            <a:srgbClr val="000000"/>
                          </a:solidFill>
                          <a:effectLst/>
                          <a:latin typeface="+mn-lt"/>
                          <a:ea typeface="Calibri"/>
                        </a:rPr>
                        <a:t>59.3 (9.9)</a:t>
                      </a:r>
                      <a:endParaRPr lang="en-US" sz="180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a:solidFill>
                            <a:srgbClr val="000000"/>
                          </a:solidFill>
                          <a:effectLst/>
                          <a:latin typeface="+mn-lt"/>
                          <a:ea typeface="Calibri"/>
                        </a:rPr>
                        <a:t>65.9 (9.7)</a:t>
                      </a:r>
                      <a:endParaRPr lang="en-US" sz="180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smtClean="0">
                          <a:effectLst/>
                          <a:latin typeface="+mn-lt"/>
                        </a:rPr>
                        <a:t>Race/Ethnicity, %</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 </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 </a:t>
                      </a:r>
                      <a:endParaRPr lang="en-US" sz="180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a:solidFill>
                            <a:srgbClr val="000000"/>
                          </a:solidFill>
                          <a:effectLst/>
                          <a:latin typeface="+mn-lt"/>
                          <a:ea typeface="Calibri"/>
                        </a:rPr>
                        <a:t> </a:t>
                      </a:r>
                      <a:endParaRPr lang="en-US" sz="180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a:solidFill>
                            <a:srgbClr val="000000"/>
                          </a:solidFill>
                          <a:effectLst/>
                          <a:latin typeface="+mn-lt"/>
                          <a:ea typeface="Calibri"/>
                        </a:rPr>
                        <a:t> </a:t>
                      </a:r>
                      <a:endParaRPr lang="en-US" sz="180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     </a:t>
                      </a:r>
                      <a:r>
                        <a:rPr lang="en-US" sz="1800" b="0" dirty="0" smtClean="0">
                          <a:effectLst/>
                          <a:latin typeface="+mn-lt"/>
                        </a:rPr>
                        <a:t>White</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34.3</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25.3</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a:solidFill>
                            <a:srgbClr val="000000"/>
                          </a:solidFill>
                          <a:effectLst/>
                          <a:latin typeface="+mn-lt"/>
                          <a:ea typeface="Calibri"/>
                        </a:rPr>
                        <a:t>43.3</a:t>
                      </a:r>
                      <a:endParaRPr lang="en-US" sz="180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a:solidFill>
                            <a:srgbClr val="000000"/>
                          </a:solidFill>
                          <a:effectLst/>
                          <a:latin typeface="+mn-lt"/>
                          <a:ea typeface="Calibri"/>
                        </a:rPr>
                        <a:t>38.4</a:t>
                      </a:r>
                      <a:endParaRPr lang="en-US" sz="180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     </a:t>
                      </a:r>
                      <a:r>
                        <a:rPr lang="en-US" sz="1800" b="0" dirty="0" smtClean="0">
                          <a:effectLst/>
                          <a:latin typeface="+mn-lt"/>
                        </a:rPr>
                        <a:t>Black</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38.5</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42.4</a:t>
                      </a:r>
                      <a:endParaRPr lang="en-US" sz="180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a:solidFill>
                            <a:srgbClr val="000000"/>
                          </a:solidFill>
                          <a:effectLst/>
                          <a:latin typeface="+mn-lt"/>
                          <a:ea typeface="Calibri"/>
                        </a:rPr>
                        <a:t>20.2</a:t>
                      </a:r>
                      <a:endParaRPr lang="en-US" sz="180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a:solidFill>
                            <a:srgbClr val="000000"/>
                          </a:solidFill>
                          <a:effectLst/>
                          <a:latin typeface="+mn-lt"/>
                          <a:ea typeface="Calibri"/>
                        </a:rPr>
                        <a:t>27.8</a:t>
                      </a:r>
                      <a:endParaRPr lang="en-US" sz="180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     </a:t>
                      </a:r>
                      <a:r>
                        <a:rPr lang="en-US" sz="1800" b="0" dirty="0" smtClean="0">
                          <a:effectLst/>
                          <a:latin typeface="+mn-lt"/>
                        </a:rPr>
                        <a:t>Hispanic</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18.1</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21.4</a:t>
                      </a:r>
                      <a:endParaRPr lang="en-US" sz="180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a:solidFill>
                            <a:srgbClr val="000000"/>
                          </a:solidFill>
                          <a:effectLst/>
                          <a:latin typeface="+mn-lt"/>
                          <a:ea typeface="Calibri"/>
                        </a:rPr>
                        <a:t>23.3</a:t>
                      </a:r>
                      <a:endParaRPr lang="en-US" sz="180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a:solidFill>
                            <a:srgbClr val="000000"/>
                          </a:solidFill>
                          <a:effectLst/>
                          <a:latin typeface="+mn-lt"/>
                          <a:ea typeface="Calibri"/>
                        </a:rPr>
                        <a:t>22.8</a:t>
                      </a:r>
                      <a:endParaRPr lang="en-US" sz="180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     </a:t>
                      </a:r>
                      <a:r>
                        <a:rPr lang="en-US" sz="1800" b="0" dirty="0" smtClean="0">
                          <a:effectLst/>
                          <a:latin typeface="+mn-lt"/>
                        </a:rPr>
                        <a:t>Chinese-American</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9.1</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10.9</a:t>
                      </a:r>
                      <a:endParaRPr lang="en-US" sz="180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13.2</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a:solidFill>
                            <a:srgbClr val="000000"/>
                          </a:solidFill>
                          <a:effectLst/>
                          <a:latin typeface="+mn-lt"/>
                          <a:ea typeface="Calibri"/>
                        </a:rPr>
                        <a:t>11.0</a:t>
                      </a:r>
                      <a:endParaRPr lang="en-US" sz="180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Men, %</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46.1</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40.4</a:t>
                      </a:r>
                      <a:endParaRPr lang="en-US" sz="180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a:solidFill>
                            <a:srgbClr val="000000"/>
                          </a:solidFill>
                          <a:effectLst/>
                          <a:latin typeface="+mn-lt"/>
                          <a:ea typeface="Calibri"/>
                        </a:rPr>
                        <a:t>48.9</a:t>
                      </a:r>
                      <a:endParaRPr lang="en-US" sz="180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a:solidFill>
                            <a:srgbClr val="000000"/>
                          </a:solidFill>
                          <a:effectLst/>
                          <a:latin typeface="+mn-lt"/>
                          <a:ea typeface="Calibri"/>
                        </a:rPr>
                        <a:t>48.9</a:t>
                      </a:r>
                      <a:endParaRPr lang="en-US" sz="180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Current smoker, %</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11.1</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9.6</a:t>
                      </a:r>
                      <a:endParaRPr lang="en-US" sz="180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14.8</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a:solidFill>
                            <a:srgbClr val="000000"/>
                          </a:solidFill>
                          <a:effectLst/>
                          <a:latin typeface="+mn-lt"/>
                          <a:ea typeface="Calibri"/>
                        </a:rPr>
                        <a:t>12.3</a:t>
                      </a:r>
                      <a:endParaRPr lang="en-US" sz="180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Diabetes, %</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20.6</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23.1</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solidFill>
                            <a:srgbClr val="000000"/>
                          </a:solidFill>
                          <a:effectLst/>
                          <a:latin typeface="+mn-lt"/>
                          <a:ea typeface="Calibri"/>
                        </a:rPr>
                        <a:t>7.3</a:t>
                      </a:r>
                      <a:endParaRPr lang="en-US" sz="18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10.9</a:t>
                      </a:r>
                      <a:endParaRPr lang="en-US" sz="1800" dirty="0">
                        <a:effectLst/>
                        <a:latin typeface="+mn-lt"/>
                        <a:ea typeface="Calibri"/>
                      </a:endParaRPr>
                    </a:p>
                  </a:txBody>
                  <a:tcPr marL="68580" marR="68580" marT="0" marB="0"/>
                </a:tc>
              </a:tr>
              <a:tr h="538480">
                <a:tc>
                  <a:txBody>
                    <a:bodyPr/>
                    <a:lstStyle/>
                    <a:p>
                      <a:pPr marL="0" marR="0">
                        <a:spcBef>
                          <a:spcPts val="0"/>
                        </a:spcBef>
                        <a:spcAft>
                          <a:spcPts val="0"/>
                        </a:spcAft>
                      </a:pPr>
                      <a:r>
                        <a:rPr lang="en-US" sz="1800" b="0" dirty="0">
                          <a:effectLst/>
                          <a:latin typeface="+mn-lt"/>
                        </a:rPr>
                        <a:t>10-year CVD risk ≥7.5</a:t>
                      </a:r>
                      <a:r>
                        <a:rPr lang="en-US" sz="1800" b="0" dirty="0" smtClean="0">
                          <a:effectLst/>
                          <a:latin typeface="+mn-lt"/>
                        </a:rPr>
                        <a:t>%</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76.8</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97.5</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a:solidFill>
                            <a:srgbClr val="000000"/>
                          </a:solidFill>
                          <a:effectLst/>
                          <a:latin typeface="+mn-lt"/>
                          <a:ea typeface="Calibri"/>
                        </a:rPr>
                        <a:t>39.4</a:t>
                      </a:r>
                      <a:endParaRPr lang="en-US" sz="180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87.2</a:t>
                      </a:r>
                      <a:endParaRPr lang="en-US" sz="1800" dirty="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LDL </a:t>
                      </a:r>
                      <a:r>
                        <a:rPr lang="en-US" sz="1800" b="0" dirty="0" smtClean="0">
                          <a:effectLst/>
                          <a:latin typeface="+mn-lt"/>
                        </a:rPr>
                        <a:t>cholesterol (</a:t>
                      </a:r>
                      <a:r>
                        <a:rPr lang="en-US" sz="1800" b="0" dirty="0">
                          <a:effectLst/>
                          <a:latin typeface="+mn-lt"/>
                        </a:rPr>
                        <a:t>SD)</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111.7 (31.8)</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a:solidFill>
                            <a:srgbClr val="000000"/>
                          </a:solidFill>
                          <a:effectLst/>
                          <a:latin typeface="+mn-lt"/>
                          <a:ea typeface="Calibri"/>
                        </a:rPr>
                        <a:t>113.5 (31.1)</a:t>
                      </a:r>
                      <a:endParaRPr lang="en-US" sz="180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a:solidFill>
                            <a:srgbClr val="000000"/>
                          </a:solidFill>
                          <a:effectLst/>
                          <a:latin typeface="+mn-lt"/>
                          <a:ea typeface="Calibri"/>
                        </a:rPr>
                        <a:t>119.2 (31.4)</a:t>
                      </a:r>
                      <a:endParaRPr lang="en-US" sz="180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121.2 (29.8)</a:t>
                      </a:r>
                      <a:endParaRPr lang="en-US" sz="1800" dirty="0">
                        <a:effectLst/>
                        <a:latin typeface="+mn-lt"/>
                        <a:ea typeface="Calibri"/>
                      </a:endParaRPr>
                    </a:p>
                  </a:txBody>
                  <a:tcPr marL="68580" marR="68580" marT="0" marB="0"/>
                </a:tc>
              </a:tr>
              <a:tr h="269240">
                <a:tc>
                  <a:txBody>
                    <a:bodyPr/>
                    <a:lstStyle/>
                    <a:p>
                      <a:pPr marL="0" marR="0">
                        <a:spcBef>
                          <a:spcPts val="0"/>
                        </a:spcBef>
                        <a:spcAft>
                          <a:spcPts val="0"/>
                        </a:spcAft>
                      </a:pPr>
                      <a:r>
                        <a:rPr lang="en-US" sz="1800" b="0" dirty="0">
                          <a:effectLst/>
                          <a:latin typeface="+mn-lt"/>
                        </a:rPr>
                        <a:t>HDL </a:t>
                      </a:r>
                      <a:r>
                        <a:rPr lang="en-US" sz="1800" b="0" dirty="0" smtClean="0">
                          <a:effectLst/>
                          <a:latin typeface="+mn-lt"/>
                        </a:rPr>
                        <a:t>cholesterol </a:t>
                      </a:r>
                      <a:r>
                        <a:rPr lang="en-US" sz="1800" b="0" dirty="0">
                          <a:effectLst/>
                          <a:latin typeface="+mn-lt"/>
                        </a:rPr>
                        <a:t>(SD)</a:t>
                      </a:r>
                      <a:endParaRPr lang="en-US" sz="1800" b="0" dirty="0">
                        <a:effectLst/>
                        <a:latin typeface="+mn-lt"/>
                        <a:ea typeface="Calibri"/>
                        <a:cs typeface="Arial" panose="020B0604020202020204" pitchFamily="34" charset="0"/>
                      </a:endParaRPr>
                    </a:p>
                  </a:txBody>
                  <a:tcPr marL="80242" marR="80242" marT="0" marB="0"/>
                </a:tc>
                <a:tc>
                  <a:txBody>
                    <a:bodyPr/>
                    <a:lstStyle/>
                    <a:p>
                      <a:pPr marL="0" marR="0" algn="r">
                        <a:spcBef>
                          <a:spcPts val="0"/>
                        </a:spcBef>
                        <a:spcAft>
                          <a:spcPts val="0"/>
                        </a:spcAft>
                      </a:pPr>
                      <a:r>
                        <a:rPr lang="en-US" sz="1800">
                          <a:solidFill>
                            <a:srgbClr val="000000"/>
                          </a:solidFill>
                          <a:effectLst/>
                          <a:latin typeface="+mn-lt"/>
                          <a:ea typeface="Calibri"/>
                        </a:rPr>
                        <a:t>49.4 (14.1)</a:t>
                      </a:r>
                      <a:endParaRPr lang="en-US" sz="1800">
                        <a:effectLst/>
                        <a:latin typeface="+mn-lt"/>
                        <a:ea typeface="Calibri"/>
                      </a:endParaRPr>
                    </a:p>
                  </a:txBody>
                  <a:tcPr marL="68580" marR="68580" marT="0" marB="0"/>
                </a:tc>
                <a:tc>
                  <a:txBody>
                    <a:bodyPr/>
                    <a:lstStyle/>
                    <a:p>
                      <a:pPr marL="0" marR="0" algn="r">
                        <a:spcBef>
                          <a:spcPts val="0"/>
                        </a:spcBef>
                        <a:spcAft>
                          <a:spcPts val="0"/>
                        </a:spcAft>
                      </a:pPr>
                      <a:r>
                        <a:rPr lang="en-US" sz="1800" dirty="0">
                          <a:solidFill>
                            <a:srgbClr val="000000"/>
                          </a:solidFill>
                          <a:effectLst/>
                          <a:latin typeface="+mn-lt"/>
                          <a:ea typeface="Calibri"/>
                        </a:rPr>
                        <a:t>51.3 (14.5)</a:t>
                      </a:r>
                      <a:endParaRPr lang="en-US" sz="1800" dirty="0">
                        <a:effectLst/>
                        <a:latin typeface="+mn-lt"/>
                        <a:ea typeface="Calibri"/>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a:solidFill>
                            <a:srgbClr val="000000"/>
                          </a:solidFill>
                          <a:effectLst/>
                          <a:latin typeface="+mn-lt"/>
                          <a:ea typeface="Calibri"/>
                        </a:rPr>
                        <a:t>51.2 (15.0)</a:t>
                      </a:r>
                      <a:endParaRPr lang="en-US" sz="180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a:solidFill>
                            <a:srgbClr val="000000"/>
                          </a:solidFill>
                          <a:effectLst/>
                          <a:latin typeface="+mn-lt"/>
                          <a:ea typeface="Calibri"/>
                        </a:rPr>
                        <a:t>52.2 (15.6)</a:t>
                      </a:r>
                      <a:endParaRPr lang="en-US" sz="1800" dirty="0">
                        <a:effectLst/>
                        <a:latin typeface="+mn-lt"/>
                        <a:ea typeface="Calibri"/>
                      </a:endParaRPr>
                    </a:p>
                  </a:txBody>
                  <a:tcPr marL="68580" marR="68580" marT="0" marB="0"/>
                </a:tc>
              </a:tr>
            </a:tbl>
          </a:graphicData>
        </a:graphic>
      </p:graphicFrame>
    </p:spTree>
    <p:extLst>
      <p:ext uri="{BB962C8B-B14F-4D97-AF65-F5344CB8AC3E}">
        <p14:creationId xmlns:p14="http://schemas.microsoft.com/office/powerpoint/2010/main" val="22481322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Higher blood pressure (BP) is associated with </a:t>
            </a:r>
            <a:r>
              <a:rPr lang="en-US" dirty="0"/>
              <a:t>increased </a:t>
            </a:r>
            <a:r>
              <a:rPr lang="en-US" dirty="0" smtClean="0"/>
              <a:t>cardiovascular disease (CVD) risk</a:t>
            </a:r>
            <a:endParaRPr lang="en-US" dirty="0"/>
          </a:p>
          <a:p>
            <a:endParaRPr lang="en-US" dirty="0" smtClean="0"/>
          </a:p>
          <a:p>
            <a:r>
              <a:rPr lang="en-US" dirty="0" smtClean="0"/>
              <a:t>Cohort studies in prior decades indicate that a majority </a:t>
            </a:r>
            <a:r>
              <a:rPr lang="en-US" dirty="0"/>
              <a:t>of incident CVD events occur among US adults with </a:t>
            </a:r>
            <a:r>
              <a:rPr lang="en-US" dirty="0" smtClean="0"/>
              <a:t>BP </a:t>
            </a:r>
            <a:r>
              <a:rPr lang="en-US" dirty="0"/>
              <a:t>≥ 140/90 mm </a:t>
            </a:r>
            <a:r>
              <a:rPr lang="en-US" dirty="0" smtClean="0"/>
              <a:t>Hg</a:t>
            </a:r>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
        <p:nvSpPr>
          <p:cNvPr id="7" name="TextBox 6"/>
          <p:cNvSpPr txBox="1"/>
          <p:nvPr/>
        </p:nvSpPr>
        <p:spPr>
          <a:xfrm>
            <a:off x="228600" y="6400800"/>
            <a:ext cx="381000"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32537745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SPRINT Eligibility</a:t>
            </a:r>
          </a:p>
          <a:p>
            <a:pPr lvl="1"/>
            <a:r>
              <a:rPr lang="en-US" dirty="0"/>
              <a:t>≥ 50 years of </a:t>
            </a:r>
            <a:r>
              <a:rPr lang="en-US" dirty="0" smtClean="0"/>
              <a:t>age</a:t>
            </a:r>
          </a:p>
          <a:p>
            <a:pPr lvl="1"/>
            <a:r>
              <a:rPr lang="en-US" dirty="0" smtClean="0"/>
              <a:t>SBP </a:t>
            </a:r>
            <a:r>
              <a:rPr lang="en-US" dirty="0"/>
              <a:t>between 130 to 180 mm Hg </a:t>
            </a:r>
            <a:endParaRPr lang="en-US" dirty="0" smtClean="0"/>
          </a:p>
          <a:p>
            <a:pPr lvl="1"/>
            <a:r>
              <a:rPr lang="en-US" dirty="0" smtClean="0"/>
              <a:t>High </a:t>
            </a:r>
            <a:r>
              <a:rPr lang="en-US" dirty="0"/>
              <a:t>CVD </a:t>
            </a:r>
            <a:r>
              <a:rPr lang="en-US" dirty="0" smtClean="0"/>
              <a:t>risk: either 10-year Framingham risk ≥ 15%, age ≥ 75</a:t>
            </a:r>
          </a:p>
          <a:p>
            <a:pPr lvl="1"/>
            <a:r>
              <a:rPr lang="en-US" dirty="0" smtClean="0"/>
              <a:t>Excluded participants with diabetes, end-stage renal disease, overt proteinuria, or history of stroke</a:t>
            </a:r>
          </a:p>
          <a:p>
            <a:endParaRPr lang="en-US" dirty="0" smtClean="0"/>
          </a:p>
          <a:p>
            <a:r>
              <a:rPr lang="en-US" dirty="0" smtClean="0"/>
              <a:t>Indication </a:t>
            </a:r>
            <a:r>
              <a:rPr lang="en-US" dirty="0"/>
              <a:t>for statin included </a:t>
            </a:r>
          </a:p>
          <a:p>
            <a:pPr lvl="1"/>
            <a:r>
              <a:rPr lang="en-US" dirty="0"/>
              <a:t>Having diabetes, or </a:t>
            </a:r>
          </a:p>
          <a:p>
            <a:pPr lvl="1"/>
            <a:r>
              <a:rPr lang="en-US" dirty="0"/>
              <a:t>Low-density lipoprotein cholesterol ≥ 190 mg/</a:t>
            </a:r>
            <a:r>
              <a:rPr lang="en-US" dirty="0" err="1"/>
              <a:t>dL</a:t>
            </a:r>
            <a:r>
              <a:rPr lang="en-US" dirty="0"/>
              <a:t>, or</a:t>
            </a:r>
          </a:p>
          <a:p>
            <a:pPr lvl="1"/>
            <a:r>
              <a:rPr lang="en-US" dirty="0"/>
              <a:t>10-year Pooled Cohorts CVD risk ≥ 7.5%</a:t>
            </a:r>
          </a:p>
          <a:p>
            <a:endParaRPr lang="en-US" dirty="0" smtClean="0"/>
          </a:p>
          <a:p>
            <a:pPr lvl="1"/>
            <a:endParaRPr lang="en-US" dirty="0"/>
          </a:p>
        </p:txBody>
      </p:sp>
      <p:sp>
        <p:nvSpPr>
          <p:cNvPr id="3" name="Title 2"/>
          <p:cNvSpPr>
            <a:spLocks noGrp="1"/>
          </p:cNvSpPr>
          <p:nvPr>
            <p:ph type="title"/>
          </p:nvPr>
        </p:nvSpPr>
        <p:spPr/>
        <p:txBody>
          <a:bodyPr/>
          <a:lstStyle/>
          <a:p>
            <a:r>
              <a:rPr lang="en-US" dirty="0" smtClean="0"/>
              <a:t>Methods: </a:t>
            </a:r>
            <a:r>
              <a:rPr lang="en-US" dirty="0" smtClean="0"/>
              <a:t>Secondary Analyses</a:t>
            </a:r>
            <a:endParaRPr lang="en-US" dirty="0"/>
          </a:p>
        </p:txBody>
      </p:sp>
      <p:sp>
        <p:nvSpPr>
          <p:cNvPr id="6" name="TextBox 5"/>
          <p:cNvSpPr txBox="1"/>
          <p:nvPr/>
        </p:nvSpPr>
        <p:spPr>
          <a:xfrm>
            <a:off x="228600" y="6400800"/>
            <a:ext cx="381000" cy="369332"/>
          </a:xfrm>
          <a:prstGeom prst="rect">
            <a:avLst/>
          </a:prstGeom>
          <a:noFill/>
        </p:spPr>
        <p:txBody>
          <a:bodyPr wrap="square" rtlCol="0">
            <a:spAutoFit/>
          </a:bodyPr>
          <a:lstStyle/>
          <a:p>
            <a:r>
              <a:rPr lang="en-US" dirty="0" smtClean="0"/>
              <a:t>1</a:t>
            </a:r>
            <a:endParaRPr lang="en-US" dirty="0"/>
          </a:p>
        </p:txBody>
      </p:sp>
      <p:sp>
        <p:nvSpPr>
          <p:cNvPr id="7" name="TextBox 6"/>
          <p:cNvSpPr txBox="1"/>
          <p:nvPr/>
        </p:nvSpPr>
        <p:spPr>
          <a:xfrm>
            <a:off x="228600" y="6400800"/>
            <a:ext cx="609600"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26187417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smtClean="0"/>
              <a:t>Background: Percentage </a:t>
            </a:r>
            <a:r>
              <a:rPr lang="en-US" sz="3500" dirty="0"/>
              <a:t>of CVD events in participants with BP</a:t>
            </a:r>
            <a:r>
              <a:rPr lang="en-US" sz="3500" dirty="0" smtClean="0"/>
              <a:t>≥140/90 </a:t>
            </a:r>
            <a:r>
              <a:rPr lang="en-US" sz="3500" dirty="0"/>
              <a:t>mm </a:t>
            </a:r>
            <a:r>
              <a:rPr lang="en-US" sz="3500" dirty="0" smtClean="0"/>
              <a:t>Hg</a:t>
            </a:r>
            <a:endParaRPr lang="en-US" sz="35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3920665"/>
              </p:ext>
            </p:extLst>
          </p:nvPr>
        </p:nvGraphicFramePr>
        <p:xfrm>
          <a:off x="91438" y="1676400"/>
          <a:ext cx="8961122" cy="4548737"/>
        </p:xfrm>
        <a:graphic>
          <a:graphicData uri="http://schemas.openxmlformats.org/drawingml/2006/table">
            <a:tbl>
              <a:tblPr firstRow="1" firstCol="1" bandRow="1">
                <a:tableStyleId>{5C22544A-7EE6-4342-B048-85BDC9FD1C3A}</a:tableStyleId>
              </a:tblPr>
              <a:tblGrid>
                <a:gridCol w="1965962"/>
                <a:gridCol w="2133600"/>
                <a:gridCol w="1981200"/>
                <a:gridCol w="1600200"/>
                <a:gridCol w="1280160"/>
              </a:tblGrid>
              <a:tr h="725104">
                <a:tc>
                  <a:txBody>
                    <a:bodyPr/>
                    <a:lstStyle/>
                    <a:p>
                      <a:pPr marL="0" marR="0" algn="ctr">
                        <a:spcBef>
                          <a:spcPts val="0"/>
                        </a:spcBef>
                        <a:spcAft>
                          <a:spcPts val="0"/>
                        </a:spcAft>
                      </a:pPr>
                      <a:r>
                        <a:rPr lang="en-US" sz="1600" dirty="0" smtClean="0">
                          <a:effectLst/>
                        </a:rPr>
                        <a:t>Citation</a:t>
                      </a:r>
                      <a:endParaRPr lang="en-US" sz="1600" dirty="0">
                        <a:effectLst/>
                        <a:latin typeface="Times New Roman"/>
                        <a:ea typeface="Calibri"/>
                      </a:endParaRPr>
                    </a:p>
                  </a:txBody>
                  <a:tcPr marL="62906" marR="62906" marT="0" marB="0"/>
                </a:tc>
                <a:tc>
                  <a:txBody>
                    <a:bodyPr/>
                    <a:lstStyle/>
                    <a:p>
                      <a:pPr marL="0" marR="0" algn="ctr">
                        <a:spcBef>
                          <a:spcPts val="0"/>
                        </a:spcBef>
                        <a:spcAft>
                          <a:spcPts val="0"/>
                        </a:spcAft>
                      </a:pPr>
                      <a:r>
                        <a:rPr lang="en-US" sz="1600" dirty="0">
                          <a:effectLst/>
                        </a:rPr>
                        <a:t>Cohort</a:t>
                      </a:r>
                      <a:endParaRPr lang="en-US" sz="1600" dirty="0">
                        <a:effectLst/>
                        <a:latin typeface="Times New Roman"/>
                        <a:ea typeface="Calibri"/>
                      </a:endParaRPr>
                    </a:p>
                  </a:txBody>
                  <a:tcPr marL="62906" marR="62906" marT="0" marB="0"/>
                </a:tc>
                <a:tc>
                  <a:txBody>
                    <a:bodyPr/>
                    <a:lstStyle/>
                    <a:p>
                      <a:pPr marL="0" marR="0" algn="ctr">
                        <a:spcBef>
                          <a:spcPts val="0"/>
                        </a:spcBef>
                        <a:spcAft>
                          <a:spcPts val="0"/>
                        </a:spcAft>
                      </a:pPr>
                      <a:r>
                        <a:rPr lang="en-US" sz="1600" dirty="0">
                          <a:effectLst/>
                        </a:rPr>
                        <a:t>Enrollment years</a:t>
                      </a:r>
                      <a:endParaRPr lang="en-US" sz="1600" dirty="0">
                        <a:effectLst/>
                        <a:latin typeface="Times New Roman"/>
                        <a:ea typeface="Calibri"/>
                      </a:endParaRPr>
                    </a:p>
                  </a:txBody>
                  <a:tcPr marL="62906" marR="62906" marT="0" marB="0"/>
                </a:tc>
                <a:tc>
                  <a:txBody>
                    <a:bodyPr/>
                    <a:lstStyle/>
                    <a:p>
                      <a:pPr marL="0" marR="0" algn="ctr">
                        <a:spcBef>
                          <a:spcPts val="0"/>
                        </a:spcBef>
                        <a:spcAft>
                          <a:spcPts val="0"/>
                        </a:spcAft>
                      </a:pPr>
                      <a:r>
                        <a:rPr lang="en-US" sz="1600" dirty="0">
                          <a:effectLst/>
                        </a:rPr>
                        <a:t>Outcomes</a:t>
                      </a:r>
                      <a:endParaRPr lang="en-US" sz="1600" dirty="0">
                        <a:effectLst/>
                        <a:latin typeface="Times New Roman"/>
                        <a:ea typeface="Calibri"/>
                      </a:endParaRPr>
                    </a:p>
                  </a:txBody>
                  <a:tcPr marL="62906" marR="62906" marT="0" marB="0"/>
                </a:tc>
                <a:tc>
                  <a:txBody>
                    <a:bodyPr/>
                    <a:lstStyle/>
                    <a:p>
                      <a:pPr marL="0" marR="0" algn="ctr">
                        <a:spcBef>
                          <a:spcPts val="0"/>
                        </a:spcBef>
                        <a:spcAft>
                          <a:spcPts val="0"/>
                        </a:spcAft>
                      </a:pPr>
                      <a:r>
                        <a:rPr lang="en-US" sz="1600" dirty="0" smtClean="0">
                          <a:effectLst/>
                        </a:rPr>
                        <a:t>% </a:t>
                      </a:r>
                      <a:r>
                        <a:rPr lang="en-US" sz="1600" dirty="0">
                          <a:effectLst/>
                        </a:rPr>
                        <a:t>of CVD </a:t>
                      </a:r>
                      <a:r>
                        <a:rPr lang="en-US" sz="1600" dirty="0" smtClean="0">
                          <a:effectLst/>
                        </a:rPr>
                        <a:t>events</a:t>
                      </a:r>
                      <a:endParaRPr lang="en-US" sz="1600" dirty="0">
                        <a:effectLst/>
                        <a:latin typeface="Times New Roman"/>
                        <a:ea typeface="Calibri"/>
                      </a:endParaRPr>
                    </a:p>
                  </a:txBody>
                  <a:tcPr marL="62906" marR="62906" marT="0" marB="0"/>
                </a:tc>
              </a:tr>
              <a:tr h="761863">
                <a:tc>
                  <a:txBody>
                    <a:bodyPr/>
                    <a:lstStyle/>
                    <a:p>
                      <a:pPr marL="0" marR="0" algn="ctr">
                        <a:spcBef>
                          <a:spcPts val="0"/>
                        </a:spcBef>
                        <a:spcAft>
                          <a:spcPts val="600"/>
                        </a:spcAft>
                      </a:pPr>
                      <a:r>
                        <a:rPr lang="en-US" sz="1600" b="1" i="1" kern="1200" dirty="0" smtClean="0">
                          <a:solidFill>
                            <a:schemeClr val="lt1"/>
                          </a:solidFill>
                          <a:effectLst/>
                          <a:latin typeface="+mn-lt"/>
                          <a:ea typeface="+mn-ea"/>
                          <a:cs typeface="+mn-cs"/>
                        </a:rPr>
                        <a:t>Arch Intern Med, 2001; 161 (9): 1183-1192</a:t>
                      </a:r>
                      <a:endParaRPr lang="en-US" sz="1600" dirty="0">
                        <a:effectLst/>
                        <a:latin typeface="Times New Roman"/>
                        <a:ea typeface="Calibri"/>
                      </a:endParaRPr>
                    </a:p>
                  </a:txBody>
                  <a:tcPr marL="62906" marR="62906" marT="0" marB="0"/>
                </a:tc>
                <a:tc>
                  <a:txBody>
                    <a:bodyPr/>
                    <a:lstStyle/>
                    <a:p>
                      <a:pPr marL="0" marR="0" algn="ctr">
                        <a:spcBef>
                          <a:spcPts val="0"/>
                        </a:spcBef>
                        <a:spcAft>
                          <a:spcPts val="600"/>
                        </a:spcAft>
                      </a:pPr>
                      <a:r>
                        <a:rPr lang="en-US" sz="1600" dirty="0">
                          <a:effectLst/>
                        </a:rPr>
                        <a:t>Cardiovascular Health Study (CHS)</a:t>
                      </a:r>
                      <a:endParaRPr lang="en-US" sz="1600" dirty="0">
                        <a:effectLst/>
                        <a:latin typeface="Times New Roman"/>
                        <a:ea typeface="Calibri"/>
                      </a:endParaRPr>
                    </a:p>
                  </a:txBody>
                  <a:tcPr marL="62906" marR="62906" marT="0" marB="0"/>
                </a:tc>
                <a:tc>
                  <a:txBody>
                    <a:bodyPr/>
                    <a:lstStyle/>
                    <a:p>
                      <a:pPr marL="0" marR="0" algn="ctr">
                        <a:lnSpc>
                          <a:spcPct val="150000"/>
                        </a:lnSpc>
                        <a:spcBef>
                          <a:spcPts val="0"/>
                        </a:spcBef>
                        <a:spcAft>
                          <a:spcPts val="600"/>
                        </a:spcAft>
                      </a:pPr>
                      <a:r>
                        <a:rPr lang="en-US" sz="1600" dirty="0">
                          <a:effectLst/>
                        </a:rPr>
                        <a:t>1989-1993</a:t>
                      </a:r>
                      <a:endParaRPr lang="en-US" sz="1600" dirty="0">
                        <a:effectLst/>
                        <a:latin typeface="Times New Roman"/>
                        <a:ea typeface="Calibri"/>
                      </a:endParaRPr>
                    </a:p>
                  </a:txBody>
                  <a:tcPr marL="62906" marR="62906" marT="0" marB="0"/>
                </a:tc>
                <a:tc>
                  <a:txBody>
                    <a:bodyPr/>
                    <a:lstStyle/>
                    <a:p>
                      <a:pPr marL="0" marR="0" algn="ctr">
                        <a:lnSpc>
                          <a:spcPct val="150000"/>
                        </a:lnSpc>
                        <a:spcBef>
                          <a:spcPts val="0"/>
                        </a:spcBef>
                        <a:spcAft>
                          <a:spcPts val="600"/>
                        </a:spcAft>
                      </a:pPr>
                      <a:r>
                        <a:rPr lang="en-US" sz="1600">
                          <a:effectLst/>
                        </a:rPr>
                        <a:t>MI</a:t>
                      </a:r>
                    </a:p>
                    <a:p>
                      <a:pPr marL="0" marR="0" algn="ctr">
                        <a:lnSpc>
                          <a:spcPct val="150000"/>
                        </a:lnSpc>
                        <a:spcBef>
                          <a:spcPts val="0"/>
                        </a:spcBef>
                        <a:spcAft>
                          <a:spcPts val="600"/>
                        </a:spcAft>
                      </a:pPr>
                      <a:r>
                        <a:rPr lang="en-US" sz="1600">
                          <a:effectLst/>
                        </a:rPr>
                        <a:t>Stroke</a:t>
                      </a:r>
                      <a:endParaRPr lang="en-US" sz="1600">
                        <a:effectLst/>
                        <a:latin typeface="Times New Roman"/>
                        <a:ea typeface="Calibri"/>
                      </a:endParaRPr>
                    </a:p>
                  </a:txBody>
                  <a:tcPr marL="62906" marR="62906" marT="0" marB="0"/>
                </a:tc>
                <a:tc>
                  <a:txBody>
                    <a:bodyPr/>
                    <a:lstStyle/>
                    <a:p>
                      <a:pPr marL="0" marR="0" algn="ctr">
                        <a:lnSpc>
                          <a:spcPct val="150000"/>
                        </a:lnSpc>
                        <a:spcBef>
                          <a:spcPts val="0"/>
                        </a:spcBef>
                        <a:spcAft>
                          <a:spcPts val="600"/>
                        </a:spcAft>
                      </a:pPr>
                      <a:r>
                        <a:rPr lang="en-US" sz="1600" dirty="0">
                          <a:effectLst/>
                        </a:rPr>
                        <a:t>51.6%</a:t>
                      </a:r>
                    </a:p>
                    <a:p>
                      <a:pPr marL="0" marR="0" algn="ctr">
                        <a:lnSpc>
                          <a:spcPct val="150000"/>
                        </a:lnSpc>
                        <a:spcBef>
                          <a:spcPts val="0"/>
                        </a:spcBef>
                        <a:spcAft>
                          <a:spcPts val="600"/>
                        </a:spcAft>
                      </a:pPr>
                      <a:r>
                        <a:rPr lang="en-US" sz="1600" dirty="0">
                          <a:effectLst/>
                        </a:rPr>
                        <a:t>66.6%</a:t>
                      </a:r>
                      <a:endParaRPr lang="en-US" sz="1600" dirty="0">
                        <a:effectLst/>
                        <a:latin typeface="Times New Roman"/>
                        <a:ea typeface="Calibri"/>
                      </a:endParaRPr>
                    </a:p>
                  </a:txBody>
                  <a:tcPr marL="62906" marR="62906" marT="0" marB="0"/>
                </a:tc>
              </a:tr>
              <a:tr h="830849">
                <a:tc>
                  <a:txBody>
                    <a:bodyPr/>
                    <a:lstStyle/>
                    <a:p>
                      <a:pPr marL="0" marR="0" algn="ctr">
                        <a:spcBef>
                          <a:spcPts val="0"/>
                        </a:spcBef>
                        <a:spcAft>
                          <a:spcPts val="600"/>
                        </a:spcAft>
                      </a:pPr>
                      <a:r>
                        <a:rPr lang="en-US" sz="1600" b="1" i="1" kern="1200" dirty="0" smtClean="0">
                          <a:solidFill>
                            <a:schemeClr val="lt1"/>
                          </a:solidFill>
                          <a:effectLst/>
                          <a:latin typeface="+mn-lt"/>
                          <a:ea typeface="+mn-ea"/>
                          <a:cs typeface="+mn-cs"/>
                        </a:rPr>
                        <a:t>Arch Intern Med, 2001; 161 (12): 1501-1508</a:t>
                      </a:r>
                      <a:endParaRPr lang="en-US" sz="1400" dirty="0">
                        <a:effectLst/>
                        <a:latin typeface="Times New Roman"/>
                        <a:ea typeface="Calibri"/>
                      </a:endParaRPr>
                    </a:p>
                  </a:txBody>
                  <a:tcPr marL="62906" marR="62906" marT="0" marB="0"/>
                </a:tc>
                <a:tc>
                  <a:txBody>
                    <a:bodyPr/>
                    <a:lstStyle/>
                    <a:p>
                      <a:pPr marL="0" marR="0" algn="ctr">
                        <a:spcBef>
                          <a:spcPts val="0"/>
                        </a:spcBef>
                        <a:spcAft>
                          <a:spcPts val="600"/>
                        </a:spcAft>
                      </a:pPr>
                      <a:r>
                        <a:rPr lang="en-US" sz="1600" dirty="0">
                          <a:effectLst/>
                        </a:rPr>
                        <a:t>Chicago Heart Association Detection Project in Industry</a:t>
                      </a:r>
                      <a:endParaRPr lang="en-US" sz="1600" dirty="0">
                        <a:effectLst/>
                        <a:latin typeface="Times New Roman"/>
                        <a:ea typeface="Calibri"/>
                      </a:endParaRPr>
                    </a:p>
                  </a:txBody>
                  <a:tcPr marL="62906" marR="62906" marT="0" marB="0"/>
                </a:tc>
                <a:tc>
                  <a:txBody>
                    <a:bodyPr/>
                    <a:lstStyle/>
                    <a:p>
                      <a:pPr marL="0" marR="0" algn="ctr">
                        <a:lnSpc>
                          <a:spcPct val="150000"/>
                        </a:lnSpc>
                        <a:spcBef>
                          <a:spcPts val="0"/>
                        </a:spcBef>
                        <a:spcAft>
                          <a:spcPts val="600"/>
                        </a:spcAft>
                      </a:pPr>
                      <a:r>
                        <a:rPr lang="en-US" sz="1600" dirty="0">
                          <a:effectLst/>
                        </a:rPr>
                        <a:t>1967-1973</a:t>
                      </a:r>
                      <a:endParaRPr lang="en-US" sz="1600" dirty="0">
                        <a:effectLst/>
                        <a:latin typeface="Times New Roman"/>
                        <a:ea typeface="Calibri"/>
                      </a:endParaRPr>
                    </a:p>
                  </a:txBody>
                  <a:tcPr marL="62906" marR="62906" marT="0" marB="0"/>
                </a:tc>
                <a:tc>
                  <a:txBody>
                    <a:bodyPr/>
                    <a:lstStyle/>
                    <a:p>
                      <a:pPr marL="0" marR="0" algn="ctr">
                        <a:lnSpc>
                          <a:spcPct val="150000"/>
                        </a:lnSpc>
                        <a:spcBef>
                          <a:spcPts val="0"/>
                        </a:spcBef>
                        <a:spcAft>
                          <a:spcPts val="600"/>
                        </a:spcAft>
                      </a:pPr>
                      <a:r>
                        <a:rPr lang="en-US" sz="1600" dirty="0">
                          <a:effectLst/>
                        </a:rPr>
                        <a:t>CHD mortality</a:t>
                      </a:r>
                    </a:p>
                    <a:p>
                      <a:pPr marL="0" marR="0" algn="ctr">
                        <a:spcBef>
                          <a:spcPts val="1200"/>
                        </a:spcBef>
                        <a:spcAft>
                          <a:spcPts val="600"/>
                        </a:spcAft>
                      </a:pPr>
                      <a:r>
                        <a:rPr lang="en-US" sz="1600" dirty="0">
                          <a:effectLst/>
                        </a:rPr>
                        <a:t>CVD </a:t>
                      </a:r>
                      <a:r>
                        <a:rPr lang="en-US" sz="1600" dirty="0" smtClean="0">
                          <a:effectLst/>
                        </a:rPr>
                        <a:t>mortality</a:t>
                      </a:r>
                      <a:endParaRPr lang="en-US" sz="1600" dirty="0">
                        <a:effectLst/>
                        <a:latin typeface="Times New Roman"/>
                        <a:ea typeface="Calibri"/>
                      </a:endParaRPr>
                    </a:p>
                  </a:txBody>
                  <a:tcPr marL="62906" marR="62906" marT="0" marB="0"/>
                </a:tc>
                <a:tc>
                  <a:txBody>
                    <a:bodyPr/>
                    <a:lstStyle/>
                    <a:p>
                      <a:pPr marL="0" marR="0" algn="ctr">
                        <a:lnSpc>
                          <a:spcPct val="150000"/>
                        </a:lnSpc>
                        <a:spcBef>
                          <a:spcPts val="0"/>
                        </a:spcBef>
                        <a:spcAft>
                          <a:spcPts val="600"/>
                        </a:spcAft>
                      </a:pPr>
                      <a:r>
                        <a:rPr lang="en-US" sz="1600" dirty="0">
                          <a:effectLst/>
                        </a:rPr>
                        <a:t>57.9%</a:t>
                      </a:r>
                    </a:p>
                    <a:p>
                      <a:pPr marL="0" marR="0" algn="ctr">
                        <a:lnSpc>
                          <a:spcPct val="150000"/>
                        </a:lnSpc>
                        <a:spcBef>
                          <a:spcPts val="0"/>
                        </a:spcBef>
                        <a:spcAft>
                          <a:spcPts val="600"/>
                        </a:spcAft>
                      </a:pPr>
                      <a:r>
                        <a:rPr lang="en-US" sz="1600" dirty="0">
                          <a:effectLst/>
                        </a:rPr>
                        <a:t>57.6%</a:t>
                      </a:r>
                      <a:endParaRPr lang="en-US" sz="1600" dirty="0">
                        <a:effectLst/>
                        <a:latin typeface="Times New Roman"/>
                        <a:ea typeface="Calibri"/>
                      </a:endParaRPr>
                    </a:p>
                  </a:txBody>
                  <a:tcPr marL="62906" marR="62906" marT="0" marB="0"/>
                </a:tc>
              </a:tr>
              <a:tr h="928033">
                <a:tc>
                  <a:txBody>
                    <a:bodyPr/>
                    <a:lstStyle/>
                    <a:p>
                      <a:pPr marL="0" marR="0" algn="ctr">
                        <a:spcBef>
                          <a:spcPts val="0"/>
                        </a:spcBef>
                        <a:spcAft>
                          <a:spcPts val="600"/>
                        </a:spcAft>
                      </a:pPr>
                      <a:r>
                        <a:rPr lang="en-US" sz="1600" i="1" dirty="0" smtClean="0">
                          <a:effectLst/>
                          <a:latin typeface="+mn-lt"/>
                          <a:ea typeface="+mn-ea"/>
                        </a:rPr>
                        <a:t>Am</a:t>
                      </a:r>
                      <a:r>
                        <a:rPr lang="en-US" sz="1600" i="1" baseline="0" dirty="0" smtClean="0">
                          <a:effectLst/>
                          <a:latin typeface="+mn-lt"/>
                          <a:ea typeface="+mn-ea"/>
                        </a:rPr>
                        <a:t> J </a:t>
                      </a:r>
                      <a:r>
                        <a:rPr lang="en-US" sz="1600" i="1" baseline="0" dirty="0" err="1" smtClean="0">
                          <a:effectLst/>
                          <a:latin typeface="+mn-lt"/>
                          <a:ea typeface="+mn-ea"/>
                        </a:rPr>
                        <a:t>Cardiol</a:t>
                      </a:r>
                      <a:r>
                        <a:rPr lang="en-US" sz="1600" i="1" baseline="0" dirty="0" smtClean="0">
                          <a:effectLst/>
                          <a:latin typeface="+mn-lt"/>
                          <a:ea typeface="+mn-ea"/>
                        </a:rPr>
                        <a:t>, 2004; 94 (3): 380-384</a:t>
                      </a:r>
                      <a:endParaRPr lang="en-US" sz="1600" i="1" dirty="0">
                        <a:effectLst/>
                        <a:latin typeface="Times New Roman"/>
                        <a:ea typeface="Calibri"/>
                      </a:endParaRPr>
                    </a:p>
                  </a:txBody>
                  <a:tcPr marL="62906" marR="62906" marT="0" marB="0"/>
                </a:tc>
                <a:tc>
                  <a:txBody>
                    <a:bodyPr/>
                    <a:lstStyle/>
                    <a:p>
                      <a:pPr marL="0" marR="0" algn="ctr">
                        <a:spcBef>
                          <a:spcPts val="0"/>
                        </a:spcBef>
                        <a:spcAft>
                          <a:spcPts val="600"/>
                        </a:spcAft>
                      </a:pPr>
                      <a:r>
                        <a:rPr lang="en-US" sz="1600" dirty="0">
                          <a:effectLst/>
                        </a:rPr>
                        <a:t>Framingham Heart Study (FHS): cohort and offspring</a:t>
                      </a:r>
                      <a:endParaRPr lang="en-US" sz="1600" dirty="0">
                        <a:effectLst/>
                        <a:latin typeface="Times New Roman"/>
                        <a:ea typeface="Calibri"/>
                      </a:endParaRPr>
                    </a:p>
                  </a:txBody>
                  <a:tcPr marL="62906" marR="62906" marT="0" marB="0"/>
                </a:tc>
                <a:tc>
                  <a:txBody>
                    <a:bodyPr/>
                    <a:lstStyle/>
                    <a:p>
                      <a:pPr marL="0" marR="0" algn="ctr">
                        <a:spcBef>
                          <a:spcPts val="0"/>
                        </a:spcBef>
                        <a:spcAft>
                          <a:spcPts val="0"/>
                        </a:spcAft>
                      </a:pPr>
                      <a:r>
                        <a:rPr lang="en-US" sz="1600" dirty="0">
                          <a:effectLst/>
                        </a:rPr>
                        <a:t>Cohort: 1948-1950</a:t>
                      </a:r>
                    </a:p>
                    <a:p>
                      <a:pPr marL="0" marR="0" algn="ctr">
                        <a:lnSpc>
                          <a:spcPct val="150000"/>
                        </a:lnSpc>
                        <a:spcBef>
                          <a:spcPts val="0"/>
                        </a:spcBef>
                        <a:spcAft>
                          <a:spcPts val="600"/>
                        </a:spcAft>
                      </a:pPr>
                      <a:r>
                        <a:rPr lang="en-US" sz="1600" dirty="0">
                          <a:effectLst/>
                        </a:rPr>
                        <a:t>Offspring: 1971-1975</a:t>
                      </a:r>
                      <a:endParaRPr lang="en-US" sz="1600" dirty="0">
                        <a:effectLst/>
                        <a:latin typeface="Times New Roman"/>
                        <a:ea typeface="Calibri"/>
                      </a:endParaRPr>
                    </a:p>
                  </a:txBody>
                  <a:tcPr marL="62906" marR="62906" marT="0" marB="0"/>
                </a:tc>
                <a:tc>
                  <a:txBody>
                    <a:bodyPr/>
                    <a:lstStyle/>
                    <a:p>
                      <a:pPr marL="0" marR="0" algn="ctr">
                        <a:lnSpc>
                          <a:spcPct val="150000"/>
                        </a:lnSpc>
                        <a:spcBef>
                          <a:spcPts val="0"/>
                        </a:spcBef>
                        <a:spcAft>
                          <a:spcPts val="600"/>
                        </a:spcAft>
                      </a:pPr>
                      <a:r>
                        <a:rPr lang="en-US" sz="1600" dirty="0">
                          <a:effectLst/>
                        </a:rPr>
                        <a:t>CVD </a:t>
                      </a:r>
                      <a:r>
                        <a:rPr lang="en-US" sz="1600" dirty="0" smtClean="0">
                          <a:effectLst/>
                        </a:rPr>
                        <a:t>events</a:t>
                      </a:r>
                      <a:endParaRPr lang="en-US" sz="1600" dirty="0">
                        <a:effectLst/>
                        <a:latin typeface="Times New Roman"/>
                        <a:ea typeface="Calibri"/>
                      </a:endParaRPr>
                    </a:p>
                  </a:txBody>
                  <a:tcPr marL="62906" marR="62906" marT="0" marB="0"/>
                </a:tc>
                <a:tc>
                  <a:txBody>
                    <a:bodyPr/>
                    <a:lstStyle/>
                    <a:p>
                      <a:pPr marL="0" marR="0" algn="ctr">
                        <a:lnSpc>
                          <a:spcPct val="150000"/>
                        </a:lnSpc>
                        <a:spcBef>
                          <a:spcPts val="0"/>
                        </a:spcBef>
                        <a:spcAft>
                          <a:spcPts val="600"/>
                        </a:spcAft>
                      </a:pPr>
                      <a:r>
                        <a:rPr lang="en-US" sz="1600" dirty="0">
                          <a:effectLst/>
                        </a:rPr>
                        <a:t>55.0%</a:t>
                      </a:r>
                      <a:endParaRPr lang="en-US" sz="1600" dirty="0">
                        <a:effectLst/>
                        <a:latin typeface="Times New Roman"/>
                        <a:ea typeface="Calibri"/>
                      </a:endParaRPr>
                    </a:p>
                  </a:txBody>
                  <a:tcPr marL="62906" marR="62906" marT="0" marB="0"/>
                </a:tc>
              </a:tr>
              <a:tr h="1208507">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sz="1600" i="1" dirty="0" smtClean="0">
                          <a:effectLst/>
                          <a:latin typeface="+mn-lt"/>
                          <a:ea typeface="+mn-ea"/>
                        </a:rPr>
                        <a:t>Circulation</a:t>
                      </a:r>
                      <a:r>
                        <a:rPr lang="en-US" sz="1600" i="1" baseline="0" dirty="0" smtClean="0">
                          <a:effectLst/>
                          <a:latin typeface="+mn-lt"/>
                          <a:ea typeface="+mn-ea"/>
                        </a:rPr>
                        <a:t>, 2009; 119 (2): 243-250</a:t>
                      </a:r>
                      <a:endParaRPr lang="en-US" sz="1600" i="1" dirty="0" smtClean="0">
                        <a:effectLst/>
                        <a:latin typeface="Times New Roman"/>
                        <a:ea typeface="Calibri"/>
                      </a:endParaRPr>
                    </a:p>
                  </a:txBody>
                  <a:tcPr marL="62906" marR="62906" marT="0" marB="0"/>
                </a:tc>
                <a:tc>
                  <a:txBody>
                    <a:bodyPr/>
                    <a:lstStyle/>
                    <a:p>
                      <a:pPr marL="0" marR="0" algn="ctr">
                        <a:spcBef>
                          <a:spcPts val="0"/>
                        </a:spcBef>
                        <a:spcAft>
                          <a:spcPts val="600"/>
                        </a:spcAft>
                      </a:pPr>
                      <a:r>
                        <a:rPr lang="en-US" sz="1600" dirty="0">
                          <a:effectLst/>
                        </a:rPr>
                        <a:t>Atherosclerosis Risk in Communities (ARIC) Study, CHS, FHS: cohort and offspring</a:t>
                      </a:r>
                      <a:endParaRPr lang="en-US" sz="1600" dirty="0">
                        <a:effectLst/>
                        <a:latin typeface="Times New Roman"/>
                        <a:ea typeface="Calibri"/>
                      </a:endParaRPr>
                    </a:p>
                  </a:txBody>
                  <a:tcPr marL="62906" marR="62906" marT="0" marB="0"/>
                </a:tc>
                <a:tc>
                  <a:txBody>
                    <a:bodyPr/>
                    <a:lstStyle/>
                    <a:p>
                      <a:pPr marL="0" marR="0" algn="ctr">
                        <a:spcBef>
                          <a:spcPts val="0"/>
                        </a:spcBef>
                        <a:spcAft>
                          <a:spcPts val="600"/>
                        </a:spcAft>
                      </a:pPr>
                      <a:r>
                        <a:rPr lang="en-US" sz="1600" dirty="0">
                          <a:effectLst/>
                        </a:rPr>
                        <a:t>ARIC: 1987-1989</a:t>
                      </a:r>
                    </a:p>
                    <a:p>
                      <a:pPr marL="0" marR="0" algn="ctr">
                        <a:spcBef>
                          <a:spcPts val="0"/>
                        </a:spcBef>
                        <a:spcAft>
                          <a:spcPts val="600"/>
                        </a:spcAft>
                      </a:pPr>
                      <a:r>
                        <a:rPr lang="en-US" sz="1600" dirty="0">
                          <a:effectLst/>
                        </a:rPr>
                        <a:t>CHS: 1989-1993</a:t>
                      </a:r>
                    </a:p>
                    <a:p>
                      <a:pPr marL="0" marR="0" algn="ctr">
                        <a:spcBef>
                          <a:spcPts val="0"/>
                        </a:spcBef>
                        <a:spcAft>
                          <a:spcPts val="0"/>
                        </a:spcAft>
                      </a:pPr>
                      <a:r>
                        <a:rPr lang="en-US" sz="1600" dirty="0">
                          <a:effectLst/>
                        </a:rPr>
                        <a:t>FHS: 1948-1950</a:t>
                      </a:r>
                      <a:r>
                        <a:rPr lang="en-US" sz="1600" dirty="0" smtClean="0">
                          <a:effectLst/>
                        </a:rPr>
                        <a:t>,</a:t>
                      </a:r>
                      <a:endParaRPr lang="en-US" sz="1600" dirty="0">
                        <a:effectLst/>
                      </a:endParaRPr>
                    </a:p>
                    <a:p>
                      <a:pPr marL="0" marR="0" algn="ctr">
                        <a:spcBef>
                          <a:spcPts val="0"/>
                        </a:spcBef>
                        <a:spcAft>
                          <a:spcPts val="0"/>
                        </a:spcAft>
                      </a:pPr>
                      <a:r>
                        <a:rPr lang="en-US" sz="1600" dirty="0">
                          <a:effectLst/>
                        </a:rPr>
                        <a:t>1971-1975</a:t>
                      </a:r>
                      <a:endParaRPr lang="en-US" sz="1600" dirty="0">
                        <a:effectLst/>
                        <a:latin typeface="Times New Roman"/>
                        <a:ea typeface="Calibri"/>
                      </a:endParaRPr>
                    </a:p>
                  </a:txBody>
                  <a:tcPr marL="62906" marR="62906" marT="0" marB="0" anchor="ctr"/>
                </a:tc>
                <a:tc>
                  <a:txBody>
                    <a:bodyPr/>
                    <a:lstStyle/>
                    <a:p>
                      <a:pPr marL="0" marR="0" algn="ctr">
                        <a:lnSpc>
                          <a:spcPct val="150000"/>
                        </a:lnSpc>
                        <a:spcBef>
                          <a:spcPts val="0"/>
                        </a:spcBef>
                        <a:spcAft>
                          <a:spcPts val="600"/>
                        </a:spcAft>
                      </a:pPr>
                      <a:r>
                        <a:rPr lang="en-US" sz="1600" dirty="0">
                          <a:effectLst/>
                        </a:rPr>
                        <a:t>Incident MI</a:t>
                      </a:r>
                    </a:p>
                    <a:p>
                      <a:pPr marL="0" marR="0" algn="ctr">
                        <a:lnSpc>
                          <a:spcPct val="150000"/>
                        </a:lnSpc>
                        <a:spcBef>
                          <a:spcPts val="0"/>
                        </a:spcBef>
                        <a:spcAft>
                          <a:spcPts val="600"/>
                        </a:spcAft>
                      </a:pPr>
                      <a:r>
                        <a:rPr lang="en-US" sz="1600" dirty="0">
                          <a:effectLst/>
                        </a:rPr>
                        <a:t>Stroke</a:t>
                      </a:r>
                    </a:p>
                    <a:p>
                      <a:pPr marL="0" marR="0" algn="ctr">
                        <a:lnSpc>
                          <a:spcPct val="150000"/>
                        </a:lnSpc>
                        <a:spcBef>
                          <a:spcPts val="0"/>
                        </a:spcBef>
                        <a:spcAft>
                          <a:spcPts val="600"/>
                        </a:spcAft>
                      </a:pPr>
                      <a:r>
                        <a:rPr lang="en-US" sz="1600" dirty="0">
                          <a:effectLst/>
                        </a:rPr>
                        <a:t>HF</a:t>
                      </a:r>
                      <a:endParaRPr lang="en-US" sz="1600" dirty="0">
                        <a:effectLst/>
                        <a:latin typeface="Times New Roman"/>
                        <a:ea typeface="Calibri"/>
                      </a:endParaRPr>
                    </a:p>
                  </a:txBody>
                  <a:tcPr marL="62906" marR="62906" marT="0" marB="0"/>
                </a:tc>
                <a:tc>
                  <a:txBody>
                    <a:bodyPr/>
                    <a:lstStyle/>
                    <a:p>
                      <a:pPr marL="0" marR="0" algn="ctr">
                        <a:lnSpc>
                          <a:spcPct val="150000"/>
                        </a:lnSpc>
                        <a:spcBef>
                          <a:spcPts val="0"/>
                        </a:spcBef>
                        <a:spcAft>
                          <a:spcPts val="600"/>
                        </a:spcAft>
                      </a:pPr>
                      <a:r>
                        <a:rPr lang="en-US" sz="1600" dirty="0">
                          <a:effectLst/>
                        </a:rPr>
                        <a:t>69%</a:t>
                      </a:r>
                    </a:p>
                    <a:p>
                      <a:pPr marL="0" marR="0" algn="ctr">
                        <a:lnSpc>
                          <a:spcPct val="150000"/>
                        </a:lnSpc>
                        <a:spcBef>
                          <a:spcPts val="0"/>
                        </a:spcBef>
                        <a:spcAft>
                          <a:spcPts val="600"/>
                        </a:spcAft>
                      </a:pPr>
                      <a:r>
                        <a:rPr lang="en-US" sz="1600" dirty="0">
                          <a:effectLst/>
                        </a:rPr>
                        <a:t>77%</a:t>
                      </a:r>
                    </a:p>
                    <a:p>
                      <a:pPr marL="0" marR="0" algn="ctr">
                        <a:lnSpc>
                          <a:spcPct val="150000"/>
                        </a:lnSpc>
                        <a:spcBef>
                          <a:spcPts val="0"/>
                        </a:spcBef>
                        <a:spcAft>
                          <a:spcPts val="600"/>
                        </a:spcAft>
                      </a:pPr>
                      <a:r>
                        <a:rPr lang="en-US" sz="1600" dirty="0">
                          <a:effectLst/>
                        </a:rPr>
                        <a:t>74%</a:t>
                      </a:r>
                      <a:endParaRPr lang="en-US" sz="1600" dirty="0">
                        <a:effectLst/>
                        <a:latin typeface="Times New Roman"/>
                        <a:ea typeface="Calibri"/>
                      </a:endParaRPr>
                    </a:p>
                  </a:txBody>
                  <a:tcPr marL="62906" marR="62906" marT="0" marB="0"/>
                </a:tc>
              </a:tr>
            </a:tbl>
          </a:graphicData>
        </a:graphic>
      </p:graphicFrame>
      <p:sp>
        <p:nvSpPr>
          <p:cNvPr id="7" name="TextBox 6"/>
          <p:cNvSpPr txBox="1"/>
          <p:nvPr/>
        </p:nvSpPr>
        <p:spPr>
          <a:xfrm>
            <a:off x="228600" y="6400800"/>
            <a:ext cx="381000"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8599358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0"/>
              </a:spcAft>
              <a:buClr>
                <a:srgbClr val="4D455B"/>
              </a:buClr>
              <a:buSzPct val="100000"/>
            </a:pPr>
            <a:r>
              <a:rPr lang="en-US" dirty="0"/>
              <a:t>Over the past decades: </a:t>
            </a:r>
          </a:p>
          <a:p>
            <a:pPr lvl="1">
              <a:spcAft>
                <a:spcPts val="0"/>
              </a:spcAft>
              <a:buClr>
                <a:srgbClr val="4D455B"/>
              </a:buClr>
              <a:buSzPct val="100000"/>
            </a:pPr>
            <a:r>
              <a:rPr lang="en-US" dirty="0" smtClean="0"/>
              <a:t>Mean BP has declined</a:t>
            </a:r>
            <a:endParaRPr lang="en-US" i="1" dirty="0">
              <a:latin typeface="Times New Roman"/>
              <a:ea typeface="Calibri"/>
            </a:endParaRPr>
          </a:p>
          <a:p>
            <a:pPr lvl="2">
              <a:spcAft>
                <a:spcPts val="0"/>
              </a:spcAft>
              <a:buClr>
                <a:srgbClr val="4D455B"/>
              </a:buClr>
              <a:buSzPct val="100000"/>
            </a:pPr>
            <a:r>
              <a:rPr lang="en-US" dirty="0" smtClean="0"/>
              <a:t>126 </a:t>
            </a:r>
            <a:r>
              <a:rPr lang="en-US" dirty="0"/>
              <a:t>mm Hg in 1976-1981</a:t>
            </a:r>
          </a:p>
          <a:p>
            <a:pPr lvl="2">
              <a:spcAft>
                <a:spcPts val="0"/>
              </a:spcAft>
              <a:buClr>
                <a:srgbClr val="4D455B"/>
              </a:buClr>
              <a:buSzPct val="100000"/>
            </a:pPr>
            <a:r>
              <a:rPr lang="en-US" dirty="0"/>
              <a:t>122 mm Hg in </a:t>
            </a:r>
            <a:r>
              <a:rPr lang="en-US" dirty="0" smtClean="0"/>
              <a:t>2001-2008</a:t>
            </a:r>
          </a:p>
          <a:p>
            <a:pPr lvl="3">
              <a:spcAft>
                <a:spcPts val="0"/>
              </a:spcAft>
              <a:buClr>
                <a:srgbClr val="4D455B"/>
              </a:buClr>
              <a:buSzPct val="100000"/>
            </a:pPr>
            <a:r>
              <a:rPr lang="en-US" i="1" dirty="0" err="1"/>
              <a:t>Curr</a:t>
            </a:r>
            <a:r>
              <a:rPr lang="en-US" i="1" dirty="0"/>
              <a:t> </a:t>
            </a:r>
            <a:r>
              <a:rPr lang="en-US" i="1" dirty="0" err="1"/>
              <a:t>Opin</a:t>
            </a:r>
            <a:r>
              <a:rPr lang="en-US" i="1" dirty="0"/>
              <a:t> </a:t>
            </a:r>
            <a:r>
              <a:rPr lang="en-US" i="1" dirty="0" err="1"/>
              <a:t>Neurol</a:t>
            </a:r>
            <a:r>
              <a:rPr lang="en-US" i="1" dirty="0"/>
              <a:t>, </a:t>
            </a:r>
            <a:r>
              <a:rPr lang="en-US" i="1" dirty="0" smtClean="0"/>
              <a:t>2013; 26 (1): 8-12</a:t>
            </a:r>
            <a:endParaRPr lang="en-US" dirty="0"/>
          </a:p>
          <a:p>
            <a:pPr lvl="1"/>
            <a:endParaRPr lang="en-US" dirty="0" smtClean="0"/>
          </a:p>
          <a:p>
            <a:pPr lvl="1"/>
            <a:r>
              <a:rPr lang="en-US" dirty="0" smtClean="0"/>
              <a:t>From </a:t>
            </a:r>
            <a:r>
              <a:rPr lang="en-US" dirty="0"/>
              <a:t>1988-1991 to 2011-2012, increase in: </a:t>
            </a:r>
          </a:p>
          <a:p>
            <a:pPr lvl="2"/>
            <a:r>
              <a:rPr lang="en-US" dirty="0"/>
              <a:t>Awareness (69% to 82% ) </a:t>
            </a:r>
          </a:p>
          <a:p>
            <a:pPr lvl="2"/>
            <a:r>
              <a:rPr lang="en-US" dirty="0"/>
              <a:t>Treatment (53% to 75%)</a:t>
            </a:r>
          </a:p>
          <a:p>
            <a:pPr lvl="2"/>
            <a:r>
              <a:rPr lang="en-US" dirty="0"/>
              <a:t>Control of hypertension (45% to 70</a:t>
            </a:r>
            <a:r>
              <a:rPr lang="en-US" dirty="0" smtClean="0"/>
              <a:t>%)</a:t>
            </a:r>
          </a:p>
          <a:p>
            <a:pPr lvl="3"/>
            <a:r>
              <a:rPr lang="en-US" i="1" dirty="0" smtClean="0"/>
              <a:t>Hypertension, 2015; 65 </a:t>
            </a:r>
            <a:r>
              <a:rPr lang="en-US" i="1" dirty="0"/>
              <a:t>(1): </a:t>
            </a:r>
            <a:r>
              <a:rPr lang="en-US" i="1" dirty="0" smtClean="0"/>
              <a:t>54-61</a:t>
            </a:r>
            <a:endParaRPr lang="en-US" dirty="0"/>
          </a:p>
          <a:p>
            <a:pPr>
              <a:spcAft>
                <a:spcPts val="0"/>
              </a:spcAft>
              <a:buClr>
                <a:srgbClr val="4D455B"/>
              </a:buClr>
              <a:buSzPct val="100000"/>
            </a:pPr>
            <a:endParaRPr lang="en-US" sz="2000" dirty="0"/>
          </a:p>
        </p:txBody>
      </p:sp>
      <p:sp>
        <p:nvSpPr>
          <p:cNvPr id="3" name="Title 2"/>
          <p:cNvSpPr>
            <a:spLocks noGrp="1"/>
          </p:cNvSpPr>
          <p:nvPr>
            <p:ph type="title"/>
          </p:nvPr>
        </p:nvSpPr>
        <p:spPr/>
        <p:txBody>
          <a:bodyPr/>
          <a:lstStyle/>
          <a:p>
            <a:r>
              <a:rPr lang="en-US" dirty="0" smtClean="0"/>
              <a:t>Background</a:t>
            </a:r>
            <a:endParaRPr lang="en-US" dirty="0"/>
          </a:p>
        </p:txBody>
      </p:sp>
      <p:sp>
        <p:nvSpPr>
          <p:cNvPr id="6" name="TextBox 5"/>
          <p:cNvSpPr txBox="1"/>
          <p:nvPr/>
        </p:nvSpPr>
        <p:spPr>
          <a:xfrm>
            <a:off x="228600" y="6400800"/>
            <a:ext cx="381000"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35104134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Opportunities to lower CVD </a:t>
            </a:r>
            <a:r>
              <a:rPr lang="en-US" dirty="0" smtClean="0"/>
              <a:t>risk among </a:t>
            </a:r>
            <a:r>
              <a:rPr lang="en-US" dirty="0"/>
              <a:t>adults </a:t>
            </a:r>
            <a:r>
              <a:rPr lang="en-US" dirty="0" smtClean="0"/>
              <a:t>with controlled BP</a:t>
            </a:r>
            <a:endParaRPr lang="en-US" dirty="0"/>
          </a:p>
          <a:p>
            <a:pPr lvl="1"/>
            <a:endParaRPr lang="en-US" sz="1000" dirty="0" smtClean="0"/>
          </a:p>
          <a:p>
            <a:pPr lvl="1"/>
            <a:r>
              <a:rPr lang="en-US" dirty="0" smtClean="0"/>
              <a:t>Systolic </a:t>
            </a:r>
            <a:r>
              <a:rPr lang="en-US" dirty="0"/>
              <a:t>Blood Pressure Intervention Trial (SPRINT</a:t>
            </a:r>
            <a:r>
              <a:rPr lang="en-US" dirty="0" smtClean="0"/>
              <a:t>)</a:t>
            </a:r>
          </a:p>
          <a:p>
            <a:pPr lvl="2"/>
            <a:r>
              <a:rPr lang="en-US" dirty="0" smtClean="0"/>
              <a:t>SBP </a:t>
            </a:r>
            <a:r>
              <a:rPr lang="en-US" dirty="0"/>
              <a:t>target goal of 120 mm Hg </a:t>
            </a:r>
            <a:r>
              <a:rPr lang="en-US" dirty="0" smtClean="0"/>
              <a:t>vs. </a:t>
            </a:r>
            <a:r>
              <a:rPr lang="en-US" dirty="0"/>
              <a:t>140 mm Hg </a:t>
            </a:r>
            <a:r>
              <a:rPr lang="en-US" dirty="0" smtClean="0"/>
              <a:t>lowered </a:t>
            </a:r>
            <a:r>
              <a:rPr lang="en-US" dirty="0"/>
              <a:t>risk </a:t>
            </a:r>
            <a:endParaRPr lang="en-US" dirty="0" smtClean="0"/>
          </a:p>
          <a:p>
            <a:pPr lvl="3"/>
            <a:r>
              <a:rPr lang="en-US" dirty="0" smtClean="0"/>
              <a:t>25% reduction in CVD events</a:t>
            </a:r>
          </a:p>
          <a:p>
            <a:pPr lvl="3"/>
            <a:r>
              <a:rPr lang="en-US" dirty="0" smtClean="0"/>
              <a:t>27% reduction in all-cause mortality</a:t>
            </a:r>
          </a:p>
          <a:p>
            <a:pPr lvl="4"/>
            <a:r>
              <a:rPr lang="en-US" i="1" dirty="0" smtClean="0"/>
              <a:t>NEJM, 2015; 373 (22): 2103-2116</a:t>
            </a:r>
            <a:endParaRPr lang="en-US" dirty="0"/>
          </a:p>
          <a:p>
            <a:pPr lvl="3"/>
            <a:endParaRPr lang="en-US" dirty="0"/>
          </a:p>
          <a:p>
            <a:pPr lvl="1"/>
            <a:r>
              <a:rPr lang="en-US" dirty="0"/>
              <a:t>Heart Outcomes Prevention Evaluation (HOPE)-3 trial</a:t>
            </a:r>
          </a:p>
          <a:p>
            <a:pPr lvl="2"/>
            <a:r>
              <a:rPr lang="en-US" dirty="0"/>
              <a:t>Statin therapy reduced CVD risk by 24</a:t>
            </a:r>
            <a:r>
              <a:rPr lang="en-US" dirty="0" smtClean="0"/>
              <a:t>%</a:t>
            </a:r>
          </a:p>
          <a:p>
            <a:pPr lvl="4"/>
            <a:r>
              <a:rPr lang="en-US" i="1" dirty="0" smtClean="0"/>
              <a:t>NEJM, 2016; 374 (21</a:t>
            </a:r>
            <a:r>
              <a:rPr lang="en-US" i="1" dirty="0"/>
              <a:t>): </a:t>
            </a:r>
            <a:r>
              <a:rPr lang="en-US" i="1" dirty="0" smtClean="0"/>
              <a:t>2021-2031</a:t>
            </a:r>
            <a:endParaRPr lang="en-US" dirty="0"/>
          </a:p>
        </p:txBody>
      </p:sp>
      <p:sp>
        <p:nvSpPr>
          <p:cNvPr id="3" name="Title 2"/>
          <p:cNvSpPr>
            <a:spLocks noGrp="1"/>
          </p:cNvSpPr>
          <p:nvPr>
            <p:ph type="title"/>
          </p:nvPr>
        </p:nvSpPr>
        <p:spPr/>
        <p:txBody>
          <a:bodyPr>
            <a:noAutofit/>
          </a:bodyPr>
          <a:lstStyle/>
          <a:p>
            <a:r>
              <a:rPr lang="en-US" dirty="0" smtClean="0"/>
              <a:t>Background</a:t>
            </a:r>
            <a:endParaRPr lang="en-US" dirty="0"/>
          </a:p>
        </p:txBody>
      </p:sp>
      <p:sp>
        <p:nvSpPr>
          <p:cNvPr id="6" name="TextBox 5"/>
          <p:cNvSpPr txBox="1"/>
          <p:nvPr/>
        </p:nvSpPr>
        <p:spPr>
          <a:xfrm>
            <a:off x="228600" y="6400800"/>
            <a:ext cx="381000" cy="369332"/>
          </a:xfrm>
          <a:prstGeom prst="rect">
            <a:avLst/>
          </a:prstGeom>
          <a:noFill/>
        </p:spPr>
        <p:txBody>
          <a:bodyPr wrap="square" rtlCol="0">
            <a:spAutoFit/>
          </a:bodyPr>
          <a:lstStyle/>
          <a:p>
            <a:r>
              <a:rPr lang="en-US" dirty="0" smtClean="0"/>
              <a:t>4</a:t>
            </a:r>
            <a:endParaRPr lang="en-US" dirty="0"/>
          </a:p>
        </p:txBody>
      </p:sp>
    </p:spTree>
    <p:extLst>
      <p:ext uri="{BB962C8B-B14F-4D97-AF65-F5344CB8AC3E}">
        <p14:creationId xmlns:p14="http://schemas.microsoft.com/office/powerpoint/2010/main" val="29642588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011"/>
              </a:spcAft>
              <a:buClr>
                <a:srgbClr val="4D455B"/>
              </a:buClr>
              <a:buSzPct val="100000"/>
            </a:pPr>
            <a:r>
              <a:rPr lang="en-US" dirty="0"/>
              <a:t>To determine the percentage of incident CVD events occurring among adults with SBP/DBP &lt; 140/90 mm </a:t>
            </a:r>
            <a:r>
              <a:rPr lang="en-US" dirty="0" smtClean="0"/>
              <a:t>Hg</a:t>
            </a:r>
            <a:endParaRPr lang="en-US" dirty="0" smtClean="0"/>
          </a:p>
          <a:p>
            <a:pPr>
              <a:spcAft>
                <a:spcPts val="1011"/>
              </a:spcAft>
              <a:buClr>
                <a:srgbClr val="4D455B"/>
              </a:buClr>
              <a:buSzPct val="100000"/>
            </a:pPr>
            <a:r>
              <a:rPr lang="en-US" dirty="0" smtClean="0"/>
              <a:t>Determine </a:t>
            </a:r>
            <a:r>
              <a:rPr lang="en-US" dirty="0"/>
              <a:t>the percentage of </a:t>
            </a:r>
            <a:r>
              <a:rPr lang="en-US" dirty="0" smtClean="0"/>
              <a:t>adults eligible for SPRINT or statin therapy </a:t>
            </a:r>
            <a:r>
              <a:rPr lang="en-US" dirty="0"/>
              <a:t>among </a:t>
            </a:r>
            <a:r>
              <a:rPr lang="en-US" dirty="0" smtClean="0"/>
              <a:t>those </a:t>
            </a:r>
            <a:r>
              <a:rPr lang="en-US" dirty="0" smtClean="0"/>
              <a:t>taking antihypertensive medication with </a:t>
            </a:r>
            <a:r>
              <a:rPr lang="en-US" dirty="0"/>
              <a:t>SBP/DBP &lt; 140/90 mm </a:t>
            </a:r>
            <a:r>
              <a:rPr lang="en-US" dirty="0" smtClean="0"/>
              <a:t>Hg</a:t>
            </a:r>
            <a:endParaRPr lang="en-US" dirty="0"/>
          </a:p>
        </p:txBody>
      </p:sp>
      <p:sp>
        <p:nvSpPr>
          <p:cNvPr id="3" name="Title 2"/>
          <p:cNvSpPr>
            <a:spLocks noGrp="1"/>
          </p:cNvSpPr>
          <p:nvPr>
            <p:ph type="title"/>
          </p:nvPr>
        </p:nvSpPr>
        <p:spPr/>
        <p:txBody>
          <a:bodyPr/>
          <a:lstStyle/>
          <a:p>
            <a:r>
              <a:rPr lang="en-US" dirty="0" smtClean="0"/>
              <a:t>Specific </a:t>
            </a:r>
            <a:r>
              <a:rPr lang="en-US" dirty="0" smtClean="0"/>
              <a:t>Aims</a:t>
            </a:r>
            <a:endParaRPr lang="en-US" dirty="0"/>
          </a:p>
        </p:txBody>
      </p:sp>
      <p:sp>
        <p:nvSpPr>
          <p:cNvPr id="6" name="TextBox 5"/>
          <p:cNvSpPr txBox="1"/>
          <p:nvPr/>
        </p:nvSpPr>
        <p:spPr>
          <a:xfrm>
            <a:off x="228600" y="6400800"/>
            <a:ext cx="381000"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10285941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Data were pooled from:</a:t>
            </a:r>
          </a:p>
          <a:p>
            <a:pPr lvl="1"/>
            <a:r>
              <a:rPr lang="en-US" dirty="0"/>
              <a:t>Multi-Ethnic Study of Atherosclerosis (MESA; n=6,814)</a:t>
            </a:r>
          </a:p>
          <a:p>
            <a:pPr lvl="1"/>
            <a:endParaRPr lang="en-US" dirty="0"/>
          </a:p>
          <a:p>
            <a:pPr lvl="1"/>
            <a:r>
              <a:rPr lang="en-US" dirty="0" smtClean="0"/>
              <a:t>REasons </a:t>
            </a:r>
            <a:r>
              <a:rPr lang="en-US" dirty="0"/>
              <a:t>for Geographic and Racial Differences </a:t>
            </a:r>
            <a:r>
              <a:rPr lang="en-US" dirty="0" smtClean="0"/>
              <a:t>in </a:t>
            </a:r>
            <a:r>
              <a:rPr lang="en-US" dirty="0"/>
              <a:t>Stroke study (REGARDS; </a:t>
            </a:r>
            <a:r>
              <a:rPr lang="en-US" dirty="0" smtClean="0"/>
              <a:t>n=30,239) </a:t>
            </a:r>
            <a:endParaRPr lang="en-US" dirty="0"/>
          </a:p>
          <a:p>
            <a:pPr lvl="1"/>
            <a:endParaRPr lang="en-US" dirty="0" smtClean="0"/>
          </a:p>
          <a:p>
            <a:pPr lvl="1"/>
            <a:r>
              <a:rPr lang="en-US" dirty="0" smtClean="0"/>
              <a:t>Jackson </a:t>
            </a:r>
            <a:r>
              <a:rPr lang="en-US" dirty="0"/>
              <a:t>Heart Study (JHS; n=5,306</a:t>
            </a:r>
            <a:r>
              <a:rPr lang="en-US" dirty="0" smtClean="0"/>
              <a:t>) </a:t>
            </a:r>
            <a:endParaRPr lang="en-US" dirty="0"/>
          </a:p>
        </p:txBody>
      </p:sp>
      <p:sp>
        <p:nvSpPr>
          <p:cNvPr id="3" name="Title 2"/>
          <p:cNvSpPr>
            <a:spLocks noGrp="1"/>
          </p:cNvSpPr>
          <p:nvPr>
            <p:ph type="title"/>
          </p:nvPr>
        </p:nvSpPr>
        <p:spPr/>
        <p:txBody>
          <a:bodyPr/>
          <a:lstStyle/>
          <a:p>
            <a:r>
              <a:rPr lang="en-US" dirty="0" smtClean="0"/>
              <a:t>Methods: </a:t>
            </a:r>
            <a:r>
              <a:rPr lang="en-US" dirty="0" smtClean="0"/>
              <a:t>Data Sources</a:t>
            </a:r>
            <a:endParaRPr lang="en-US" dirty="0"/>
          </a:p>
        </p:txBody>
      </p:sp>
      <p:sp>
        <p:nvSpPr>
          <p:cNvPr id="4" name="AutoShape 4" descr="Image result for REGARDS stud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063065"/>
            <a:ext cx="1436749" cy="1508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MESA study"/>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MESA 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717692"/>
            <a:ext cx="1960856" cy="120821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Image result for jackson heart stu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587240"/>
            <a:ext cx="1501218" cy="1508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8600" y="6400800"/>
            <a:ext cx="381000" cy="369332"/>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22746109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Baseline exams:</a:t>
            </a:r>
          </a:p>
          <a:p>
            <a:pPr lvl="1"/>
            <a:r>
              <a:rPr lang="en-US" dirty="0"/>
              <a:t>MESA: 2000-2002</a:t>
            </a:r>
          </a:p>
          <a:p>
            <a:pPr lvl="1"/>
            <a:r>
              <a:rPr lang="en-US" dirty="0"/>
              <a:t>REGARDS: 2003-2007 </a:t>
            </a:r>
          </a:p>
          <a:p>
            <a:pPr lvl="1"/>
            <a:r>
              <a:rPr lang="en-US" dirty="0"/>
              <a:t>JHS: 2000-2004</a:t>
            </a:r>
          </a:p>
          <a:p>
            <a:endParaRPr lang="en-US" dirty="0"/>
          </a:p>
          <a:p>
            <a:r>
              <a:rPr lang="en-US" dirty="0" smtClean="0"/>
              <a:t>Eligibility </a:t>
            </a:r>
            <a:r>
              <a:rPr lang="en-US" dirty="0"/>
              <a:t>criteria:</a:t>
            </a:r>
          </a:p>
          <a:p>
            <a:pPr lvl="1"/>
            <a:r>
              <a:rPr lang="en-US" dirty="0"/>
              <a:t>Restricted to participants without a history of </a:t>
            </a:r>
            <a:r>
              <a:rPr lang="en-US" dirty="0" smtClean="0"/>
              <a:t>CVD</a:t>
            </a:r>
            <a:endParaRPr lang="en-US" dirty="0"/>
          </a:p>
          <a:p>
            <a:pPr lvl="1"/>
            <a:r>
              <a:rPr lang="en-US" dirty="0"/>
              <a:t>Required complete information on antihypertensive medication use, SBP/DBP, and CVD </a:t>
            </a:r>
            <a:r>
              <a:rPr lang="en-US" dirty="0" smtClean="0"/>
              <a:t>follow-up</a:t>
            </a:r>
            <a:endParaRPr lang="en-US" dirty="0"/>
          </a:p>
          <a:p>
            <a:endParaRPr lang="en-US" dirty="0"/>
          </a:p>
        </p:txBody>
      </p:sp>
      <p:sp>
        <p:nvSpPr>
          <p:cNvPr id="3" name="Title 2"/>
          <p:cNvSpPr>
            <a:spLocks noGrp="1"/>
          </p:cNvSpPr>
          <p:nvPr>
            <p:ph type="title"/>
          </p:nvPr>
        </p:nvSpPr>
        <p:spPr/>
        <p:txBody>
          <a:bodyPr/>
          <a:lstStyle/>
          <a:p>
            <a:r>
              <a:rPr lang="en-US" dirty="0" smtClean="0"/>
              <a:t>Methods</a:t>
            </a:r>
            <a:endParaRPr lang="en-US" dirty="0"/>
          </a:p>
        </p:txBody>
      </p:sp>
      <p:sp>
        <p:nvSpPr>
          <p:cNvPr id="6" name="TextBox 5"/>
          <p:cNvSpPr txBox="1"/>
          <p:nvPr/>
        </p:nvSpPr>
        <p:spPr>
          <a:xfrm>
            <a:off x="228600" y="6400800"/>
            <a:ext cx="381000" cy="369332"/>
          </a:xfrm>
          <a:prstGeom prst="rect">
            <a:avLst/>
          </a:prstGeom>
          <a:noFill/>
        </p:spPr>
        <p:txBody>
          <a:bodyPr wrap="square" rtlCol="0">
            <a:spAutoFit/>
          </a:bodyPr>
          <a:lstStyle/>
          <a:p>
            <a:r>
              <a:rPr lang="en-US" dirty="0" smtClean="0"/>
              <a:t>7</a:t>
            </a:r>
            <a:endParaRPr lang="en-US" dirty="0"/>
          </a:p>
        </p:txBody>
      </p:sp>
    </p:spTree>
    <p:extLst>
      <p:ext uri="{BB962C8B-B14F-4D97-AF65-F5344CB8AC3E}">
        <p14:creationId xmlns:p14="http://schemas.microsoft.com/office/powerpoint/2010/main" val="15390181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UAB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UAB v2</Template>
  <TotalTime>6753</TotalTime>
  <Words>3600</Words>
  <Application>Microsoft Macintosh PowerPoint</Application>
  <PresentationFormat>On-screen Show (4:3)</PresentationFormat>
  <Paragraphs>760</Paragraphs>
  <Slides>30</Slides>
  <Notes>16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UAB v2</vt:lpstr>
      <vt:lpstr>Incident Cardiovascular Disease among Adults with Blood Pressure &lt; 140/90 mm Hg</vt:lpstr>
      <vt:lpstr>Acknowledgements</vt:lpstr>
      <vt:lpstr>Background</vt:lpstr>
      <vt:lpstr>Background: Percentage of CVD events in participants with BP≥140/90 mm Hg</vt:lpstr>
      <vt:lpstr>Background</vt:lpstr>
      <vt:lpstr>Background</vt:lpstr>
      <vt:lpstr>Specific Aims</vt:lpstr>
      <vt:lpstr>Methods: Data Sources</vt:lpstr>
      <vt:lpstr>Methods</vt:lpstr>
      <vt:lpstr>Methods: BP Categories</vt:lpstr>
      <vt:lpstr>Methods: Events</vt:lpstr>
      <vt:lpstr>Methods: Analyses</vt:lpstr>
      <vt:lpstr>Methods: Secondary Analyses</vt:lpstr>
      <vt:lpstr>Methods: Sensitivity Analyses</vt:lpstr>
      <vt:lpstr>Results: Sample Size and Events</vt:lpstr>
      <vt:lpstr>Results: Baseline characteristics of participants</vt:lpstr>
      <vt:lpstr>Results: Incidence rates of CVD</vt:lpstr>
      <vt:lpstr>Results: Incidence rates of CVD overall and by antihypertensive medication</vt:lpstr>
      <vt:lpstr>Results: Percentage of CVD events among participants with BP &lt; 140/90 mm Hg</vt:lpstr>
      <vt:lpstr>Results: Percentage of CVD events among participants with BP &lt; 140/90 mm Hg by medication taking status</vt:lpstr>
      <vt:lpstr>Results: Percentage of CVD events among participants with BP &lt; 140/90 mm Hg by medication taking status</vt:lpstr>
      <vt:lpstr>Results: Use of statins and SPRINT eligibility among participants taking antihypertensive medication with BP &lt; 140/90 mm Hg</vt:lpstr>
      <vt:lpstr>Results: 10-year risk ≥ 7.5%</vt:lpstr>
      <vt:lpstr>Results: Sensitivity Analyses</vt:lpstr>
      <vt:lpstr>Strengths/Limitations</vt:lpstr>
      <vt:lpstr>Conclusions</vt:lpstr>
      <vt:lpstr>Conclusions</vt:lpstr>
      <vt:lpstr>PowerPoint Presentation</vt:lpstr>
      <vt:lpstr>MESA Demographics by Antihypertensive Medication Use</vt:lpstr>
      <vt:lpstr>Methods: Secondary Analyses</vt:lpstr>
    </vt:vector>
  </TitlesOfParts>
  <Company>UAB School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S. Tajeu</dc:creator>
  <cp:lastModifiedBy>Gabriel Tajeu</cp:lastModifiedBy>
  <cp:revision>771</cp:revision>
  <dcterms:created xsi:type="dcterms:W3CDTF">2016-11-21T18:30:14Z</dcterms:created>
  <dcterms:modified xsi:type="dcterms:W3CDTF">2017-04-19T16:49:54Z</dcterms:modified>
</cp:coreProperties>
</file>