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4" r:id="rId3"/>
    <p:sldId id="275" r:id="rId4"/>
    <p:sldId id="294" r:id="rId5"/>
    <p:sldId id="295" r:id="rId6"/>
    <p:sldId id="264" r:id="rId7"/>
    <p:sldId id="279" r:id="rId8"/>
    <p:sldId id="296" r:id="rId9"/>
    <p:sldId id="297" r:id="rId10"/>
    <p:sldId id="298" r:id="rId11"/>
    <p:sldId id="299" r:id="rId12"/>
    <p:sldId id="289" r:id="rId13"/>
    <p:sldId id="290" r:id="rId14"/>
    <p:sldId id="260" r:id="rId15"/>
    <p:sldId id="300" r:id="rId16"/>
    <p:sldId id="301" r:id="rId17"/>
    <p:sldId id="302" r:id="rId18"/>
    <p:sldId id="303" r:id="rId19"/>
    <p:sldId id="304" r:id="rId20"/>
    <p:sldId id="272" r:id="rId21"/>
    <p:sldId id="292"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76" d="100"/>
          <a:sy n="76" d="100"/>
        </p:scale>
        <p:origin x="54" y="9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D6FBA-7328-4AB0-AA3F-C6E9D6685D1E}"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1CDAB-E4D0-489C-B697-287AEB652D6D}" type="slidenum">
              <a:rPr lang="en-US" smtClean="0"/>
              <a:t>‹#›</a:t>
            </a:fld>
            <a:endParaRPr lang="en-US"/>
          </a:p>
        </p:txBody>
      </p:sp>
    </p:spTree>
    <p:extLst>
      <p:ext uri="{BB962C8B-B14F-4D97-AF65-F5344CB8AC3E}">
        <p14:creationId xmlns:p14="http://schemas.microsoft.com/office/powerpoint/2010/main" val="166829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_ENREF_18"/></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3826BB51-9B80-4638-BC6E-4F41329EE687}" type="slidenum">
              <a:rPr lang="zh-CN" altLang="en-US" smtClean="0"/>
              <a:t>5</a:t>
            </a:fld>
            <a:endParaRPr lang="zh-CN" altLang="en-US"/>
          </a:p>
        </p:txBody>
      </p:sp>
    </p:spTree>
    <p:extLst>
      <p:ext uri="{BB962C8B-B14F-4D97-AF65-F5344CB8AC3E}">
        <p14:creationId xmlns:p14="http://schemas.microsoft.com/office/powerpoint/2010/main" val="25755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C0FBC-C5AF-449B-BC21-BA352E76ECBC}" type="slidenum">
              <a:rPr lang="en-US" smtClean="0"/>
              <a:pPr/>
              <a:t>8</a:t>
            </a:fld>
            <a:endParaRPr lang="en-US"/>
          </a:p>
        </p:txBody>
      </p:sp>
    </p:spTree>
    <p:extLst>
      <p:ext uri="{BB962C8B-B14F-4D97-AF65-F5344CB8AC3E}">
        <p14:creationId xmlns:p14="http://schemas.microsoft.com/office/powerpoint/2010/main" val="23640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2EFD8E-0A50-4848-B1A0-FEAB0549F92D}" type="slidenum">
              <a:rPr lang="en-US" altLang="zh-CN" smtClean="0"/>
              <a:pPr/>
              <a:t>15</a:t>
            </a:fld>
            <a:endParaRPr lang="en-US" altLang="zh-CN" smtClean="0"/>
          </a:p>
        </p:txBody>
      </p:sp>
    </p:spTree>
    <p:extLst>
      <p:ext uri="{BB962C8B-B14F-4D97-AF65-F5344CB8AC3E}">
        <p14:creationId xmlns:p14="http://schemas.microsoft.com/office/powerpoint/2010/main" val="186140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This table summarizes the main findings of our study. In the longitudinal analysis, an inter-quartile range (IQR) increment of 3 ppb in long-term average O</a:t>
            </a:r>
            <a:r>
              <a:rPr lang="en-US" altLang="zh-CN" baseline="-25000" smtClean="0"/>
              <a:t>3</a:t>
            </a:r>
            <a:r>
              <a:rPr lang="en-US" altLang="zh-CN" smtClean="0"/>
              <a:t> exposure was associated with a 5.6 μm faster increase in IMT over ten years. Increased long-term O</a:t>
            </a:r>
            <a:r>
              <a:rPr lang="en-US" altLang="zh-CN" baseline="-25000" smtClean="0"/>
              <a:t>3</a:t>
            </a:r>
            <a:r>
              <a:rPr lang="en-US" altLang="zh-CN" smtClean="0"/>
              <a:t> exposure was also associated with CP formation. The odds ratio is 1.2 in the full model. The associations were stable with little change for the different staged models. Addition of PM</a:t>
            </a:r>
            <a:r>
              <a:rPr lang="en-US" altLang="zh-CN" baseline="-25000" smtClean="0"/>
              <a:t>2.5 </a:t>
            </a:r>
            <a:r>
              <a:rPr lang="en-US" altLang="zh-CN" smtClean="0"/>
              <a:t>or NO</a:t>
            </a:r>
            <a:r>
              <a:rPr lang="en-US" altLang="zh-CN" baseline="-25000" smtClean="0"/>
              <a:t>x</a:t>
            </a:r>
            <a:r>
              <a:rPr lang="en-US" altLang="zh-CN" smtClean="0"/>
              <a:t> as covariates did not weaken the associations with exposure to O</a:t>
            </a:r>
            <a:r>
              <a:rPr lang="en-US" altLang="zh-CN" baseline="-25000" smtClean="0"/>
              <a:t>3</a:t>
            </a:r>
            <a:r>
              <a:rPr lang="en-US" altLang="zh-CN" smtClean="0"/>
              <a:t>. Furthermore, it is interesting to see that the associations with progression of IMT</a:t>
            </a:r>
            <a:r>
              <a:rPr lang="en-US" altLang="zh-CN" baseline="-25000" smtClean="0"/>
              <a:t>CCA</a:t>
            </a:r>
            <a:r>
              <a:rPr lang="en-US" altLang="zh-CN" smtClean="0"/>
              <a:t>, and CP formation were stronger for long-term concentration averages than with a single-year average exposure, which suggested the importance of exposure window in our study. However, we did not observe association between O</a:t>
            </a:r>
            <a:r>
              <a:rPr lang="en-US" altLang="zh-CN" baseline="-25000" smtClean="0"/>
              <a:t>3</a:t>
            </a:r>
            <a:r>
              <a:rPr lang="en-US" altLang="zh-CN" smtClean="0"/>
              <a:t> exposure and changes of CAC in any analyses.</a:t>
            </a: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2EFD8E-0A50-4848-B1A0-FEAB0549F92D}" type="slidenum">
              <a:rPr lang="en-US" altLang="zh-CN" smtClean="0"/>
              <a:pPr/>
              <a:t>17</a:t>
            </a:fld>
            <a:endParaRPr lang="en-US" altLang="zh-CN" smtClean="0"/>
          </a:p>
        </p:txBody>
      </p:sp>
    </p:spTree>
    <p:extLst>
      <p:ext uri="{BB962C8B-B14F-4D97-AF65-F5344CB8AC3E}">
        <p14:creationId xmlns:p14="http://schemas.microsoft.com/office/powerpoint/2010/main" val="401100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This table shows the results of the associations with IMT and CP stratified by several risk factors. There is no indications of effect modifications for most of the variables. However, we found suggestive differences from effect modification in effect estimates, with larger value in those without CP at baseline. One potential explanation is less exposure misclassification among healthy subjects who would be expected to spend more time outdoors, therefore have closer relationship with  O3 exposure. Moreover, IMT may become an imprecise indicator in later stages of arterial injury due to the effect of risk-reducing medications on the endpoints</a:t>
            </a:r>
            <a:r>
              <a:rPr lang="en-US" altLang="zh-CN" baseline="30000" dirty="0" smtClean="0">
                <a:hlinkClick r:id="rId3" action="ppaction://hlinkfile" tooltip="Lorenz, 2012 #107"/>
              </a:rPr>
              <a:t>16</a:t>
            </a:r>
            <a:r>
              <a:rPr lang="en-US" altLang="zh-CN" baseline="30000" dirty="0" smtClean="0"/>
              <a:t>, </a:t>
            </a:r>
            <a:r>
              <a:rPr lang="en-US" altLang="zh-CN" baseline="30000" dirty="0" smtClean="0">
                <a:hlinkClick r:id="rId4" action="ppaction://hlinkfile" tooltip="Gepner, 2015 #109"/>
              </a:rPr>
              <a:t>18</a:t>
            </a:r>
            <a:r>
              <a:rPr lang="en-US" altLang="zh-CN" dirty="0" smtClean="0"/>
              <a:t>. Therefore, the association between O</a:t>
            </a:r>
            <a:r>
              <a:rPr lang="en-US" altLang="zh-CN" baseline="-25000" dirty="0" smtClean="0"/>
              <a:t>3</a:t>
            </a:r>
            <a:r>
              <a:rPr lang="en-US" altLang="zh-CN" dirty="0" smtClean="0"/>
              <a:t> exposure and progression of IMT may be stronger in the early stages of arterial injury.</a:t>
            </a:r>
            <a:endParaRPr lang="zh-CN" altLang="en-US" dirty="0"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B99FE7-C366-433C-B3A3-CF7A4F40087C}" type="slidenum">
              <a:rPr lang="en-US" altLang="zh-CN" smtClean="0"/>
              <a:pPr/>
              <a:t>18</a:t>
            </a:fld>
            <a:endParaRPr lang="en-US" altLang="zh-CN" smtClean="0"/>
          </a:p>
        </p:txBody>
      </p:sp>
    </p:spTree>
    <p:extLst>
      <p:ext uri="{BB962C8B-B14F-4D97-AF65-F5344CB8AC3E}">
        <p14:creationId xmlns:p14="http://schemas.microsoft.com/office/powerpoint/2010/main" val="286494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Compared to the elevated risk of O</a:t>
            </a:r>
            <a:r>
              <a:rPr lang="en-US" altLang="zh-CN" baseline="-25000" smtClean="0"/>
              <a:t>3</a:t>
            </a:r>
            <a:r>
              <a:rPr lang="en-US" altLang="zh-CN" smtClean="0"/>
              <a:t>-induced IMT</a:t>
            </a:r>
            <a:r>
              <a:rPr lang="en-US" altLang="zh-CN" baseline="-25000" smtClean="0"/>
              <a:t>CCA </a:t>
            </a:r>
            <a:r>
              <a:rPr lang="en-US" altLang="zh-CN" smtClean="0"/>
              <a:t>observed in our study, a parallel analysis in the MESA study that used the same dataset did not find progression of IMT</a:t>
            </a:r>
            <a:r>
              <a:rPr lang="en-US" altLang="zh-CN" baseline="-25000" smtClean="0"/>
              <a:t>CCA</a:t>
            </a:r>
            <a:r>
              <a:rPr lang="en-US" altLang="zh-CN" smtClean="0"/>
              <a:t> associated with PM</a:t>
            </a:r>
            <a:r>
              <a:rPr lang="en-US" altLang="zh-CN" baseline="-25000" smtClean="0"/>
              <a:t>2.5</a:t>
            </a:r>
            <a:r>
              <a:rPr lang="en-US" altLang="zh-CN" smtClean="0"/>
              <a:t> or NO</a:t>
            </a:r>
            <a:r>
              <a:rPr lang="en-US" altLang="zh-CN" baseline="-25000" smtClean="0"/>
              <a:t>x</a:t>
            </a:r>
            <a:r>
              <a:rPr lang="en-US" altLang="zh-CN" smtClean="0"/>
              <a:t>,</a:t>
            </a:r>
            <a:r>
              <a:rPr lang="en-US" altLang="zh-CN" baseline="-25000" smtClean="0"/>
              <a:t> </a:t>
            </a:r>
            <a:r>
              <a:rPr lang="en-US" altLang="zh-CN" smtClean="0"/>
              <a:t>but did for CAC</a:t>
            </a:r>
            <a:r>
              <a:rPr lang="en-US" altLang="zh-CN" baseline="30000" smtClean="0"/>
              <a:t>25</a:t>
            </a:r>
            <a:r>
              <a:rPr lang="en-US" altLang="zh-CN" smtClean="0"/>
              <a:t>, which was not associated with O</a:t>
            </a:r>
            <a:r>
              <a:rPr lang="en-US" altLang="zh-CN" baseline="-25000" smtClean="0"/>
              <a:t>3</a:t>
            </a:r>
            <a:r>
              <a:rPr lang="en-US" altLang="zh-CN" smtClean="0"/>
              <a:t> in our study. That difference could have been attributed to the different underlying pathophysiologic processes reflected by IMT</a:t>
            </a:r>
            <a:r>
              <a:rPr lang="en-US" altLang="zh-CN" baseline="-25000" smtClean="0"/>
              <a:t>CCA</a:t>
            </a:r>
            <a:r>
              <a:rPr lang="en-US" altLang="zh-CN" smtClean="0"/>
              <a:t> and CAC measures. First, IMT reflects early arterial injury from many processes, whereas CAC indicates a more advanced stage of atherosclerosis with vessel wall calcification; Secondly, CAC is a more robust predictor of coronary artery disease events whereas IMT</a:t>
            </a:r>
            <a:r>
              <a:rPr lang="en-US" altLang="zh-CN" baseline="-25000" smtClean="0"/>
              <a:t>CCA</a:t>
            </a:r>
            <a:r>
              <a:rPr lang="en-US" altLang="zh-CN" smtClean="0"/>
              <a:t> and CP are similar or better predictors of stroke in the general population; Thirdly, CAC and IMT may be associated with different risk factors and do not appear to share common genes</a:t>
            </a:r>
            <a:r>
              <a:rPr lang="en-US" altLang="zh-CN" baseline="30000" smtClean="0"/>
              <a:t>37</a:t>
            </a:r>
            <a:r>
              <a:rPr lang="en-US" altLang="zh-CN" smtClean="0"/>
              <a:t>. For example, hypertension causes a significant increase in IMT</a:t>
            </a:r>
            <a:r>
              <a:rPr lang="en-US" altLang="zh-CN" baseline="30000" smtClean="0"/>
              <a:t>38, 39</a:t>
            </a:r>
            <a:r>
              <a:rPr lang="en-US" altLang="zh-CN" smtClean="0"/>
              <a:t> and is considered a major cardiovascular disease risk factor, whereas hypertension does not appear to contribute strongly to the occurrence of plaque. Another important explanation would be the biological mechanisms through which different air pollutants act on the vasculature may differ. For example, toxicological studies have suggested that cardiac functional changes in response to O</a:t>
            </a:r>
            <a:r>
              <a:rPr lang="en-US" altLang="zh-CN" baseline="-25000" smtClean="0"/>
              <a:t>3</a:t>
            </a:r>
            <a:r>
              <a:rPr lang="en-US" altLang="zh-CN" smtClean="0"/>
              <a:t> are different from exposure to PM</a:t>
            </a:r>
            <a:r>
              <a:rPr lang="en-US" altLang="zh-CN" baseline="30000" smtClean="0"/>
              <a:t>42</a:t>
            </a:r>
            <a:r>
              <a:rPr lang="en-US" altLang="zh-CN" smtClean="0"/>
              <a:t>. In human studies, the effect estimate of personal exposure to O</a:t>
            </a:r>
            <a:r>
              <a:rPr lang="en-US" altLang="zh-CN" baseline="-25000" smtClean="0"/>
              <a:t>3</a:t>
            </a:r>
            <a:r>
              <a:rPr lang="en-US" altLang="zh-CN" smtClean="0"/>
              <a:t> on cardio-ankle vascular index was twice as large as that of fine particles in a small panel study. In a cross-sectional study, greater exposure to O</a:t>
            </a:r>
            <a:r>
              <a:rPr lang="en-US" altLang="zh-CN" baseline="-25000" smtClean="0"/>
              <a:t>3</a:t>
            </a:r>
            <a:r>
              <a:rPr lang="en-US" altLang="zh-CN" smtClean="0"/>
              <a:t> rather than PM was associated with increased risk of IMT in young adulthood</a:t>
            </a:r>
            <a:r>
              <a:rPr lang="en-US" altLang="zh-CN" baseline="30000" smtClean="0"/>
              <a:t>19</a:t>
            </a:r>
            <a:r>
              <a:rPr lang="en-US" altLang="zh-CN" smtClean="0"/>
              <a:t>.</a:t>
            </a:r>
            <a:endParaRPr lang="zh-CN" altLang="zh-CN" smtClean="0"/>
          </a:p>
          <a:p>
            <a:r>
              <a:rPr lang="en-US" altLang="zh-CN" smtClean="0"/>
              <a:t> </a:t>
            </a:r>
            <a:endParaRPr lang="zh-CN" altLang="zh-CN"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6C6A30-8221-467F-9D3F-92627E671D68}" type="slidenum">
              <a:rPr lang="en-US" altLang="zh-CN" smtClean="0"/>
              <a:pPr/>
              <a:t>19</a:t>
            </a:fld>
            <a:endParaRPr lang="en-US" altLang="zh-CN" smtClean="0"/>
          </a:p>
        </p:txBody>
      </p:sp>
    </p:spTree>
    <p:extLst>
      <p:ext uri="{BB962C8B-B14F-4D97-AF65-F5344CB8AC3E}">
        <p14:creationId xmlns:p14="http://schemas.microsoft.com/office/powerpoint/2010/main" val="428085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9403EB-BCBF-4786-BB41-F733CF23A0B3}"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406881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403EB-BCBF-4786-BB41-F733CF23A0B3}"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7208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403EB-BCBF-4786-BB41-F733CF23A0B3}"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246424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403EB-BCBF-4786-BB41-F733CF23A0B3}"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96310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9403EB-BCBF-4786-BB41-F733CF23A0B3}"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20532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9403EB-BCBF-4786-BB41-F733CF23A0B3}"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344661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9403EB-BCBF-4786-BB41-F733CF23A0B3}" type="datetimeFigureOut">
              <a:rPr lang="en-US" smtClean="0"/>
              <a:pPr/>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335446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9403EB-BCBF-4786-BB41-F733CF23A0B3}" type="datetimeFigureOut">
              <a:rPr lang="en-US" smtClean="0"/>
              <a:pPr/>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269728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403EB-BCBF-4786-BB41-F733CF23A0B3}" type="datetimeFigureOut">
              <a:rPr lang="en-US" smtClean="0"/>
              <a:pPr/>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364327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403EB-BCBF-4786-BB41-F733CF23A0B3}"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3620427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403EB-BCBF-4786-BB41-F733CF23A0B3}"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D4A90-0D5F-4FDC-948A-B222517DAED0}" type="slidenum">
              <a:rPr lang="en-US" smtClean="0"/>
              <a:pPr/>
              <a:t>‹#›</a:t>
            </a:fld>
            <a:endParaRPr lang="en-US"/>
          </a:p>
        </p:txBody>
      </p:sp>
    </p:spTree>
    <p:extLst>
      <p:ext uri="{BB962C8B-B14F-4D97-AF65-F5344CB8AC3E}">
        <p14:creationId xmlns:p14="http://schemas.microsoft.com/office/powerpoint/2010/main" val="258066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403EB-BCBF-4786-BB41-F733CF23A0B3}" type="datetimeFigureOut">
              <a:rPr lang="en-US" smtClean="0"/>
              <a:pPr/>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D4A90-0D5F-4FDC-948A-B222517DAED0}" type="slidenum">
              <a:rPr lang="en-US" smtClean="0"/>
              <a:pPr/>
              <a:t>‹#›</a:t>
            </a:fld>
            <a:endParaRPr lang="en-US"/>
          </a:p>
        </p:txBody>
      </p:sp>
    </p:spTree>
    <p:extLst>
      <p:ext uri="{BB962C8B-B14F-4D97-AF65-F5344CB8AC3E}">
        <p14:creationId xmlns:p14="http://schemas.microsoft.com/office/powerpoint/2010/main" val="3424233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408" y="704849"/>
            <a:ext cx="10617200" cy="2387600"/>
          </a:xfrm>
        </p:spPr>
        <p:txBody>
          <a:bodyPr>
            <a:noAutofit/>
          </a:bodyPr>
          <a:lstStyle/>
          <a:p>
            <a:pPr>
              <a:lnSpc>
                <a:spcPct val="100000"/>
              </a:lnSpc>
              <a:spcAft>
                <a:spcPts val="600"/>
              </a:spcAft>
            </a:pPr>
            <a:r>
              <a:rPr lang="en-US" sz="3200" dirty="0" smtClean="0">
                <a:latin typeface="Times New Roman" panose="02020603050405020304" pitchFamily="18" charset="0"/>
                <a:ea typeface="Tahoma" panose="020B0604030504040204" pitchFamily="34" charset="0"/>
                <a:cs typeface="Times New Roman" panose="02020603050405020304" pitchFamily="18" charset="0"/>
              </a:rPr>
              <a:t>Long-term Exposure to Ozone and Progression of Subclinical Pulmonary and Arterial Disease</a:t>
            </a:r>
            <a:r>
              <a:rPr lang="en-US" sz="3600" dirty="0" smtClean="0">
                <a:latin typeface="Times New Roman" panose="02020603050405020304" pitchFamily="18" charset="0"/>
                <a:ea typeface="Tahoma" panose="020B0604030504040204" pitchFamily="34" charset="0"/>
                <a:cs typeface="Times New Roman" panose="02020603050405020304" pitchFamily="18" charset="0"/>
              </a:rPr>
              <a:t/>
            </a:r>
            <a:br>
              <a:rPr lang="en-US" sz="3600" dirty="0" smtClean="0">
                <a:latin typeface="Times New Roman" panose="02020603050405020304" pitchFamily="18" charset="0"/>
                <a:ea typeface="Tahoma" panose="020B0604030504040204" pitchFamily="34" charset="0"/>
                <a:cs typeface="Times New Roman" panose="02020603050405020304" pitchFamily="18" charset="0"/>
              </a:rPr>
            </a:br>
            <a:endParaRPr lang="en-US" sz="2400" dirty="0">
              <a:solidFill>
                <a:schemeClr val="bg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Subtitle 2"/>
          <p:cNvSpPr>
            <a:spLocks noGrp="1"/>
          </p:cNvSpPr>
          <p:nvPr>
            <p:ph type="subTitle" idx="1"/>
          </p:nvPr>
        </p:nvSpPr>
        <p:spPr>
          <a:xfrm>
            <a:off x="1536699" y="2862327"/>
            <a:ext cx="9144000" cy="1655762"/>
          </a:xfrm>
        </p:spPr>
        <p:txBody>
          <a:bodyPr/>
          <a:lstStyle/>
          <a:p>
            <a:r>
              <a:rPr lang="en-US" dirty="0" smtClean="0">
                <a:solidFill>
                  <a:schemeClr val="bg1">
                    <a:lumMod val="50000"/>
                  </a:schemeClr>
                </a:solidFill>
                <a:latin typeface="Times New Roman" panose="02020603050405020304" pitchFamily="18" charset="0"/>
                <a:cs typeface="Times New Roman" panose="02020603050405020304" pitchFamily="18" charset="0"/>
              </a:rPr>
              <a:t>The Multi-Ethnic Study of Atherosclerosis (MESA) </a:t>
            </a:r>
          </a:p>
          <a:p>
            <a:r>
              <a:rPr lang="en-US" dirty="0" smtClean="0">
                <a:solidFill>
                  <a:schemeClr val="bg1">
                    <a:lumMod val="50000"/>
                  </a:schemeClr>
                </a:solidFill>
                <a:latin typeface="Times New Roman" panose="02020603050405020304" pitchFamily="18" charset="0"/>
                <a:cs typeface="Times New Roman" panose="02020603050405020304" pitchFamily="18" charset="0"/>
              </a:rPr>
              <a:t>Air Pollution and Lung Studies</a:t>
            </a:r>
            <a:endParaRPr lang="en-US" dirty="0"/>
          </a:p>
        </p:txBody>
      </p:sp>
      <p:pic>
        <p:nvPicPr>
          <p:cNvPr id="5" name="Picture 2" descr="http://deohs.washington.edu/sites/all/themes/deohs2/images/logo-s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20" y="228599"/>
            <a:ext cx="34099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619563"/>
      </p:ext>
    </p:extLst>
  </p:cSld>
  <p:clrMapOvr>
    <a:masterClrMapping/>
  </p:clrMapOvr>
  <mc:AlternateContent xmlns:mc="http://schemas.openxmlformats.org/markup-compatibility/2006" xmlns:p14="http://schemas.microsoft.com/office/powerpoint/2010/main">
    <mc:Choice Requires="p14">
      <p:transition spd="slow" p14:dur="2000" advTm="20220"/>
    </mc:Choice>
    <mc:Fallback xmlns="">
      <p:transition spd="slow" advTm="2022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0" y="1"/>
            <a:ext cx="10515600" cy="1325563"/>
          </a:xfrm>
        </p:spPr>
        <p:txBody>
          <a:bodyPr>
            <a:normAutofit/>
          </a:bodyPr>
          <a:lstStyle/>
          <a:p>
            <a:r>
              <a:rPr lang="en-US" altLang="zh-CN" sz="3600" dirty="0">
                <a:latin typeface="Times New Roman" panose="02020603050405020304" pitchFamily="18" charset="0"/>
                <a:cs typeface="Times New Roman" panose="02020603050405020304" pitchFamily="18" charset="0"/>
              </a:rPr>
              <a:t>O</a:t>
            </a:r>
            <a:r>
              <a:rPr lang="en-US" altLang="zh-CN" sz="3600" baseline="-25000" dirty="0">
                <a:latin typeface="Times New Roman" panose="02020603050405020304" pitchFamily="18" charset="0"/>
                <a:cs typeface="Times New Roman" panose="02020603050405020304" pitchFamily="18" charset="0"/>
              </a:rPr>
              <a:t>3</a:t>
            </a:r>
            <a:r>
              <a:rPr lang="en-US" altLang="zh-CN" sz="3600" dirty="0">
                <a:latin typeface="Times New Roman" panose="02020603050405020304" pitchFamily="18" charset="0"/>
                <a:cs typeface="Times New Roman" panose="02020603050405020304" pitchFamily="18" charset="0"/>
              </a:rPr>
              <a:t> exposure model</a:t>
            </a:r>
            <a:endParaRPr lang="zh-CN" altLang="en-US" sz="36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647700" y="1177925"/>
            <a:ext cx="10515600" cy="4351339"/>
          </a:xfrm>
        </p:spPr>
        <p:txBody>
          <a:bodyPr>
            <a:normAutofit/>
          </a:bodyPr>
          <a:lstStyle/>
          <a:p>
            <a:r>
              <a:rPr lang="en-US" altLang="zh-CN" sz="2400" dirty="0" err="1">
                <a:latin typeface="Times New Roman" panose="02020603050405020304" pitchFamily="18" charset="0"/>
                <a:cs typeface="Times New Roman" panose="02020603050405020304" pitchFamily="18" charset="0"/>
              </a:rPr>
              <a:t>Spatio</a:t>
            </a:r>
            <a:r>
              <a:rPr lang="en-US" altLang="zh-CN" sz="2400" dirty="0">
                <a:latin typeface="Times New Roman" panose="02020603050405020304" pitchFamily="18" charset="0"/>
                <a:cs typeface="Times New Roman" panose="02020603050405020304" pitchFamily="18" charset="0"/>
              </a:rPr>
              <a:t>-Temporal modeling approach was used to estimate O</a:t>
            </a:r>
            <a:r>
              <a:rPr lang="en-US" altLang="zh-CN" sz="2400" baseline="-25000" dirty="0">
                <a:latin typeface="Times New Roman" panose="02020603050405020304" pitchFamily="18" charset="0"/>
                <a:cs typeface="Times New Roman" panose="02020603050405020304" pitchFamily="18" charset="0"/>
              </a:rPr>
              <a:t>3</a:t>
            </a:r>
            <a:r>
              <a:rPr lang="en-US" altLang="zh-CN" sz="2400" dirty="0">
                <a:latin typeface="Times New Roman" panose="02020603050405020304" pitchFamily="18" charset="0"/>
                <a:cs typeface="Times New Roman" panose="02020603050405020304" pitchFamily="18" charset="0"/>
              </a:rPr>
              <a:t> exposure at the MESA participants’ addresses including </a:t>
            </a:r>
            <a:r>
              <a:rPr lang="en-US" altLang="zh-CN" sz="2400" i="1" dirty="0">
                <a:solidFill>
                  <a:srgbClr val="FF0000"/>
                </a:solidFill>
                <a:latin typeface="Times New Roman" panose="02020603050405020304" pitchFamily="18" charset="0"/>
                <a:cs typeface="Times New Roman" panose="02020603050405020304" pitchFamily="18" charset="0"/>
              </a:rPr>
              <a:t>cross-sectional exposure</a:t>
            </a:r>
            <a:r>
              <a:rPr lang="en-US" altLang="zh-CN" sz="2400" dirty="0">
                <a:latin typeface="Times New Roman" panose="02020603050405020304" pitchFamily="18" charset="0"/>
                <a:cs typeface="Times New Roman" panose="02020603050405020304" pitchFamily="18" charset="0"/>
              </a:rPr>
              <a:t> at baseline in 2000 and </a:t>
            </a:r>
            <a:r>
              <a:rPr lang="en-US" altLang="zh-CN" sz="2400" i="1" dirty="0">
                <a:solidFill>
                  <a:srgbClr val="FF0000"/>
                </a:solidFill>
                <a:latin typeface="Times New Roman" panose="02020603050405020304" pitchFamily="18" charset="0"/>
                <a:cs typeface="Times New Roman" panose="02020603050405020304" pitchFamily="18" charset="0"/>
              </a:rPr>
              <a:t>long-term average</a:t>
            </a:r>
            <a:r>
              <a:rPr lang="en-US" altLang="zh-CN" sz="2400" dirty="0">
                <a:latin typeface="Times New Roman" panose="02020603050405020304" pitchFamily="18" charset="0"/>
                <a:cs typeface="Times New Roman" panose="02020603050405020304" pitchFamily="18" charset="0"/>
              </a:rPr>
              <a:t> follow-up concentrations between each follow-up exam and baseline. </a:t>
            </a:r>
          </a:p>
          <a:p>
            <a:endParaRPr lang="zh-CN" altLang="en-US" sz="2400" dirty="0">
              <a:latin typeface="Times New Roman" panose="02020603050405020304" pitchFamily="18" charset="0"/>
              <a:cs typeface="Times New Roman" panose="02020603050405020304" pitchFamily="18" charset="0"/>
            </a:endParaRPr>
          </a:p>
        </p:txBody>
      </p:sp>
      <p:pic>
        <p:nvPicPr>
          <p:cNvPr id="4" name="图片 3" descr="TOC.tif"/>
          <p:cNvPicPr>
            <a:picLocks noChangeAspect="1"/>
          </p:cNvPicPr>
          <p:nvPr/>
        </p:nvPicPr>
        <p:blipFill>
          <a:blip r:embed="rId2" cstate="print"/>
          <a:stretch>
            <a:fillRect/>
          </a:stretch>
        </p:blipFill>
        <p:spPr>
          <a:xfrm>
            <a:off x="96416" y="2955087"/>
            <a:ext cx="5514147" cy="39682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781" y="2905200"/>
            <a:ext cx="4694988" cy="3801993"/>
          </a:xfrm>
          <a:prstGeom prst="rect">
            <a:avLst/>
          </a:prstGeom>
        </p:spPr>
      </p:pic>
    </p:spTree>
    <p:extLst>
      <p:ext uri="{BB962C8B-B14F-4D97-AF65-F5344CB8AC3E}">
        <p14:creationId xmlns:p14="http://schemas.microsoft.com/office/powerpoint/2010/main" val="3171563114"/>
      </p:ext>
    </p:extLst>
  </p:cSld>
  <p:clrMapOvr>
    <a:masterClrMapping/>
  </p:clrMapOvr>
  <mc:AlternateContent xmlns:mc="http://schemas.openxmlformats.org/markup-compatibility/2006" xmlns:p14="http://schemas.microsoft.com/office/powerpoint/2010/main">
    <mc:Choice Requires="p14">
      <p:transition spd="slow" p14:dur="2000" advTm="45099"/>
    </mc:Choice>
    <mc:Fallback xmlns="">
      <p:transition spd="slow" advTm="4509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34" y="178915"/>
            <a:ext cx="8229600" cy="1066800"/>
          </a:xfrm>
        </p:spPr>
        <p:txBody>
          <a:bodyPr>
            <a:normAutofit/>
          </a:bodyPr>
          <a:lstStyle/>
          <a:p>
            <a:r>
              <a:rPr lang="en-US" altLang="ko-KR" sz="3600" dirty="0">
                <a:latin typeface="Times New Roman" panose="02020603050405020304" pitchFamily="18" charset="0"/>
                <a:cs typeface="Times New Roman" panose="02020603050405020304" pitchFamily="18" charset="0"/>
              </a:rPr>
              <a:t>Health analysis model</a:t>
            </a:r>
            <a:endParaRPr lang="ko-KR" altLang="en-US"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Content Placeholder 2"/>
              <p:cNvSpPr>
                <a:spLocks noGrp="1"/>
              </p:cNvSpPr>
              <p:nvPr>
                <p:ph idx="1"/>
              </p:nvPr>
            </p:nvSpPr>
            <p:spPr>
              <a:xfrm>
                <a:off x="1746379" y="2954307"/>
                <a:ext cx="8229600" cy="2925763"/>
              </a:xfrm>
            </p:spPr>
            <p:txBody>
              <a:bodyPr>
                <a:normAutofit/>
              </a:bodyPr>
              <a:lstStyle/>
              <a:p>
                <a:pPr marL="457189" indent="-457189">
                  <a:buFont typeface="+mj-lt"/>
                  <a:buAutoNum type="arabicParenR"/>
                </a:pPr>
                <a:r>
                  <a:rPr lang="en-US" altLang="ko-KR" sz="2000" b="1" dirty="0">
                    <a:solidFill>
                      <a:srgbClr val="0066FF"/>
                    </a:solidFill>
                    <a:latin typeface="Arial" panose="020B0604020202020204" pitchFamily="34" charset="0"/>
                    <a:cs typeface="Arial" panose="020B0604020202020204" pitchFamily="34" charset="0"/>
                  </a:rPr>
                  <a:t> </a:t>
                </a:r>
                <a14:m>
                  <m:oMath xmlns:m="http://schemas.openxmlformats.org/officeDocument/2006/math">
                    <m:sSub>
                      <m:sSubPr>
                        <m:ctrlPr>
                          <a:rPr lang="en-US" altLang="ko-KR" sz="2000" b="1" i="1">
                            <a:solidFill>
                              <a:srgbClr val="0066FF"/>
                            </a:solidFill>
                            <a:latin typeface="Cambria Math" panose="02040503050406030204" pitchFamily="18" charset="0"/>
                          </a:rPr>
                        </m:ctrlPr>
                      </m:sSubPr>
                      <m:e>
                        <m:r>
                          <a:rPr lang="en-US" altLang="ko-KR" sz="2000" b="1">
                            <a:solidFill>
                              <a:srgbClr val="0066FF"/>
                            </a:solidFill>
                            <a:latin typeface="Cambria Math" panose="02040503050406030204" pitchFamily="18" charset="0"/>
                          </a:rPr>
                          <m:t>𝐂𝐫𝐨𝐬𝐬</m:t>
                        </m:r>
                        <m:r>
                          <a:rPr lang="en-US" altLang="ko-KR" sz="2000" b="1">
                            <a:solidFill>
                              <a:srgbClr val="0066FF"/>
                            </a:solidFill>
                            <a:latin typeface="Cambria Math" panose="02040503050406030204" pitchFamily="18" charset="0"/>
                          </a:rPr>
                          <m:t> </m:t>
                        </m:r>
                        <m:r>
                          <a:rPr lang="en-US" altLang="ko-KR" sz="2000" b="1">
                            <a:solidFill>
                              <a:srgbClr val="0066FF"/>
                            </a:solidFill>
                            <a:latin typeface="Cambria Math" panose="02040503050406030204" pitchFamily="18" charset="0"/>
                          </a:rPr>
                          <m:t>𝐒𝐞𝐜𝐭𝐢𝐨𝐧𝐚𝐥</m:t>
                        </m:r>
                      </m:e>
                      <m:sub>
                        <m:r>
                          <a:rPr lang="en-US" altLang="ko-KR" sz="2000" b="1" i="1">
                            <a:solidFill>
                              <a:srgbClr val="0066FF"/>
                            </a:solidFill>
                            <a:latin typeface="Cambria Math"/>
                          </a:rPr>
                          <m:t>𝒊</m:t>
                        </m:r>
                      </m:sub>
                    </m:sSub>
                  </m:oMath>
                </a14:m>
                <a:endParaRPr lang="en-US" altLang="ko-KR" sz="2000" b="1" i="1" dirty="0">
                  <a:solidFill>
                    <a:srgbClr val="0066FF"/>
                  </a:solidFill>
                  <a:latin typeface="Arial" panose="020B0604020202020204" pitchFamily="34" charset="0"/>
                  <a:cs typeface="Arial" panose="020B0604020202020204" pitchFamily="34" charset="0"/>
                </a:endParaRPr>
              </a:p>
              <a:p>
                <a:pPr marL="0" indent="0">
                  <a:buNone/>
                </a:pPr>
                <a:r>
                  <a:rPr lang="en-US" altLang="ko-KR" sz="2000" dirty="0">
                    <a:latin typeface="Arial" panose="020B0604020202020204" pitchFamily="34" charset="0"/>
                    <a:cs typeface="Arial" panose="020B0604020202020204" pitchFamily="34" charset="0"/>
                  </a:rPr>
                  <a:t>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a:ea typeface="Cambria Math"/>
                          </a:rPr>
                          <m:t>𝛼</m:t>
                        </m:r>
                      </m:e>
                      <m:sub>
                        <m:r>
                          <a:rPr lang="en-US" altLang="ko-KR" sz="2000" i="1">
                            <a:latin typeface="Cambria Math"/>
                          </a:rPr>
                          <m:t>0</m:t>
                        </m:r>
                      </m:sub>
                    </m:sSub>
                    <m:r>
                      <a:rPr lang="en-US" altLang="ko-KR" sz="2000" i="1">
                        <a:latin typeface="Cambria Math"/>
                      </a:rPr>
                      <m:t>+</m:t>
                    </m:r>
                    <m:sSub>
                      <m:sSubPr>
                        <m:ctrlPr>
                          <a:rPr lang="en-US" altLang="ko-KR" sz="2000" i="1">
                            <a:latin typeface="Cambria Math" panose="02040503050406030204" pitchFamily="18" charset="0"/>
                          </a:rPr>
                        </m:ctrlPr>
                      </m:sSubPr>
                      <m:e>
                        <m:r>
                          <a:rPr lang="en-US" altLang="ko-KR" sz="2000" i="1">
                            <a:latin typeface="Cambria Math"/>
                            <a:ea typeface="Cambria Math"/>
                          </a:rPr>
                          <m:t>𝛼</m:t>
                        </m:r>
                      </m:e>
                      <m:sub>
                        <m:r>
                          <a:rPr lang="en-US" altLang="ko-KR" sz="2000" i="1">
                            <a:latin typeface="Cambria Math"/>
                            <a:ea typeface="Cambria Math"/>
                          </a:rPr>
                          <m:t>1</m:t>
                        </m:r>
                      </m:sub>
                    </m:sSub>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𝑂</m:t>
                        </m:r>
                        <m:r>
                          <a:rPr lang="en-US" altLang="ko-KR" sz="2000" i="1" baseline="-25000">
                            <a:latin typeface="Cambria Math" panose="02040503050406030204" pitchFamily="18" charset="0"/>
                          </a:rPr>
                          <m:t>3</m:t>
                        </m:r>
                      </m:e>
                      <m:sub>
                        <m:r>
                          <a:rPr lang="en-US" altLang="ko-KR" sz="2000" i="1">
                            <a:latin typeface="Cambria Math"/>
                          </a:rPr>
                          <m:t>𝑖</m:t>
                        </m:r>
                      </m:sub>
                    </m:sSub>
                    <m:r>
                      <a:rPr lang="en-US" altLang="ko-KR" sz="2000" i="1">
                        <a:latin typeface="Cambria Math"/>
                      </a:rPr>
                      <m:t>+</m:t>
                    </m:r>
                    <m:sSub>
                      <m:sSubPr>
                        <m:ctrlPr>
                          <a:rPr lang="en-US" altLang="ko-KR" sz="2000" i="1">
                            <a:latin typeface="Cambria Math" panose="02040503050406030204" pitchFamily="18" charset="0"/>
                          </a:rPr>
                        </m:ctrlPr>
                      </m:sSubPr>
                      <m:e>
                        <m:r>
                          <a:rPr lang="en-US" altLang="ko-KR" sz="2000" i="1">
                            <a:latin typeface="Cambria Math"/>
                            <a:ea typeface="Cambria Math"/>
                          </a:rPr>
                          <m:t>𝛼</m:t>
                        </m:r>
                      </m:e>
                      <m:sub>
                        <m:r>
                          <a:rPr lang="en-US" altLang="ko-KR" sz="2000" i="1">
                            <a:latin typeface="Cambria Math"/>
                            <a:ea typeface="Cambria Math"/>
                          </a:rPr>
                          <m:t>2</m:t>
                        </m:r>
                      </m:sub>
                    </m:sSub>
                    <m:sSub>
                      <m:sSubPr>
                        <m:ctrlPr>
                          <a:rPr lang="en-US" altLang="ko-KR" sz="2000" i="1">
                            <a:latin typeface="Cambria Math" panose="02040503050406030204" pitchFamily="18" charset="0"/>
                          </a:rPr>
                        </m:ctrlPr>
                      </m:sSubPr>
                      <m:e>
                        <m:r>
                          <m:rPr>
                            <m:sty m:val="p"/>
                          </m:rPr>
                          <a:rPr lang="en-US" altLang="ko-KR" sz="2000">
                            <a:latin typeface="Cambria Math" panose="02040503050406030204" pitchFamily="18" charset="0"/>
                          </a:rPr>
                          <m:t>covariate</m:t>
                        </m:r>
                      </m:e>
                      <m:sub>
                        <m:r>
                          <a:rPr lang="en-US" altLang="ko-KR" sz="2000" i="1">
                            <a:latin typeface="Cambria Math"/>
                          </a:rPr>
                          <m:t>𝑖</m:t>
                        </m:r>
                        <m:r>
                          <a:rPr lang="en-US" altLang="ko-KR" sz="2000" i="1">
                            <a:latin typeface="Cambria Math"/>
                          </a:rPr>
                          <m:t>0</m:t>
                        </m:r>
                      </m:sub>
                    </m:sSub>
                    <m:r>
                      <a:rPr lang="en-US" altLang="ko-KR" sz="2000" i="1">
                        <a:latin typeface="Cambria Math"/>
                      </a:rPr>
                      <m:t>+</m:t>
                    </m:r>
                    <m:sSub>
                      <m:sSubPr>
                        <m:ctrlPr>
                          <a:rPr lang="en-US" altLang="ko-KR" sz="2000" i="1">
                            <a:latin typeface="Cambria Math" panose="02040503050406030204" pitchFamily="18" charset="0"/>
                          </a:rPr>
                        </m:ctrlPr>
                      </m:sSubPr>
                      <m:e>
                        <m:r>
                          <a:rPr lang="en-US" altLang="ko-KR" sz="2000" i="1">
                            <a:latin typeface="Cambria Math"/>
                          </a:rPr>
                          <m:t>𝑎</m:t>
                        </m:r>
                      </m:e>
                      <m:sub>
                        <m:r>
                          <a:rPr lang="en-US" altLang="ko-KR" sz="2000" i="1">
                            <a:latin typeface="Cambria Math"/>
                          </a:rPr>
                          <m:t>𝑖</m:t>
                        </m:r>
                      </m:sub>
                    </m:sSub>
                  </m:oMath>
                </a14:m>
                <a:endParaRPr lang="en-US" altLang="ko-KR" sz="2000" dirty="0">
                  <a:latin typeface="Arial" panose="020B0604020202020204" pitchFamily="34" charset="0"/>
                  <a:cs typeface="Arial" panose="020B0604020202020204" pitchFamily="34" charset="0"/>
                </a:endParaRPr>
              </a:p>
              <a:p>
                <a:pPr marL="457189" indent="-457189">
                  <a:buFont typeface="+mj-lt"/>
                  <a:buAutoNum type="arabicParenR" startAt="2"/>
                </a:pPr>
                <a:r>
                  <a:rPr lang="en-US" altLang="ko-KR" sz="2000" b="1" dirty="0">
                    <a:solidFill>
                      <a:srgbClr val="00B050"/>
                    </a:solidFill>
                    <a:latin typeface="Arial" panose="020B0604020202020204" pitchFamily="34" charset="0"/>
                    <a:cs typeface="Arial" panose="020B0604020202020204" pitchFamily="34" charset="0"/>
                  </a:rPr>
                  <a:t> </a:t>
                </a:r>
                <a14:m>
                  <m:oMath xmlns:m="http://schemas.openxmlformats.org/officeDocument/2006/math">
                    <m:sSub>
                      <m:sSubPr>
                        <m:ctrlPr>
                          <a:rPr lang="en-US" altLang="ko-KR" sz="2000" b="1" i="1">
                            <a:solidFill>
                              <a:srgbClr val="00B050"/>
                            </a:solidFill>
                            <a:latin typeface="Cambria Math" panose="02040503050406030204" pitchFamily="18" charset="0"/>
                          </a:rPr>
                        </m:ctrlPr>
                      </m:sSubPr>
                      <m:e>
                        <m:r>
                          <a:rPr lang="en-US" altLang="ko-KR" sz="2000" b="1">
                            <a:solidFill>
                              <a:srgbClr val="00B050"/>
                            </a:solidFill>
                            <a:latin typeface="Cambria Math" panose="02040503050406030204" pitchFamily="18" charset="0"/>
                          </a:rPr>
                          <m:t>𝐋𝐨𝐧𝐠𝐢𝐭𝐮𝐝𝐢𝐧𝐚𝐥</m:t>
                        </m:r>
                      </m:e>
                      <m:sub>
                        <m:r>
                          <a:rPr lang="en-US" altLang="ko-KR" sz="2000" b="1" i="1">
                            <a:solidFill>
                              <a:srgbClr val="00B050"/>
                            </a:solidFill>
                            <a:latin typeface="Cambria Math"/>
                          </a:rPr>
                          <m:t>𝒊𝒕</m:t>
                        </m:r>
                      </m:sub>
                    </m:sSub>
                  </m:oMath>
                </a14:m>
                <a:endParaRPr lang="en-US" altLang="ko-KR" sz="2000" b="1" i="1" dirty="0">
                  <a:solidFill>
                    <a:srgbClr val="00B050"/>
                  </a:solidFill>
                  <a:latin typeface="Arial" panose="020B0604020202020204" pitchFamily="34" charset="0"/>
                  <a:cs typeface="Arial" panose="020B0604020202020204" pitchFamily="34" charset="0"/>
                </a:endParaRPr>
              </a:p>
              <a:p>
                <a:pPr marL="0" indent="0">
                  <a:buNone/>
                </a:pPr>
                <a:r>
                  <a:rPr lang="en-US" altLang="ko-KR" sz="2000" dirty="0">
                    <a:latin typeface="Arial" panose="020B0604020202020204" pitchFamily="34" charset="0"/>
                    <a:cs typeface="Arial" panose="020B0604020202020204" pitchFamily="34" charset="0"/>
                  </a:rPr>
                  <a:t>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a:ea typeface="Cambria Math"/>
                          </a:rPr>
                          <m:t>𝛽</m:t>
                        </m:r>
                      </m:e>
                      <m:sub>
                        <m:r>
                          <a:rPr lang="en-US" altLang="ko-KR" sz="2000" i="1">
                            <a:latin typeface="Cambria Math"/>
                          </a:rPr>
                          <m:t>0</m:t>
                        </m:r>
                      </m:sub>
                    </m:sSub>
                    <m:r>
                      <a:rPr lang="en-US" altLang="ko-KR" sz="2000" i="1">
                        <a:latin typeface="Cambria Math"/>
                      </a:rPr>
                      <m:t>+</m:t>
                    </m:r>
                    <m:sSub>
                      <m:sSubPr>
                        <m:ctrlPr>
                          <a:rPr lang="en-US" altLang="ko-KR" sz="2000" b="1" i="1">
                            <a:solidFill>
                              <a:srgbClr val="00B050"/>
                            </a:solidFill>
                            <a:latin typeface="Cambria Math" panose="02040503050406030204" pitchFamily="18" charset="0"/>
                          </a:rPr>
                        </m:ctrlPr>
                      </m:sSubPr>
                      <m:e>
                        <m:r>
                          <a:rPr lang="en-US" altLang="ko-KR" sz="2000" b="1" i="1">
                            <a:solidFill>
                              <a:srgbClr val="00B050"/>
                            </a:solidFill>
                            <a:latin typeface="Cambria Math"/>
                            <a:ea typeface="Cambria Math"/>
                          </a:rPr>
                          <m:t>𝜷</m:t>
                        </m:r>
                      </m:e>
                      <m:sub>
                        <m:r>
                          <a:rPr lang="en-US" altLang="ko-KR" sz="2000" b="1" i="1">
                            <a:solidFill>
                              <a:srgbClr val="00B050"/>
                            </a:solidFill>
                            <a:latin typeface="Cambria Math"/>
                            <a:ea typeface="Cambria Math"/>
                          </a:rPr>
                          <m:t>𝟏</m:t>
                        </m:r>
                      </m:sub>
                    </m:sSub>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𝑂</m:t>
                        </m:r>
                        <m:r>
                          <a:rPr lang="en-US" altLang="ko-KR" sz="2000" i="1" baseline="-25000">
                            <a:latin typeface="Cambria Math" panose="02040503050406030204" pitchFamily="18" charset="0"/>
                          </a:rPr>
                          <m:t>3</m:t>
                        </m:r>
                      </m:e>
                      <m:sub>
                        <m:r>
                          <a:rPr lang="en-US" altLang="ko-KR" sz="2000" i="1">
                            <a:latin typeface="Cambria Math"/>
                          </a:rPr>
                          <m:t>𝑖</m:t>
                        </m:r>
                      </m:sub>
                    </m:sSub>
                    <m:r>
                      <a:rPr lang="en-US" altLang="ko-KR" sz="2000" i="1">
                        <a:latin typeface="Cambria Math"/>
                      </a:rPr>
                      <m:t>+</m:t>
                    </m:r>
                    <m:sSub>
                      <m:sSubPr>
                        <m:ctrlPr>
                          <a:rPr lang="en-US" altLang="ko-KR" sz="2000" i="1">
                            <a:latin typeface="Cambria Math" panose="02040503050406030204" pitchFamily="18" charset="0"/>
                          </a:rPr>
                        </m:ctrlPr>
                      </m:sSubPr>
                      <m:e>
                        <m:r>
                          <a:rPr lang="en-US" altLang="ko-KR" sz="2000" i="1">
                            <a:latin typeface="Cambria Math"/>
                            <a:ea typeface="Cambria Math"/>
                          </a:rPr>
                          <m:t>𝛽</m:t>
                        </m:r>
                      </m:e>
                      <m:sub>
                        <m:r>
                          <a:rPr lang="en-US" altLang="ko-KR" sz="2000" i="1">
                            <a:latin typeface="Cambria Math"/>
                            <a:ea typeface="Cambria Math"/>
                          </a:rPr>
                          <m:t>2</m:t>
                        </m:r>
                      </m:sub>
                    </m:sSub>
                    <m:sSub>
                      <m:sSubPr>
                        <m:ctrlPr>
                          <a:rPr lang="en-US" altLang="ko-KR" sz="2000" i="1">
                            <a:latin typeface="Cambria Math" panose="02040503050406030204" pitchFamily="18" charset="0"/>
                          </a:rPr>
                        </m:ctrlPr>
                      </m:sSubPr>
                      <m:e>
                        <m:r>
                          <m:rPr>
                            <m:sty m:val="p"/>
                          </m:rPr>
                          <a:rPr lang="en-US" altLang="ko-KR" sz="2000">
                            <a:latin typeface="Cambria Math" panose="02040503050406030204" pitchFamily="18" charset="0"/>
                          </a:rPr>
                          <m:t>covariate</m:t>
                        </m:r>
                      </m:e>
                      <m:sub>
                        <m:r>
                          <a:rPr lang="en-US" altLang="ko-KR" sz="2000" i="1">
                            <a:latin typeface="Cambria Math"/>
                          </a:rPr>
                          <m:t>𝑖𝑡</m:t>
                        </m:r>
                      </m:sub>
                    </m:sSub>
                    <m:r>
                      <a:rPr lang="en-US" altLang="ko-KR" sz="2000" i="1">
                        <a:latin typeface="Cambria Math"/>
                      </a:rPr>
                      <m:t>+</m:t>
                    </m:r>
                    <m:sSub>
                      <m:sSubPr>
                        <m:ctrlPr>
                          <a:rPr lang="en-US" altLang="ko-KR" sz="2000" i="1">
                            <a:latin typeface="Cambria Math" panose="02040503050406030204" pitchFamily="18" charset="0"/>
                          </a:rPr>
                        </m:ctrlPr>
                      </m:sSubPr>
                      <m:e>
                        <m:r>
                          <a:rPr lang="en-US" altLang="ko-KR" sz="2000" i="1">
                            <a:latin typeface="Cambria Math"/>
                          </a:rPr>
                          <m:t>𝑏</m:t>
                        </m:r>
                      </m:e>
                      <m:sub>
                        <m:r>
                          <a:rPr lang="en-US" altLang="ko-KR" sz="2000" i="1">
                            <a:latin typeface="Cambria Math"/>
                          </a:rPr>
                          <m:t>𝑖</m:t>
                        </m:r>
                      </m:sub>
                    </m:sSub>
                  </m:oMath>
                </a14:m>
                <a:endParaRPr lang="en-US" altLang="ko-KR" sz="2000" dirty="0">
                  <a:latin typeface="Arial" panose="020B0604020202020204" pitchFamily="34" charset="0"/>
                  <a:cs typeface="Arial" panose="020B0604020202020204" pitchFamily="34" charset="0"/>
                </a:endParaRPr>
              </a:p>
              <a:p>
                <a:pPr marL="457189" indent="-457189">
                  <a:buFont typeface="+mj-lt"/>
                  <a:buAutoNum type="arabicParenR" startAt="3"/>
                </a:pPr>
                <a:r>
                  <a:rPr lang="en-US" altLang="ko-KR" sz="2000" b="1" dirty="0">
                    <a:solidFill>
                      <a:srgbClr val="FF9933"/>
                    </a:solidFill>
                    <a:latin typeface="Arial" panose="020B0604020202020204" pitchFamily="34" charset="0"/>
                    <a:cs typeface="Arial" panose="020B0604020202020204" pitchFamily="34" charset="0"/>
                  </a:rPr>
                  <a:t> </a:t>
                </a:r>
                <a14:m>
                  <m:oMath xmlns:m="http://schemas.openxmlformats.org/officeDocument/2006/math">
                    <m:sSub>
                      <m:sSubPr>
                        <m:ctrlPr>
                          <a:rPr lang="en-US" altLang="ko-KR" sz="2000" b="1" i="1">
                            <a:solidFill>
                              <a:srgbClr val="FF9933"/>
                            </a:solidFill>
                            <a:latin typeface="Cambria Math" panose="02040503050406030204" pitchFamily="18" charset="0"/>
                          </a:rPr>
                        </m:ctrlPr>
                      </m:sSubPr>
                      <m:e>
                        <m:r>
                          <a:rPr lang="en-US" altLang="ko-KR" sz="2000" b="1">
                            <a:solidFill>
                              <a:srgbClr val="FF9933"/>
                            </a:solidFill>
                            <a:latin typeface="Cambria Math" panose="02040503050406030204" pitchFamily="18" charset="0"/>
                          </a:rPr>
                          <m:t>𝐓𝐫𝐚𝐧𝐬𝐢𝐞𝐧𝐭</m:t>
                        </m:r>
                      </m:e>
                      <m:sub>
                        <m:r>
                          <a:rPr lang="en-US" altLang="ko-KR" sz="2000" b="1" i="1">
                            <a:solidFill>
                              <a:srgbClr val="FF9933"/>
                            </a:solidFill>
                            <a:latin typeface="Cambria Math"/>
                          </a:rPr>
                          <m:t>𝒊𝒕</m:t>
                        </m:r>
                      </m:sub>
                    </m:sSub>
                  </m:oMath>
                </a14:m>
                <a:endParaRPr lang="en-US" altLang="ko-KR" sz="2000" b="1" i="1" dirty="0">
                  <a:solidFill>
                    <a:srgbClr val="FF9933"/>
                  </a:solidFill>
                  <a:latin typeface="Arial" panose="020B0604020202020204" pitchFamily="34" charset="0"/>
                  <a:cs typeface="Arial" panose="020B0604020202020204" pitchFamily="34" charset="0"/>
                </a:endParaRPr>
              </a:p>
              <a:p>
                <a:pPr marL="0" indent="0">
                  <a:buNone/>
                </a:pPr>
                <a:r>
                  <a:rPr lang="en-US" altLang="ko-KR" sz="2000" dirty="0">
                    <a:latin typeface="Arial" panose="020B0604020202020204" pitchFamily="34" charset="0"/>
                    <a:cs typeface="Arial" panose="020B0604020202020204" pitchFamily="34" charset="0"/>
                  </a:rPr>
                  <a:t>	</a:t>
                </a:r>
                <a14:m>
                  <m:oMath xmlns:m="http://schemas.openxmlformats.org/officeDocument/2006/math">
                    <m:r>
                      <a:rPr lang="ko-KR" altLang="en-US" sz="2000" i="1">
                        <a:latin typeface="Cambria Math" panose="02040503050406030204" pitchFamily="18" charset="0"/>
                      </a:rPr>
                      <m:t>𝛾</m:t>
                    </m:r>
                    <m:sSub>
                      <m:sSubPr>
                        <m:ctrlPr>
                          <a:rPr lang="en-US" altLang="ko-KR" sz="2000" i="1">
                            <a:latin typeface="Cambria Math" panose="02040503050406030204" pitchFamily="18" charset="0"/>
                          </a:rPr>
                        </m:ctrlPr>
                      </m:sSubPr>
                      <m:e>
                        <m:r>
                          <m:rPr>
                            <m:sty m:val="p"/>
                          </m:rPr>
                          <a:rPr lang="en-US" altLang="ko-KR" sz="2000">
                            <a:latin typeface="Cambria Math" panose="02040503050406030204" pitchFamily="18" charset="0"/>
                          </a:rPr>
                          <m:t>covariate</m:t>
                        </m:r>
                      </m:e>
                      <m:sub>
                        <m:r>
                          <a:rPr lang="en-US" altLang="ko-KR" sz="2000" i="1">
                            <a:latin typeface="Cambria Math"/>
                          </a:rPr>
                          <m:t>𝑖𝑡</m:t>
                        </m:r>
                      </m:sub>
                    </m:sSub>
                  </m:oMath>
                </a14:m>
                <a:endParaRPr lang="en-US" altLang="ko-KR" sz="2000" dirty="0">
                  <a:latin typeface="Arial" panose="020B0604020202020204" pitchFamily="34" charset="0"/>
                  <a:cs typeface="Arial" panose="020B0604020202020204" pitchFamily="34" charset="0"/>
                </a:endParaRPr>
              </a:p>
              <a:p>
                <a:pPr marL="0" indent="0">
                  <a:buNone/>
                </a:pPr>
                <a:endParaRPr lang="en-US" altLang="ko-KR" sz="1800" dirty="0">
                  <a:latin typeface="Arial" panose="020B0604020202020204" pitchFamily="34" charset="0"/>
                  <a:cs typeface="Arial" panose="020B0604020202020204" pitchFamily="34" charset="0"/>
                </a:endParaRPr>
              </a:p>
            </p:txBody>
          </p:sp>
        </mc:Choice>
        <mc:Fallback xmlns="">
          <p:sp>
            <p:nvSpPr>
              <p:cNvPr id="12" name="Content Placeholder 2"/>
              <p:cNvSpPr>
                <a:spLocks noGrp="1" noRot="1" noChangeAspect="1" noMove="1" noResize="1" noEditPoints="1" noAdjustHandles="1" noChangeArrowheads="1" noChangeShapeType="1" noTextEdit="1"/>
              </p:cNvSpPr>
              <p:nvPr>
                <p:ph idx="1"/>
              </p:nvPr>
            </p:nvSpPr>
            <p:spPr>
              <a:xfrm>
                <a:off x="1746379" y="2954307"/>
                <a:ext cx="8229600" cy="2925763"/>
              </a:xfrm>
              <a:blipFill>
                <a:blip r:embed="rId2"/>
                <a:stretch>
                  <a:fillRect l="-667" t="-1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165354" y="1093330"/>
                <a:ext cx="8305800" cy="1754326"/>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Mixed effect model:</a:t>
                </a:r>
              </a:p>
              <a:p>
                <a:endParaRPr lang="en-US" sz="2000" i="1" dirty="0" smtClean="0">
                  <a:latin typeface="Times New Roman" panose="02020603050405020304" pitchFamily="18" charset="0"/>
                  <a:cs typeface="Times New Roman" panose="02020603050405020304" pitchFamily="18" charset="0"/>
                </a:endParaRPr>
              </a:p>
              <a:p>
                <a:r>
                  <a:rPr lang="en-US" sz="2000" i="1" dirty="0" err="1" smtClean="0">
                    <a:latin typeface="Times New Roman" panose="02020603050405020304" pitchFamily="18" charset="0"/>
                    <a:cs typeface="Times New Roman" panose="02020603050405020304" pitchFamily="18" charset="0"/>
                  </a:rPr>
                  <a:t>Emphsema</a:t>
                </a:r>
                <a:r>
                  <a:rPr lang="en-US" sz="2000" i="1" dirty="0" smtClean="0">
                    <a:latin typeface="Times New Roman" panose="02020603050405020304" pitchFamily="18" charset="0"/>
                    <a:cs typeface="Times New Roman" panose="02020603050405020304" pitchFamily="18" charset="0"/>
                  </a:rPr>
                  <a:t>/LF/IMT/</a:t>
                </a:r>
                <a:r>
                  <a:rPr lang="en-US" sz="2000" i="1" dirty="0" err="1" smtClean="0">
                    <a:latin typeface="Times New Roman" panose="02020603050405020304" pitchFamily="18" charset="0"/>
                    <a:cs typeface="Times New Roman" panose="02020603050405020304" pitchFamily="18" charset="0"/>
                  </a:rPr>
                  <a:t>CAC</a:t>
                </a:r>
                <a:r>
                  <a:rPr lang="en-US" sz="2000" i="1" baseline="-25000" dirty="0" err="1" smtClean="0">
                    <a:latin typeface="Times New Roman" panose="02020603050405020304" pitchFamily="18" charset="0"/>
                    <a:cs typeface="Times New Roman" panose="02020603050405020304" pitchFamily="18" charset="0"/>
                  </a:rPr>
                  <a:t>it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endParaRPr lang="en-US" sz="2200" i="1" dirty="0">
                  <a:latin typeface="Times New Roman" panose="02020603050405020304" pitchFamily="18" charset="0"/>
                  <a:cs typeface="Times New Roman" panose="02020603050405020304" pitchFamily="18" charset="0"/>
                </a:endParaRPr>
              </a:p>
              <a:p>
                <a:r>
                  <a:rPr lang="en-US" sz="2200" b="1"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b="1" i="1">
                            <a:solidFill>
                              <a:srgbClr val="0066FF"/>
                            </a:solidFill>
                            <a:latin typeface="Cambria Math" panose="02040503050406030204" pitchFamily="18" charset="0"/>
                          </a:rPr>
                        </m:ctrlPr>
                      </m:sSubPr>
                      <m:e>
                        <m:r>
                          <a:rPr lang="en-US" sz="2200" b="1">
                            <a:solidFill>
                              <a:srgbClr val="0066FF"/>
                            </a:solidFill>
                            <a:latin typeface="Cambria Math"/>
                          </a:rPr>
                          <m:t>𝐂𝐫𝐨𝐬𝐬</m:t>
                        </m:r>
                        <m:r>
                          <a:rPr lang="en-US" sz="2200" b="1">
                            <a:solidFill>
                              <a:srgbClr val="0066FF"/>
                            </a:solidFill>
                            <a:latin typeface="Cambria Math"/>
                          </a:rPr>
                          <m:t> </m:t>
                        </m:r>
                        <m:r>
                          <a:rPr lang="en-US" sz="2200" b="1">
                            <a:solidFill>
                              <a:srgbClr val="0066FF"/>
                            </a:solidFill>
                            <a:latin typeface="Cambria Math"/>
                          </a:rPr>
                          <m:t>𝐒𝐞𝐜𝐭𝐢𝐨𝐧𝐚𝐥</m:t>
                        </m:r>
                      </m:e>
                      <m:sub>
                        <m:r>
                          <a:rPr lang="en-US" sz="2200" b="1" i="1">
                            <a:solidFill>
                              <a:srgbClr val="0066FF"/>
                            </a:solidFill>
                            <a:latin typeface="Cambria Math"/>
                          </a:rPr>
                          <m:t>𝒊</m:t>
                        </m:r>
                      </m:sub>
                    </m:sSub>
                    <m:r>
                      <a:rPr lang="en-US" sz="2200" i="1">
                        <a:latin typeface="Cambria Math"/>
                      </a:rPr>
                      <m:t>+</m:t>
                    </m:r>
                    <m:sSub>
                      <m:sSubPr>
                        <m:ctrlPr>
                          <a:rPr lang="en-US" altLang="ko-KR" sz="2200" b="1" i="1">
                            <a:solidFill>
                              <a:srgbClr val="00B050"/>
                            </a:solidFill>
                            <a:latin typeface="Cambria Math" panose="02040503050406030204" pitchFamily="18" charset="0"/>
                          </a:rPr>
                        </m:ctrlPr>
                      </m:sSubPr>
                      <m:e>
                        <m:r>
                          <a:rPr lang="en-US" altLang="ko-KR" sz="2200" b="1">
                            <a:solidFill>
                              <a:srgbClr val="00B050"/>
                            </a:solidFill>
                            <a:latin typeface="Cambria Math"/>
                          </a:rPr>
                          <m:t>𝐋𝐨𝐧𝐠𝐢𝐭𝐮𝐝𝐢𝐧𝐚𝐥</m:t>
                        </m:r>
                      </m:e>
                      <m:sub>
                        <m:r>
                          <a:rPr lang="en-US" altLang="ko-KR" sz="2200" b="1" i="1">
                            <a:solidFill>
                              <a:srgbClr val="00B050"/>
                            </a:solidFill>
                            <a:latin typeface="Cambria Math"/>
                          </a:rPr>
                          <m:t>𝒊𝒕</m:t>
                        </m:r>
                      </m:sub>
                    </m:sSub>
                    <m:r>
                      <a:rPr lang="en-US" altLang="ko-KR" sz="2200" i="1">
                        <a:latin typeface="Cambria Math"/>
                        <a:ea typeface="Cambria Math"/>
                      </a:rPr>
                      <m:t>×</m:t>
                    </m:r>
                    <m:sSub>
                      <m:sSubPr>
                        <m:ctrlPr>
                          <a:rPr lang="en-US" altLang="ko-KR" sz="2200" i="1">
                            <a:latin typeface="Cambria Math" panose="02040503050406030204" pitchFamily="18" charset="0"/>
                            <a:ea typeface="Cambria Math"/>
                          </a:rPr>
                        </m:ctrlPr>
                      </m:sSubPr>
                      <m:e>
                        <m:r>
                          <m:rPr>
                            <m:sty m:val="p"/>
                          </m:rPr>
                          <a:rPr lang="en-US" altLang="ko-KR" sz="2200">
                            <a:latin typeface="Cambria Math"/>
                            <a:ea typeface="Cambria Math"/>
                          </a:rPr>
                          <m:t>time</m:t>
                        </m:r>
                      </m:e>
                      <m:sub>
                        <m:r>
                          <a:rPr lang="en-US" altLang="ko-KR" sz="2200" i="1">
                            <a:latin typeface="Cambria Math" panose="02040503050406030204" pitchFamily="18" charset="0"/>
                            <a:ea typeface="Cambria Math"/>
                          </a:rPr>
                          <m:t>𝑖𝑡</m:t>
                        </m:r>
                      </m:sub>
                    </m:sSub>
                    <m:r>
                      <a:rPr lang="en-US" sz="2200" i="1">
                        <a:latin typeface="Cambria Math"/>
                        <a:ea typeface="Cambria Math"/>
                      </a:rPr>
                      <m:t>+</m:t>
                    </m:r>
                    <m:sSub>
                      <m:sSubPr>
                        <m:ctrlPr>
                          <a:rPr lang="en-US" altLang="ko-KR" sz="2200" b="1" i="1">
                            <a:solidFill>
                              <a:srgbClr val="FF9933"/>
                            </a:solidFill>
                            <a:latin typeface="Cambria Math" panose="02040503050406030204" pitchFamily="18" charset="0"/>
                            <a:ea typeface="Cambria Math"/>
                          </a:rPr>
                        </m:ctrlPr>
                      </m:sSubPr>
                      <m:e>
                        <m:r>
                          <a:rPr lang="en-US" altLang="ko-KR" sz="2200" b="1">
                            <a:solidFill>
                              <a:srgbClr val="FF9933"/>
                            </a:solidFill>
                            <a:latin typeface="Cambria Math"/>
                            <a:ea typeface="Cambria Math"/>
                          </a:rPr>
                          <m:t>𝐓𝐫𝐚𝐧𝐬𝐢𝐞𝐧𝐭</m:t>
                        </m:r>
                      </m:e>
                      <m:sub>
                        <m:r>
                          <a:rPr lang="en-US" altLang="ko-KR" sz="2200" b="1" i="1">
                            <a:solidFill>
                              <a:srgbClr val="FF9933"/>
                            </a:solidFill>
                            <a:latin typeface="Cambria Math" panose="02040503050406030204" pitchFamily="18" charset="0"/>
                            <a:ea typeface="Cambria Math"/>
                          </a:rPr>
                          <m:t>𝒊𝒕</m:t>
                        </m:r>
                      </m:sub>
                    </m:sSub>
                    <m:r>
                      <a:rPr lang="en-US" altLang="ko-KR" sz="2200" i="1">
                        <a:latin typeface="Cambria Math"/>
                        <a:ea typeface="Cambria Math"/>
                      </a:rPr>
                      <m:t>+</m:t>
                    </m:r>
                    <m:sSub>
                      <m:sSubPr>
                        <m:ctrlPr>
                          <a:rPr lang="en-US" sz="2200" i="1">
                            <a:latin typeface="Cambria Math" panose="02040503050406030204" pitchFamily="18" charset="0"/>
                            <a:ea typeface="Cambria Math"/>
                          </a:rPr>
                        </m:ctrlPr>
                      </m:sSubPr>
                      <m:e>
                        <m:r>
                          <a:rPr lang="en-US" sz="2200" i="1">
                            <a:latin typeface="Cambria Math"/>
                            <a:ea typeface="Cambria Math"/>
                          </a:rPr>
                          <m:t>𝜀</m:t>
                        </m:r>
                      </m:e>
                      <m:sub>
                        <m:r>
                          <a:rPr lang="en-US" sz="2200" i="1">
                            <a:latin typeface="Cambria Math"/>
                            <a:ea typeface="Cambria Math"/>
                          </a:rPr>
                          <m:t>𝑖𝑡</m:t>
                        </m:r>
                      </m:sub>
                    </m:sSub>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65354" y="1093330"/>
                <a:ext cx="8305800" cy="1754326"/>
              </a:xfrm>
              <a:prstGeom prst="rect">
                <a:avLst/>
              </a:prstGeom>
              <a:blipFill>
                <a:blip r:embed="rId3"/>
                <a:stretch>
                  <a:fillRect l="-1101" t="-2778" b="-381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215673E-C6A9-4CE6-BD3F-9F1619FA8F2D}" type="slidenum">
              <a:rPr lang="en-US" smtClean="0"/>
              <a:t>11</a:t>
            </a:fld>
            <a:endParaRPr lang="en-US"/>
          </a:p>
        </p:txBody>
      </p:sp>
      <p:sp>
        <p:nvSpPr>
          <p:cNvPr id="4" name="Rectangle 3"/>
          <p:cNvSpPr/>
          <p:nvPr/>
        </p:nvSpPr>
        <p:spPr>
          <a:xfrm>
            <a:off x="6771110" y="3857752"/>
            <a:ext cx="2832635" cy="400110"/>
          </a:xfrm>
          <a:prstGeom prst="rect">
            <a:avLst/>
          </a:prstGeom>
        </p:spPr>
        <p:txBody>
          <a:bodyPr wrap="none">
            <a:spAutoFit/>
          </a:bodyPr>
          <a:lstStyle/>
          <a:p>
            <a:r>
              <a:rPr lang="en-US" altLang="ko-KR" sz="2000" dirty="0"/>
              <a:t>Parameters of interest:</a:t>
            </a:r>
            <a:r>
              <a:rPr lang="en-US" altLang="ko-KR" dirty="0"/>
              <a:t> </a:t>
            </a:r>
            <a:r>
              <a:rPr lang="en-US" altLang="ko-KR" b="1" dirty="0">
                <a:solidFill>
                  <a:srgbClr val="00B050"/>
                </a:solidFill>
              </a:rPr>
              <a:t>β</a:t>
            </a:r>
            <a:r>
              <a:rPr lang="en-US" altLang="ko-KR" b="1" baseline="-25000" dirty="0">
                <a:solidFill>
                  <a:srgbClr val="00B050"/>
                </a:solidFill>
              </a:rPr>
              <a:t>1</a:t>
            </a:r>
            <a:endParaRPr lang="ko-KR" altLang="en-US" sz="2000" dirty="0"/>
          </a:p>
        </p:txBody>
      </p:sp>
      <p:sp>
        <p:nvSpPr>
          <p:cNvPr id="6" name="Right Arrow 5"/>
          <p:cNvSpPr/>
          <p:nvPr/>
        </p:nvSpPr>
        <p:spPr>
          <a:xfrm>
            <a:off x="6372813" y="3984171"/>
            <a:ext cx="279919" cy="1472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1297945" y="5571222"/>
            <a:ext cx="8305800"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Logistic regression model:</a:t>
            </a:r>
          </a:p>
          <a:p>
            <a:r>
              <a:rPr lang="en-US" sz="2400" i="1" dirty="0">
                <a:latin typeface="Times New Roman" panose="02020603050405020304" pitchFamily="18" charset="0"/>
                <a:ea typeface="Cambria Math" panose="02040503050406030204" pitchFamily="18" charset="0"/>
                <a:cs typeface="Times New Roman" panose="02020603050405020304" pitchFamily="18" charset="0"/>
              </a:rPr>
              <a:t>CP formation</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any increase in CP score from baseline</a:t>
            </a:r>
            <a:endParaRPr lang="en-US" sz="2000" b="1" dirty="0">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71707267"/>
      </p:ext>
    </p:extLst>
  </p:cSld>
  <p:clrMapOvr>
    <a:masterClrMapping/>
  </p:clrMapOvr>
  <mc:AlternateContent xmlns:mc="http://schemas.openxmlformats.org/markup-compatibility/2006" xmlns:p14="http://schemas.microsoft.com/office/powerpoint/2010/main">
    <mc:Choice Requires="p14">
      <p:transition spd="slow" p14:dur="2000" advTm="42602"/>
    </mc:Choice>
    <mc:Fallback xmlns="">
      <p:transition spd="slow" advTm="4260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1810"/>
            <a:ext cx="8229600" cy="1066800"/>
          </a:xfrm>
        </p:spPr>
        <p:txBody>
          <a:bodyPr>
            <a:normAutofit/>
          </a:bodyPr>
          <a:lstStyle/>
          <a:p>
            <a:r>
              <a:rPr lang="en-US" sz="3000" dirty="0" smtClean="0">
                <a:latin typeface="Times New Roman" panose="02020603050405020304" pitchFamily="18" charset="0"/>
                <a:cs typeface="Times New Roman" panose="02020603050405020304" pitchFamily="18" charset="0"/>
              </a:rPr>
              <a:t>Covariates in staged </a:t>
            </a:r>
            <a:r>
              <a:rPr lang="en-US" sz="3000" dirty="0">
                <a:latin typeface="Times New Roman" panose="02020603050405020304" pitchFamily="18" charset="0"/>
                <a:cs typeface="Times New Roman" panose="02020603050405020304" pitchFamily="18" charset="0"/>
              </a:rPr>
              <a:t>models</a:t>
            </a:r>
          </a:p>
        </p:txBody>
      </p:sp>
      <p:sp>
        <p:nvSpPr>
          <p:cNvPr id="3" name="Content Placeholder 2"/>
          <p:cNvSpPr>
            <a:spLocks noGrp="1"/>
          </p:cNvSpPr>
          <p:nvPr>
            <p:ph idx="1"/>
          </p:nvPr>
        </p:nvSpPr>
        <p:spPr>
          <a:xfrm>
            <a:off x="1143000" y="1529469"/>
            <a:ext cx="9724932" cy="4376031"/>
          </a:xfrm>
        </p:spPr>
        <p:txBody>
          <a:bodyPr>
            <a:normAutofit/>
          </a:bodyPr>
          <a:lstStyle/>
          <a:p>
            <a:r>
              <a:rPr lang="en-US" sz="1600" b="1" dirty="0" smtClean="0">
                <a:latin typeface="Times New Roman" panose="02020603050405020304" pitchFamily="18" charset="0"/>
                <a:cs typeface="Times New Roman" panose="02020603050405020304" pitchFamily="18" charset="0"/>
              </a:rPr>
              <a:t>Model </a:t>
            </a:r>
            <a:r>
              <a:rPr lang="en-US" sz="1600" b="1"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(base model): age, gender, </a:t>
            </a:r>
            <a:r>
              <a:rPr lang="en-US" sz="1600" dirty="0" smtClean="0">
                <a:latin typeface="Times New Roman" panose="02020603050405020304" pitchFamily="18" charset="0"/>
                <a:cs typeface="Times New Roman" panose="02020603050405020304" pitchFamily="18" charset="0"/>
              </a:rPr>
              <a:t>race, </a:t>
            </a:r>
            <a:r>
              <a:rPr lang="en-US" sz="1600" dirty="0">
                <a:latin typeface="Times New Roman" panose="02020603050405020304" pitchFamily="18" charset="0"/>
                <a:cs typeface="Times New Roman" panose="02020603050405020304" pitchFamily="18" charset="0"/>
              </a:rPr>
              <a:t>height, weight, CT </a:t>
            </a:r>
            <a:r>
              <a:rPr lang="en-US" sz="1600" dirty="0" smtClean="0">
                <a:latin typeface="Times New Roman" panose="02020603050405020304" pitchFamily="18" charset="0"/>
                <a:cs typeface="Times New Roman" panose="02020603050405020304" pitchFamily="18" charset="0"/>
              </a:rPr>
              <a:t>parameters (emphysema and CAC), </a:t>
            </a:r>
            <a:r>
              <a:rPr lang="en-US" sz="1600" dirty="0">
                <a:latin typeface="Times New Roman" panose="02020603050405020304" pitchFamily="18" charset="0"/>
                <a:cs typeface="Times New Roman" panose="02020603050405020304" pitchFamily="18" charset="0"/>
              </a:rPr>
              <a:t>study regions, </a:t>
            </a:r>
            <a:r>
              <a:rPr lang="en-US" sz="1600" dirty="0" smtClean="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baseline O</a:t>
            </a:r>
            <a:r>
              <a:rPr lang="en-US" sz="1600" baseline="-25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Model 2 </a:t>
            </a:r>
            <a:r>
              <a:rPr lang="en-US" sz="1600" dirty="0">
                <a:latin typeface="Times New Roman" panose="02020603050405020304" pitchFamily="18" charset="0"/>
                <a:cs typeface="Times New Roman" panose="02020603050405020304" pitchFamily="18" charset="0"/>
              </a:rPr>
              <a:t>(primary model): model 1 + risk factors such as, smoking status, second hand smoking, pack-year, cigarettes per day, physical activity, BMI, income, </a:t>
            </a:r>
            <a:r>
              <a:rPr lang="en-US" sz="1600" dirty="0" smtClean="0">
                <a:latin typeface="Times New Roman" panose="02020603050405020304" pitchFamily="18" charset="0"/>
                <a:cs typeface="Times New Roman" panose="02020603050405020304" pitchFamily="18" charset="0"/>
              </a:rPr>
              <a:t>employ </a:t>
            </a:r>
            <a:r>
              <a:rPr lang="en-US" sz="1600" dirty="0">
                <a:latin typeface="Times New Roman" panose="02020603050405020304" pitchFamily="18" charset="0"/>
                <a:cs typeface="Times New Roman" panose="02020603050405020304" pitchFamily="18" charset="0"/>
              </a:rPr>
              <a:t>status, SES index, education, occupational exposure to gases and </a:t>
            </a:r>
            <a:r>
              <a:rPr lang="en-US" sz="1600" dirty="0" smtClean="0">
                <a:latin typeface="Times New Roman" panose="02020603050405020304" pitchFamily="18" charset="0"/>
                <a:cs typeface="Times New Roman" panose="02020603050405020304" pitchFamily="18" charset="0"/>
              </a:rPr>
              <a:t>fumes (LF only);</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Model 3</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(extended </a:t>
            </a:r>
            <a:r>
              <a:rPr lang="en-US" sz="1600" dirty="0">
                <a:latin typeface="Times New Roman" panose="02020603050405020304" pitchFamily="18" charset="0"/>
                <a:cs typeface="Times New Roman" panose="02020603050405020304" pitchFamily="18" charset="0"/>
              </a:rPr>
              <a:t>model): model 2 + </a:t>
            </a:r>
            <a:endParaRPr lang="en-US" sz="1600" dirty="0" smtClean="0">
              <a:latin typeface="Times New Roman" panose="02020603050405020304" pitchFamily="18" charset="0"/>
              <a:cs typeface="Times New Roman" panose="02020603050405020304" pitchFamily="18" charset="0"/>
            </a:endParaRPr>
          </a:p>
          <a:p>
            <a:pPr marL="0" indent="0">
              <a:buNone/>
            </a:pPr>
            <a:r>
              <a:rPr lang="en-US" sz="1600" i="1" dirty="0" smtClean="0">
                <a:latin typeface="Times New Roman" panose="02020603050405020304" pitchFamily="18" charset="0"/>
                <a:cs typeface="Times New Roman" panose="02020603050405020304" pitchFamily="18" charset="0"/>
              </a:rPr>
              <a:t>IMT/CP/CAC</a:t>
            </a:r>
            <a:r>
              <a:rPr lang="en-US" sz="1600" dirty="0" smtClean="0">
                <a:latin typeface="Times New Roman" panose="02020603050405020304" pitchFamily="18" charset="0"/>
                <a:cs typeface="Times New Roman" panose="02020603050405020304" pitchFamily="18" charset="0"/>
              </a:rPr>
              <a:t>: CVD </a:t>
            </a:r>
            <a:r>
              <a:rPr lang="en-US" sz="1600" dirty="0">
                <a:latin typeface="Times New Roman" panose="02020603050405020304" pitchFamily="18" charset="0"/>
                <a:cs typeface="Times New Roman" panose="02020603050405020304" pitchFamily="18" charset="0"/>
              </a:rPr>
              <a:t>risk factors, such as hypertension, adiposity, HDL, total cholesterol, triglycerides, statin use, fibrinogen antigen, CRP, high attenuation area. </a:t>
            </a:r>
            <a:endParaRPr lang="en-US" sz="1600" dirty="0" smtClean="0">
              <a:latin typeface="Times New Roman" panose="02020603050405020304" pitchFamily="18" charset="0"/>
              <a:cs typeface="Times New Roman" panose="02020603050405020304" pitchFamily="18" charset="0"/>
            </a:endParaRPr>
          </a:p>
          <a:p>
            <a:pPr marL="0" indent="0">
              <a:buNone/>
            </a:pPr>
            <a:r>
              <a:rPr lang="en-US" sz="1600" i="1" dirty="0" smtClean="0">
                <a:latin typeface="Times New Roman" panose="02020603050405020304" pitchFamily="18" charset="0"/>
                <a:cs typeface="Times New Roman" panose="02020603050405020304" pitchFamily="18" charset="0"/>
              </a:rPr>
              <a:t>Emphysema</a:t>
            </a:r>
            <a:r>
              <a:rPr lang="en-US" sz="1600" dirty="0">
                <a:latin typeface="Times New Roman" panose="02020603050405020304" pitchFamily="18" charset="0"/>
                <a:cs typeface="Times New Roman" panose="02020603050405020304" pitchFamily="18" charset="0"/>
              </a:rPr>
              <a:t>: occupational exposure to gases and </a:t>
            </a:r>
            <a:r>
              <a:rPr lang="en-US" sz="1600" dirty="0" smtClean="0">
                <a:latin typeface="Times New Roman" panose="02020603050405020304" pitchFamily="18" charset="0"/>
                <a:cs typeface="Times New Roman" panose="02020603050405020304" pitchFamily="18" charset="0"/>
              </a:rPr>
              <a:t>fumes</a:t>
            </a:r>
          </a:p>
          <a:p>
            <a:pPr marL="0" indent="0">
              <a:buNone/>
            </a:pPr>
            <a:r>
              <a:rPr lang="en-US" sz="1600" dirty="0" smtClean="0">
                <a:latin typeface="Times New Roman" panose="02020603050405020304" pitchFamily="18" charset="0"/>
                <a:cs typeface="Times New Roman" panose="02020603050405020304" pitchFamily="18" charset="0"/>
              </a:rPr>
              <a:t>LF</a:t>
            </a:r>
            <a:r>
              <a:rPr lang="en-US" sz="1600" dirty="0">
                <a:latin typeface="Times New Roman" panose="02020603050405020304" pitchFamily="18" charset="0"/>
                <a:cs typeface="Times New Roman" panose="02020603050405020304" pitchFamily="18" charset="0"/>
              </a:rPr>
              <a:t>: respiratory symptoms such as cold, flu, or sore throat in past two weeks; bronchitis in past two weeks; asthma before the age of 45; pneumonia in past two </a:t>
            </a:r>
            <a:r>
              <a:rPr lang="en-US" sz="1600" dirty="0" smtClean="0">
                <a:latin typeface="Times New Roman" panose="02020603050405020304" pitchFamily="18" charset="0"/>
                <a:cs typeface="Times New Roman" panose="02020603050405020304" pitchFamily="18" charset="0"/>
              </a:rPr>
              <a:t>weeks.</a:t>
            </a: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215673E-C6A9-4CE6-BD3F-9F1619FA8F2D}" type="slidenum">
              <a:rPr lang="en-US" smtClean="0"/>
              <a:t>12</a:t>
            </a:fld>
            <a:endParaRPr lang="en-US"/>
          </a:p>
        </p:txBody>
      </p:sp>
    </p:spTree>
    <p:extLst>
      <p:ext uri="{BB962C8B-B14F-4D97-AF65-F5344CB8AC3E}">
        <p14:creationId xmlns:p14="http://schemas.microsoft.com/office/powerpoint/2010/main" val="4211513021"/>
      </p:ext>
    </p:extLst>
  </p:cSld>
  <p:clrMapOvr>
    <a:masterClrMapping/>
  </p:clrMapOvr>
  <mc:AlternateContent xmlns:mc="http://schemas.openxmlformats.org/markup-compatibility/2006" xmlns:p14="http://schemas.microsoft.com/office/powerpoint/2010/main">
    <mc:Choice Requires="p14">
      <p:transition spd="slow" p14:dur="2000" advTm="61951"/>
    </mc:Choice>
    <mc:Fallback xmlns="">
      <p:transition spd="slow" advTm="6195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Sensitivity analyses</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1-year average O</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exposure prior to CT exam;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Long-term </a:t>
            </a:r>
            <a:r>
              <a:rPr lang="en-US" sz="2000" dirty="0" smtClean="0">
                <a:latin typeface="Times New Roman" panose="02020603050405020304" pitchFamily="18" charset="0"/>
                <a:cs typeface="Times New Roman" panose="02020603050405020304" pitchFamily="18" charset="0"/>
              </a:rPr>
              <a:t>O</a:t>
            </a:r>
            <a:r>
              <a:rPr lang="en-US" sz="2000" baseline="-25000" dirty="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exposure in warm season (April to September);</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Two-pollutants adjusting for NOx and PM</a:t>
            </a:r>
            <a:r>
              <a:rPr lang="en-US" sz="2000" baseline="-25000" dirty="0">
                <a:latin typeface="Times New Roman" panose="02020603050405020304" pitchFamily="18" charset="0"/>
                <a:cs typeface="Times New Roman" panose="02020603050405020304" pitchFamily="18" charset="0"/>
              </a:rPr>
              <a:t>2.5</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215673E-C6A9-4CE6-BD3F-9F1619FA8F2D}" type="slidenum">
              <a:rPr lang="en-US" smtClean="0"/>
              <a:t>13</a:t>
            </a:fld>
            <a:endParaRPr lang="en-US"/>
          </a:p>
        </p:txBody>
      </p:sp>
    </p:spTree>
    <p:extLst>
      <p:ext uri="{BB962C8B-B14F-4D97-AF65-F5344CB8AC3E}">
        <p14:creationId xmlns:p14="http://schemas.microsoft.com/office/powerpoint/2010/main" val="3391093431"/>
      </p:ext>
    </p:extLst>
  </p:cSld>
  <p:clrMapOvr>
    <a:masterClrMapping/>
  </p:clrMapOvr>
  <mc:AlternateContent xmlns:mc="http://schemas.openxmlformats.org/markup-compatibility/2006" xmlns:p14="http://schemas.microsoft.com/office/powerpoint/2010/main">
    <mc:Choice Requires="p14">
      <p:transition spd="slow" p14:dur="2000" advTm="27831"/>
    </mc:Choice>
    <mc:Fallback xmlns="">
      <p:transition spd="slow" advTm="2783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0"/>
            <a:ext cx="10515600" cy="1325563"/>
          </a:xfrm>
        </p:spPr>
        <p:txBody>
          <a:bodyPr>
            <a:normAutofit/>
          </a:bodyPr>
          <a:lstStyle/>
          <a:p>
            <a:r>
              <a:rPr lang="en-US" sz="4000" dirty="0" smtClean="0">
                <a:latin typeface="Times New Roman" panose="02020603050405020304" pitchFamily="18" charset="0"/>
                <a:cs typeface="Times New Roman" panose="02020603050405020304" pitchFamily="18" charset="0"/>
              </a:rPr>
              <a:t>Results</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24182" y="6281641"/>
            <a:ext cx="528369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Baseline exposure: Annual average O</a:t>
            </a:r>
            <a:r>
              <a:rPr lang="en-US" sz="1600" baseline="-2500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 concentration in 2000;</a:t>
            </a:r>
          </a:p>
        </p:txBody>
      </p:sp>
      <p:pic>
        <p:nvPicPr>
          <p:cNvPr id="5" name="图片 7" descr="SGPlot 过程"/>
          <p:cNvPicPr/>
          <p:nvPr/>
        </p:nvPicPr>
        <p:blipFill>
          <a:blip r:embed="rId2"/>
          <a:srcRect/>
          <a:stretch>
            <a:fillRect/>
          </a:stretch>
        </p:blipFill>
        <p:spPr bwMode="auto">
          <a:xfrm>
            <a:off x="2696922" y="1139889"/>
            <a:ext cx="7037627" cy="4984686"/>
          </a:xfrm>
          <a:prstGeom prst="rect">
            <a:avLst/>
          </a:prstGeom>
          <a:noFill/>
          <a:ln w="9525">
            <a:noFill/>
            <a:miter lim="800000"/>
            <a:headEnd/>
            <a:tailEnd/>
          </a:ln>
        </p:spPr>
      </p:pic>
    </p:spTree>
    <p:extLst>
      <p:ext uri="{BB962C8B-B14F-4D97-AF65-F5344CB8AC3E}">
        <p14:creationId xmlns:p14="http://schemas.microsoft.com/office/powerpoint/2010/main" val="1483504992"/>
      </p:ext>
    </p:extLst>
  </p:cSld>
  <p:clrMapOvr>
    <a:masterClrMapping/>
  </p:clrMapOvr>
  <mc:AlternateContent xmlns:mc="http://schemas.openxmlformats.org/markup-compatibility/2006" xmlns:p14="http://schemas.microsoft.com/office/powerpoint/2010/main">
    <mc:Choice Requires="p14">
      <p:transition spd="slow" p14:dur="2000" advTm="31064"/>
    </mc:Choice>
    <mc:Fallback xmlns="">
      <p:transition spd="slow" advTm="3106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09625" y="0"/>
            <a:ext cx="10515600" cy="1325563"/>
          </a:xfrm>
        </p:spPr>
        <p:txBody>
          <a:bodyPr/>
          <a:lstStyle/>
          <a:p>
            <a:pPr eaLnBrk="1" hangingPunct="1"/>
            <a:r>
              <a:rPr lang="en-US" altLang="zh-CN" sz="3000" dirty="0" smtClean="0">
                <a:latin typeface="Times New Roman" panose="02020603050405020304" pitchFamily="18" charset="0"/>
                <a:ea typeface="Tahoma" panose="020B0604030504040204" pitchFamily="34" charset="0"/>
                <a:cs typeface="Times New Roman" panose="02020603050405020304" pitchFamily="18" charset="0"/>
              </a:rPr>
              <a:t>Associations between O</a:t>
            </a:r>
            <a:r>
              <a:rPr lang="en-US" altLang="zh-CN" sz="3000" baseline="-25000" dirty="0" smtClean="0">
                <a:latin typeface="Times New Roman" panose="02020603050405020304" pitchFamily="18" charset="0"/>
                <a:ea typeface="Tahoma" panose="020B0604030504040204" pitchFamily="34" charset="0"/>
                <a:cs typeface="Times New Roman" panose="02020603050405020304" pitchFamily="18" charset="0"/>
              </a:rPr>
              <a:t>3 </a:t>
            </a:r>
            <a:r>
              <a:rPr lang="en-US" altLang="zh-CN" sz="3000" dirty="0" smtClean="0">
                <a:latin typeface="Times New Roman" panose="02020603050405020304" pitchFamily="18" charset="0"/>
                <a:ea typeface="Tahoma" panose="020B0604030504040204" pitchFamily="34" charset="0"/>
                <a:cs typeface="Times New Roman" panose="02020603050405020304" pitchFamily="18" charset="0"/>
              </a:rPr>
              <a:t>and progression of emphysema(%) and decline in lung function</a:t>
            </a:r>
            <a:endParaRPr lang="en-US" altLang="zh-CN" sz="3000" baseline="-25000" dirty="0" smtClean="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788538"/>
              </p:ext>
            </p:extLst>
          </p:nvPr>
        </p:nvGraphicFramePr>
        <p:xfrm>
          <a:off x="1004888" y="1570038"/>
          <a:ext cx="10125075" cy="4223766"/>
        </p:xfrm>
        <a:graphic>
          <a:graphicData uri="http://schemas.openxmlformats.org/drawingml/2006/table">
            <a:tbl>
              <a:tblPr/>
              <a:tblGrid>
                <a:gridCol w="2225200">
                  <a:extLst>
                    <a:ext uri="{9D8B030D-6E8A-4147-A177-3AD203B41FA5}">
                      <a16:colId xmlns:a16="http://schemas.microsoft.com/office/drawing/2014/main" val="2838391712"/>
                    </a:ext>
                  </a:extLst>
                </a:gridCol>
                <a:gridCol w="2755900">
                  <a:extLst>
                    <a:ext uri="{9D8B030D-6E8A-4147-A177-3AD203B41FA5}">
                      <a16:colId xmlns:a16="http://schemas.microsoft.com/office/drawing/2014/main" val="2667978758"/>
                    </a:ext>
                  </a:extLst>
                </a:gridCol>
                <a:gridCol w="2491445">
                  <a:extLst>
                    <a:ext uri="{9D8B030D-6E8A-4147-A177-3AD203B41FA5}">
                      <a16:colId xmlns:a16="http://schemas.microsoft.com/office/drawing/2014/main" val="361079389"/>
                    </a:ext>
                  </a:extLst>
                </a:gridCol>
                <a:gridCol w="2652530">
                  <a:extLst>
                    <a:ext uri="{9D8B030D-6E8A-4147-A177-3AD203B41FA5}">
                      <a16:colId xmlns:a16="http://schemas.microsoft.com/office/drawing/2014/main" val="3479746307"/>
                    </a:ext>
                  </a:extLst>
                </a:gridCol>
              </a:tblGrid>
              <a:tr h="7016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Change of </a:t>
                      </a: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emphysema(%)</a:t>
                      </a:r>
                      <a:endParaRPr kumimoji="0" lang="en-US" altLang="zh-CN" sz="1800" b="1" i="0" u="none" strike="noStrike" cap="none" normalizeH="0" baseline="0" dirty="0">
                        <a:ln>
                          <a:noFill/>
                        </a:ln>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x 10yrs, </a:t>
                      </a:r>
                      <a:r>
                        <a:rPr kumimoji="0" lang="en-US" altLang="zh-CN" sz="1800" b="1"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95% </a:t>
                      </a: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CI per 3ppb)</a:t>
                      </a:r>
                      <a:endParaRPr kumimoji="0" lang="en-US" altLang="zh-CN" sz="1800" b="1" i="0" u="none" strike="noStrike" cap="none" normalizeH="0" baseline="0" dirty="0">
                        <a:ln>
                          <a:noFill/>
                        </a:ln>
                        <a:solidFill>
                          <a:schemeClr val="bg1"/>
                        </a:solidFill>
                        <a:effectLst/>
                        <a:latin typeface="Calibri" panose="020F0502020204030204" pitchFamily="34" charset="0"/>
                        <a:ea typeface="宋体" panose="02010600030101010101" pitchFamily="2" charset="-122"/>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Change of FEV</a:t>
                      </a:r>
                      <a:r>
                        <a:rPr kumimoji="0" lang="en-US" altLang="zh-CN" sz="1800" b="1" i="0" u="none" strike="noStrike" cap="none" normalizeH="0" baseline="-2500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mn-ea"/>
                          <a:cs typeface="Times New Roman" panose="02020603050405020304" pitchFamily="18" charset="0"/>
                        </a:rPr>
                        <a:t>(ml x 5yrs, </a:t>
                      </a: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95</a:t>
                      </a:r>
                      <a:r>
                        <a:rPr kumimoji="0" lang="en-US" altLang="zh-CN" sz="1800" b="1"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mn-ea"/>
                          <a:cs typeface="Times New Roman" panose="02020603050405020304" pitchFamily="18" charset="0"/>
                        </a:rPr>
                        <a:t>CI per 3ppb)</a:t>
                      </a:r>
                      <a:endParaRPr kumimoji="0" lang="en-US" altLang="zh-CN" sz="1800" b="1" i="0" u="none" strike="noStrike" cap="none" normalizeH="0" baseline="0" dirty="0">
                        <a:ln>
                          <a:noFill/>
                        </a:ln>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mn-ea"/>
                          <a:cs typeface="Times New Roman" panose="02020603050405020304" pitchFamily="18" charset="0"/>
                        </a:rPr>
                        <a:t>Change of FVC             (ml x 5yrs, 95% CI per 3ppb)</a:t>
                      </a:r>
                      <a:endParaRPr kumimoji="0" lang="en-US" altLang="zh-CN" sz="1800" b="1" i="0" u="none" strike="noStrike" cap="none" normalizeH="0" baseline="0" dirty="0">
                        <a:ln>
                          <a:noFill/>
                        </a:ln>
                        <a:solidFill>
                          <a:schemeClr val="bg1"/>
                        </a:solidFill>
                        <a:effectLst/>
                        <a:latin typeface="Calibri" panose="020F0502020204030204" pitchFamily="34" charset="0"/>
                        <a:ea typeface="+mn-ea"/>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10716240"/>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Main Analyses</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3095318311"/>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Base</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0.19 (0.02, 0.36)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(-24, 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-28 (-28, -11)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912190966"/>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Primary</a:t>
                      </a:r>
                      <a:endParaRPr kumimoji="0" lang="en-US"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0.24 (0.06, 0.43)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 (-27, -1)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-32 (-49, -14)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52293605"/>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Extended</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0.24(0.06, 0.42)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 (-27, -1)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 (-30, -9)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701629310"/>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Sensitivity Analyses</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332558778"/>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a:t>
                      </a:r>
                      <a:r>
                        <a:rPr kumimoji="0" lang="en-US" altLang="zh-CN" sz="1800" b="0" i="0" u="none" strike="noStrike" cap="none" normalizeH="0" baseline="-2500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warm seasons</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0.23 (0.07, 0.40)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 (-21, 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-21 (-21, -3)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640539874"/>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a:t>
                      </a:r>
                      <a:r>
                        <a:rPr kumimoji="0" lang="en-US" altLang="zh-CN" sz="1800" b="0" i="0" u="none" strike="noStrike" cap="none" normalizeH="0" baseline="-2500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1-year mean</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0.13 (0.01, 0.25)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(-16, 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 (-16, 17)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099188259"/>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Adjust for </a:t>
                      </a:r>
                      <a:r>
                        <a:rPr kumimoji="0" lang="en-US" altLang="zh-CN" sz="18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PM</a:t>
                      </a:r>
                      <a:r>
                        <a:rPr kumimoji="0" lang="en-US" altLang="zh-CN" sz="1800" b="0" i="0" u="none" strike="noStrike" cap="none" normalizeH="0" baseline="-25000" dirty="0" smtClean="0">
                          <a:ln>
                            <a:noFill/>
                          </a:ln>
                          <a:solidFill>
                            <a:srgbClr val="000000"/>
                          </a:solidFill>
                          <a:effectLst/>
                          <a:latin typeface="Times New Roman" panose="02020603050405020304" pitchFamily="18" charset="0"/>
                          <a:ea typeface="+mn-ea"/>
                          <a:cs typeface="Times New Roman" panose="02020603050405020304" pitchFamily="18" charset="0"/>
                        </a:rPr>
                        <a:t>2.5</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0.24 (0.04, 0.45)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(-27, 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-24 (-45, -3)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3225722158"/>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Adjust </a:t>
                      </a:r>
                      <a:r>
                        <a:rPr kumimoji="0" lang="en-US" altLang="zh-CN" sz="18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for NO</a:t>
                      </a:r>
                      <a:r>
                        <a:rPr kumimoji="0" lang="en-US" altLang="zh-CN" sz="1800" b="0" i="0" u="none" strike="noStrike" cap="none" normalizeH="0" baseline="-25000" dirty="0" smtClean="0">
                          <a:ln>
                            <a:noFill/>
                          </a:ln>
                          <a:solidFill>
                            <a:srgbClr val="000000"/>
                          </a:solidFill>
                          <a:effectLst/>
                          <a:latin typeface="Times New Roman" panose="02020603050405020304" pitchFamily="18" charset="0"/>
                          <a:ea typeface="+mn-ea"/>
                          <a:cs typeface="Times New Roman" panose="02020603050405020304" pitchFamily="18" charset="0"/>
                        </a:rPr>
                        <a:t>x</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0.31 (0.10, 0.52)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(-30, 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-22 (-44, 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136971682"/>
                  </a:ext>
                </a:extLst>
              </a:tr>
            </a:tbl>
          </a:graphicData>
        </a:graphic>
      </p:graphicFrame>
    </p:spTree>
    <p:extLst>
      <p:ext uri="{BB962C8B-B14F-4D97-AF65-F5344CB8AC3E}">
        <p14:creationId xmlns:p14="http://schemas.microsoft.com/office/powerpoint/2010/main" val="3577927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772" y="281997"/>
            <a:ext cx="10515600" cy="1325563"/>
          </a:xfrm>
        </p:spPr>
        <p:txBody>
          <a:bodyPr/>
          <a:lstStyle/>
          <a:p>
            <a:r>
              <a:rPr lang="en-US" altLang="zh-CN" sz="3200" dirty="0">
                <a:latin typeface="Times New Roman" panose="02020603050405020304" pitchFamily="18" charset="0"/>
                <a:cs typeface="Times New Roman" panose="02020603050405020304" pitchFamily="18" charset="0"/>
              </a:rPr>
              <a:t>Effect modifications for </a:t>
            </a:r>
            <a:r>
              <a:rPr lang="en-US" altLang="zh-CN" sz="3200" dirty="0" smtClean="0">
                <a:latin typeface="Times New Roman" panose="02020603050405020304" pitchFamily="18" charset="0"/>
                <a:cs typeface="Times New Roman" panose="02020603050405020304" pitchFamily="18" charset="0"/>
              </a:rPr>
              <a:t>emphysema and LF</a:t>
            </a:r>
            <a:endParaRPr lang="en-US" sz="3200" dirty="0"/>
          </a:p>
        </p:txBody>
      </p:sp>
      <p:graphicFrame>
        <p:nvGraphicFramePr>
          <p:cNvPr id="4" name="Table 3"/>
          <p:cNvGraphicFramePr>
            <a:graphicFrameLocks noGrp="1"/>
          </p:cNvGraphicFramePr>
          <p:nvPr/>
        </p:nvGraphicFramePr>
        <p:xfrm>
          <a:off x="1164772" y="1453112"/>
          <a:ext cx="9862456" cy="5250509"/>
        </p:xfrm>
        <a:graphic>
          <a:graphicData uri="http://schemas.openxmlformats.org/drawingml/2006/table">
            <a:tbl>
              <a:tblPr firstRow="1" firstCol="1" bandRow="1">
                <a:tableStyleId>{5C22544A-7EE6-4342-B048-85BDC9FD1C3A}</a:tableStyleId>
              </a:tblPr>
              <a:tblGrid>
                <a:gridCol w="2208257">
                  <a:extLst>
                    <a:ext uri="{9D8B030D-6E8A-4147-A177-3AD203B41FA5}">
                      <a16:colId xmlns:a16="http://schemas.microsoft.com/office/drawing/2014/main" val="3565962407"/>
                    </a:ext>
                  </a:extLst>
                </a:gridCol>
                <a:gridCol w="1901742">
                  <a:extLst>
                    <a:ext uri="{9D8B030D-6E8A-4147-A177-3AD203B41FA5}">
                      <a16:colId xmlns:a16="http://schemas.microsoft.com/office/drawing/2014/main" val="192513942"/>
                    </a:ext>
                  </a:extLst>
                </a:gridCol>
                <a:gridCol w="927256">
                  <a:extLst>
                    <a:ext uri="{9D8B030D-6E8A-4147-A177-3AD203B41FA5}">
                      <a16:colId xmlns:a16="http://schemas.microsoft.com/office/drawing/2014/main" val="833920005"/>
                    </a:ext>
                  </a:extLst>
                </a:gridCol>
                <a:gridCol w="1374498">
                  <a:extLst>
                    <a:ext uri="{9D8B030D-6E8A-4147-A177-3AD203B41FA5}">
                      <a16:colId xmlns:a16="http://schemas.microsoft.com/office/drawing/2014/main" val="373935670"/>
                    </a:ext>
                  </a:extLst>
                </a:gridCol>
                <a:gridCol w="927256">
                  <a:extLst>
                    <a:ext uri="{9D8B030D-6E8A-4147-A177-3AD203B41FA5}">
                      <a16:colId xmlns:a16="http://schemas.microsoft.com/office/drawing/2014/main" val="2004303014"/>
                    </a:ext>
                  </a:extLst>
                </a:gridCol>
                <a:gridCol w="1444861">
                  <a:extLst>
                    <a:ext uri="{9D8B030D-6E8A-4147-A177-3AD203B41FA5}">
                      <a16:colId xmlns:a16="http://schemas.microsoft.com/office/drawing/2014/main" val="1862407901"/>
                    </a:ext>
                  </a:extLst>
                </a:gridCol>
                <a:gridCol w="1078586">
                  <a:extLst>
                    <a:ext uri="{9D8B030D-6E8A-4147-A177-3AD203B41FA5}">
                      <a16:colId xmlns:a16="http://schemas.microsoft.com/office/drawing/2014/main" val="1645628912"/>
                    </a:ext>
                  </a:extLst>
                </a:gridCol>
              </a:tblGrid>
              <a:tr h="0">
                <a:tc>
                  <a:txBody>
                    <a:bodyPr/>
                    <a:lstStyle/>
                    <a:p>
                      <a:pPr marL="0" marR="0" algn="just">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Effect modification</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Emphysema (%)</a:t>
                      </a:r>
                      <a:r>
                        <a:rPr lang="en-US" sz="1400" baseline="30000">
                          <a:effectLst/>
                          <a:latin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P-value</a:t>
                      </a:r>
                      <a:r>
                        <a:rPr lang="en-US" sz="1400" baseline="30000">
                          <a:effectLst/>
                          <a:latin typeface="Times New Roman" panose="02020603050405020304" pitchFamily="18" charset="0"/>
                          <a:cs typeface="Times New Roman" panose="02020603050405020304" pitchFamily="18" charset="0"/>
                        </a:rPr>
                        <a:t>b</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FEV</a:t>
                      </a:r>
                      <a:r>
                        <a:rPr lang="en-US" sz="1400" baseline="-25000">
                          <a:effectLst/>
                          <a:latin typeface="Times New Roman" panose="02020603050405020304" pitchFamily="18" charset="0"/>
                          <a:cs typeface="Times New Roman" panose="02020603050405020304" pitchFamily="18" charset="0"/>
                        </a:rPr>
                        <a:t>1 </a:t>
                      </a:r>
                      <a:r>
                        <a:rPr lang="en-US" sz="1400">
                          <a:effectLst/>
                          <a:latin typeface="Times New Roman" panose="02020603050405020304" pitchFamily="18" charset="0"/>
                          <a:cs typeface="Times New Roman" panose="02020603050405020304" pitchFamily="18" charset="0"/>
                        </a:rPr>
                        <a:t>(ml)</a:t>
                      </a:r>
                      <a:r>
                        <a:rPr lang="en-US" sz="1400" baseline="30000">
                          <a:effectLst/>
                          <a:latin typeface="Times New Roman" panose="02020603050405020304" pitchFamily="18" charset="0"/>
                          <a:cs typeface="Times New Roman" panose="02020603050405020304" pitchFamily="18" charset="0"/>
                        </a:rPr>
                        <a:t>c</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P-value</a:t>
                      </a:r>
                      <a:r>
                        <a:rPr lang="en-US" sz="1400" baseline="30000">
                          <a:effectLst/>
                          <a:latin typeface="Times New Roman" panose="02020603050405020304" pitchFamily="18" charset="0"/>
                          <a:cs typeface="Times New Roman" panose="02020603050405020304" pitchFamily="18" charset="0"/>
                        </a:rPr>
                        <a:t>b</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FVC</a:t>
                      </a:r>
                      <a:r>
                        <a:rPr lang="en-US" sz="1400" baseline="30000">
                          <a:effectLst/>
                          <a:latin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cs typeface="Times New Roman" panose="02020603050405020304" pitchFamily="18" charset="0"/>
                        </a:rPr>
                        <a:t>(ml)</a:t>
                      </a:r>
                      <a:r>
                        <a:rPr lang="en-US" sz="1400" baseline="30000">
                          <a:effectLst/>
                          <a:latin typeface="Times New Roman" panose="02020603050405020304" pitchFamily="18" charset="0"/>
                          <a:cs typeface="Times New Roman" panose="02020603050405020304" pitchFamily="18" charset="0"/>
                        </a:rPr>
                        <a:t>c</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P-value</a:t>
                      </a:r>
                      <a:r>
                        <a:rPr lang="en-US" sz="1400" baseline="30000">
                          <a:effectLst/>
                          <a:latin typeface="Times New Roman" panose="02020603050405020304" pitchFamily="18" charset="0"/>
                          <a:cs typeface="Times New Roman" panose="02020603050405020304" pitchFamily="18" charset="0"/>
                        </a:rPr>
                        <a:t>b</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069103559"/>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Gender</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0.45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0.43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16007286"/>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Male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0.41 (0.22, 0.61)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-12 (-26, 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-28 (-48, -9)</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79938668"/>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Female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0.09 (-0.11, 0.28)</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-17 (-31, -2)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-35 (-55, -15)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01819258"/>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Age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0.87</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0.23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0.48</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46787578"/>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&lt;65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0.25 (0.06, 0.44)</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-11 (-25, 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-29 (-48, -9)</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44591327"/>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≥65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0.24 (0.02, 0.45)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-19 (-34, -4)</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-35 (-55, -15)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96156416"/>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Race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0.92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0.70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60818646"/>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White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0.37 (0.15, 0.59)</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-14 (-31, 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-27 (-31, 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63907133"/>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Non-white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0.15 (-0.05, 0.35)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-13 (-27, 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-31 (-51, -12)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1749628"/>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Smoking status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0.21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87876284"/>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Never</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0.18 (-0.01, 0.38)</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-9 (-24, 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-25 (-45, -5)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1316048"/>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Former</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0.26 (0.06, 0.45)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-16 (-31, -2)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-33 (-53, -14)</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40909213"/>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Current</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0.40 (0.12, 0.68)</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-54 (-83, -26)</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-85 (-107, -34)</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5791891"/>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BMI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0.55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0.78</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16353200"/>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&lt; 30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0.30 (0.11, 0.49)</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-11 (-25, 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-31 (-49, -12)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62889930"/>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 30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0.14 (-0.08, 0.35)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-15 (-31, 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-28 (-49, -7)</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11470066"/>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Presence of symptoms</a:t>
                      </a:r>
                      <a:r>
                        <a:rPr lang="en-US" sz="1400" baseline="30000">
                          <a:effectLst/>
                          <a:latin typeface="Times New Roman" panose="02020603050405020304" pitchFamily="18" charset="0"/>
                          <a:cs typeface="Times New Roman" panose="02020603050405020304" pitchFamily="18" charset="0"/>
                        </a:rPr>
                        <a:t>d</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0.04</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0.07</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44166707"/>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No</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0.21 (0.02, 0.40)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-13 (-27, 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-25 (-43, -6)</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92707553"/>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Yes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0.60 (0.24, 0.95)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-29 (-47, -11)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-44 (-67, -20)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95499064"/>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SES index</a:t>
                      </a:r>
                      <a:r>
                        <a:rPr lang="en-US" sz="1400" baseline="30000">
                          <a:effectLst/>
                          <a:latin typeface="Times New Roman" panose="02020603050405020304" pitchFamily="18" charset="0"/>
                          <a:cs typeface="Times New Roman" panose="02020603050405020304" pitchFamily="18" charset="0"/>
                        </a:rPr>
                        <a:t>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0.09</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&lt;0.01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12859516"/>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&gt; 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0.37 (0.23, 0.51)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-18 (-34, -1)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-42 (-64, -20)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90554388"/>
                  </a:ext>
                </a:extLst>
              </a:tr>
              <a:tr h="0">
                <a:tc>
                  <a:txBody>
                    <a:bodyPr/>
                    <a:lstStyle/>
                    <a:p>
                      <a:pPr marL="0" marR="0" algn="just">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 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0.15 (0.00, 0.30)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-6 (-28, 15)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-7 (-36, 22)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37061218"/>
                  </a:ext>
                </a:extLst>
              </a:tr>
            </a:tbl>
          </a:graphicData>
        </a:graphic>
      </p:graphicFrame>
      <p:sp>
        <p:nvSpPr>
          <p:cNvPr id="6" name="Rectangle 5"/>
          <p:cNvSpPr/>
          <p:nvPr/>
        </p:nvSpPr>
        <p:spPr>
          <a:xfrm>
            <a:off x="3333750" y="3729037"/>
            <a:ext cx="7693477" cy="902339"/>
          </a:xfrm>
          <a:prstGeom prst="rect">
            <a:avLst/>
          </a:prstGeom>
          <a:solidFill>
            <a:srgbClr val="00B05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zh-CN">
              <a:solidFill>
                <a:srgbClr val="FFFFFF"/>
              </a:solidFill>
            </a:endParaRPr>
          </a:p>
        </p:txBody>
      </p:sp>
      <p:sp>
        <p:nvSpPr>
          <p:cNvPr id="9" name="Rectangle 8"/>
          <p:cNvSpPr/>
          <p:nvPr/>
        </p:nvSpPr>
        <p:spPr>
          <a:xfrm>
            <a:off x="3333750" y="5352928"/>
            <a:ext cx="7693477" cy="1352300"/>
          </a:xfrm>
          <a:prstGeom prst="rect">
            <a:avLst/>
          </a:prstGeom>
          <a:solidFill>
            <a:srgbClr val="00B05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zh-CN">
              <a:solidFill>
                <a:srgbClr val="FFFFFF"/>
              </a:solidFill>
            </a:endParaRPr>
          </a:p>
        </p:txBody>
      </p:sp>
    </p:spTree>
    <p:extLst>
      <p:ext uri="{BB962C8B-B14F-4D97-AF65-F5344CB8AC3E}">
        <p14:creationId xmlns:p14="http://schemas.microsoft.com/office/powerpoint/2010/main" val="195392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09625" y="0"/>
            <a:ext cx="10515600" cy="1325563"/>
          </a:xfrm>
        </p:spPr>
        <p:txBody>
          <a:bodyPr/>
          <a:lstStyle/>
          <a:p>
            <a:pPr eaLnBrk="1" hangingPunct="1"/>
            <a:r>
              <a:rPr lang="en-US" altLang="zh-CN" sz="3000" dirty="0" smtClean="0">
                <a:latin typeface="Times New Roman" panose="02020603050405020304" pitchFamily="18" charset="0"/>
                <a:ea typeface="Tahoma" panose="020B0604030504040204" pitchFamily="34" charset="0"/>
                <a:cs typeface="Times New Roman" panose="02020603050405020304" pitchFamily="18" charset="0"/>
              </a:rPr>
              <a:t>Associations between O</a:t>
            </a:r>
            <a:r>
              <a:rPr lang="en-US" altLang="zh-CN" sz="3000" baseline="-25000" dirty="0" smtClean="0">
                <a:latin typeface="Times New Roman" panose="02020603050405020304" pitchFamily="18" charset="0"/>
                <a:ea typeface="Tahoma" panose="020B0604030504040204" pitchFamily="34" charset="0"/>
                <a:cs typeface="Times New Roman" panose="02020603050405020304" pitchFamily="18" charset="0"/>
              </a:rPr>
              <a:t>3 </a:t>
            </a:r>
            <a:r>
              <a:rPr lang="en-US" altLang="zh-CN" sz="3000" dirty="0" smtClean="0">
                <a:latin typeface="Times New Roman" panose="02020603050405020304" pitchFamily="18" charset="0"/>
                <a:ea typeface="Tahoma" panose="020B0604030504040204" pitchFamily="34" charset="0"/>
                <a:cs typeface="Times New Roman" panose="02020603050405020304" pitchFamily="18" charset="0"/>
              </a:rPr>
              <a:t>and IMT, CAC progression and CP formation</a:t>
            </a:r>
            <a:endParaRPr lang="en-US" altLang="zh-CN" sz="3000" baseline="-25000" dirty="0" smtClean="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65307612"/>
              </p:ext>
            </p:extLst>
          </p:nvPr>
        </p:nvGraphicFramePr>
        <p:xfrm>
          <a:off x="1004888" y="1570038"/>
          <a:ext cx="10125075" cy="4223766"/>
        </p:xfrm>
        <a:graphic>
          <a:graphicData uri="http://schemas.openxmlformats.org/drawingml/2006/table">
            <a:tbl>
              <a:tblPr/>
              <a:tblGrid>
                <a:gridCol w="2348258">
                  <a:extLst>
                    <a:ext uri="{9D8B030D-6E8A-4147-A177-3AD203B41FA5}">
                      <a16:colId xmlns:a16="http://schemas.microsoft.com/office/drawing/2014/main" val="2838391712"/>
                    </a:ext>
                  </a:extLst>
                </a:gridCol>
                <a:gridCol w="2632842">
                  <a:extLst>
                    <a:ext uri="{9D8B030D-6E8A-4147-A177-3AD203B41FA5}">
                      <a16:colId xmlns:a16="http://schemas.microsoft.com/office/drawing/2014/main" val="2667978758"/>
                    </a:ext>
                  </a:extLst>
                </a:gridCol>
                <a:gridCol w="2491445">
                  <a:extLst>
                    <a:ext uri="{9D8B030D-6E8A-4147-A177-3AD203B41FA5}">
                      <a16:colId xmlns:a16="http://schemas.microsoft.com/office/drawing/2014/main" val="361079389"/>
                    </a:ext>
                  </a:extLst>
                </a:gridCol>
                <a:gridCol w="2652530">
                  <a:extLst>
                    <a:ext uri="{9D8B030D-6E8A-4147-A177-3AD203B41FA5}">
                      <a16:colId xmlns:a16="http://schemas.microsoft.com/office/drawing/2014/main" val="3479746307"/>
                    </a:ext>
                  </a:extLst>
                </a:gridCol>
              </a:tblGrid>
              <a:tr h="7016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Change of IMT ten years</a:t>
                      </a:r>
                      <a:endParaRPr kumimoji="0" lang="en-US" altLang="zh-CN" sz="1800" b="1" i="0" u="none" strike="noStrike" cap="none" normalizeH="0" baseline="0" dirty="0">
                        <a:ln>
                          <a:noFill/>
                        </a:ln>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µm x 10yrs, </a:t>
                      </a:r>
                      <a:r>
                        <a:rPr kumimoji="0" lang="en-US" altLang="zh-CN" sz="1800" b="1"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95% </a:t>
                      </a: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CI per 3 ppb)</a:t>
                      </a:r>
                      <a:endParaRPr kumimoji="0" lang="en-US" altLang="zh-CN" sz="1800" b="1" i="0" u="none" strike="noStrike" cap="none" normalizeH="0" baseline="0" dirty="0">
                        <a:ln>
                          <a:noFill/>
                        </a:ln>
                        <a:solidFill>
                          <a:schemeClr val="bg1"/>
                        </a:solidFill>
                        <a:effectLst/>
                        <a:latin typeface="Calibri" panose="020F0502020204030204" pitchFamily="34" charset="0"/>
                        <a:ea typeface="宋体" panose="02010600030101010101" pitchFamily="2" charset="-122"/>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Odds Ratio (95% CI)</a:t>
                      </a:r>
                      <a:endParaRPr kumimoji="0" lang="en-US" altLang="zh-CN" sz="1800" b="1" i="0" u="none" strike="noStrike" cap="none" normalizeH="0" baseline="0" dirty="0">
                        <a:ln>
                          <a:noFill/>
                        </a:ln>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CP </a:t>
                      </a:r>
                      <a:r>
                        <a:rPr kumimoji="0" lang="en-US" altLang="zh-CN" sz="18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formation per 3 ppb</a:t>
                      </a:r>
                      <a:endParaRPr kumimoji="0" lang="en-US" altLang="zh-CN" sz="1800" b="1" i="0" u="none" strike="noStrike" cap="none" normalizeH="0" baseline="0" dirty="0">
                        <a:ln>
                          <a:noFill/>
                        </a:ln>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Change of CAC ten years (</a:t>
                      </a:r>
                      <a:r>
                        <a:rPr kumimoji="0" lang="en-US" altLang="zh-CN" sz="1800" b="1" i="0" u="none" strike="noStrike" cap="none" normalizeH="0" baseline="0" dirty="0" err="1">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Agatston</a:t>
                      </a:r>
                      <a:r>
                        <a:rPr kumimoji="0" lang="en-US" altLang="zh-CN" sz="18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units x 10yrs, </a:t>
                      </a:r>
                      <a:r>
                        <a:rPr kumimoji="0" lang="en-US" altLang="zh-CN" sz="18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95% </a:t>
                      </a:r>
                      <a:r>
                        <a:rPr kumimoji="0" lang="en-US" altLang="zh-CN" sz="18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CI per 3ppb)</a:t>
                      </a:r>
                      <a:endParaRPr kumimoji="0" lang="en-US" altLang="zh-CN" sz="18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10716240"/>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Main Analyses</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3095318311"/>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Base</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5.6 (1.6, 9.6)</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(1.2, 1.4)</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-9.8 (-18.5, -1.1)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912190966"/>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Primary</a:t>
                      </a:r>
                      <a:endParaRPr kumimoji="0" lang="en-US" altLang="zh-CN" sz="1800" b="1"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5.6 (1.4, 9.7)</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(1.1, 1.4)</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 (-17, 0.1)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52293605"/>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Extended</a:t>
                      </a:r>
                      <a:endPar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5.7 (1.5, 9.9)</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(1.1, 1.4)</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 (-15.2, 2.1)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701629310"/>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Sensitivity Analyses</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332558778"/>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a:t>
                      </a:r>
                      <a:r>
                        <a:rPr kumimoji="0" lang="en-US" altLang="zh-CN" sz="1800" b="0" i="0" u="none" strike="noStrike" cap="none" normalizeH="0" baseline="-2500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warm seasons</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 (2.6, 10.3)</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 (0.9, 1.1)</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 (-15.6, 2.1)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2640539874"/>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a:t>
                      </a:r>
                      <a:r>
                        <a:rPr kumimoji="0" lang="en-US" altLang="zh-CN" sz="1800" b="0" i="0" u="none" strike="noStrike" cap="none" normalizeH="0" baseline="-2500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1-year mean</a:t>
                      </a:r>
                      <a:endParaRPr kumimoji="0" lang="en-US" altLang="zh-CN"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3.5 (0.1, 7.1)</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 (0.9, 1.2)</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-7.3 (-15.8, 1.2)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3099188259"/>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Adjust for NO</a:t>
                      </a:r>
                      <a:r>
                        <a:rPr kumimoji="0" lang="en-US" altLang="zh-CN" sz="1800" b="0" i="0" u="none" strike="noStrike" cap="none" normalizeH="0" baseline="-2500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endPar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15.2 (7.2, 23.2)</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(1.1, 1.4)</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-11.3 (-20.6, -2)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3225722158"/>
                  </a:ext>
                </a:extLst>
              </a:tr>
              <a:tr h="371475">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Adjust for PM</a:t>
                      </a:r>
                      <a:r>
                        <a:rPr kumimoji="0" lang="en-US" altLang="zh-CN" sz="1800" b="0" i="0" u="none" strike="noStrike" cap="none" normalizeH="0" baseline="-2500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2.5</a:t>
                      </a:r>
                      <a:endParaRPr kumimoji="0" lang="en-US" altLang="zh-CN" sz="1800" b="0" i="0" u="none" strike="noStrike" cap="none" normalizeH="0" baseline="0">
                        <a:ln>
                          <a:noFill/>
                        </a:ln>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7.8 (3.1, 12.6)</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(1.1, 1.5)</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-8.3 (-17.2, 0.6)</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2136971682"/>
                  </a:ext>
                </a:extLst>
              </a:tr>
            </a:tbl>
          </a:graphicData>
        </a:graphic>
      </p:graphicFrame>
    </p:spTree>
    <p:extLst>
      <p:ext uri="{BB962C8B-B14F-4D97-AF65-F5344CB8AC3E}">
        <p14:creationId xmlns:p14="http://schemas.microsoft.com/office/powerpoint/2010/main" val="3470606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38200" y="-87313"/>
            <a:ext cx="10515600" cy="1325563"/>
          </a:xfrm>
        </p:spPr>
        <p:txBody>
          <a:bodyPr/>
          <a:lstStyle/>
          <a:p>
            <a:pPr eaLnBrk="1" hangingPunct="1"/>
            <a:r>
              <a:rPr lang="en-US" altLang="zh-CN" sz="3200" dirty="0" smtClean="0">
                <a:latin typeface="Times New Roman" panose="02020603050405020304" pitchFamily="18" charset="0"/>
                <a:cs typeface="Times New Roman" panose="02020603050405020304" pitchFamily="18" charset="0"/>
              </a:rPr>
              <a:t>Effect modifications for IMT and CP</a:t>
            </a:r>
          </a:p>
        </p:txBody>
      </p:sp>
      <p:graphicFrame>
        <p:nvGraphicFramePr>
          <p:cNvPr id="4" name="Table 3"/>
          <p:cNvGraphicFramePr>
            <a:graphicFrameLocks noGrp="1"/>
          </p:cNvGraphicFramePr>
          <p:nvPr/>
        </p:nvGraphicFramePr>
        <p:xfrm>
          <a:off x="838200" y="954088"/>
          <a:ext cx="10133012" cy="5903907"/>
        </p:xfrm>
        <a:graphic>
          <a:graphicData uri="http://schemas.openxmlformats.org/drawingml/2006/table">
            <a:tbl>
              <a:tblPr/>
              <a:tblGrid>
                <a:gridCol w="2839471">
                  <a:extLst>
                    <a:ext uri="{9D8B030D-6E8A-4147-A177-3AD203B41FA5}">
                      <a16:colId xmlns:a16="http://schemas.microsoft.com/office/drawing/2014/main" val="3048772456"/>
                    </a:ext>
                  </a:extLst>
                </a:gridCol>
                <a:gridCol w="742984">
                  <a:extLst>
                    <a:ext uri="{9D8B030D-6E8A-4147-A177-3AD203B41FA5}">
                      <a16:colId xmlns:a16="http://schemas.microsoft.com/office/drawing/2014/main" val="1355765929"/>
                    </a:ext>
                  </a:extLst>
                </a:gridCol>
                <a:gridCol w="2407502">
                  <a:extLst>
                    <a:ext uri="{9D8B030D-6E8A-4147-A177-3AD203B41FA5}">
                      <a16:colId xmlns:a16="http://schemas.microsoft.com/office/drawing/2014/main" val="1131064682"/>
                    </a:ext>
                  </a:extLst>
                </a:gridCol>
                <a:gridCol w="1251748">
                  <a:extLst>
                    <a:ext uri="{9D8B030D-6E8A-4147-A177-3AD203B41FA5}">
                      <a16:colId xmlns:a16="http://schemas.microsoft.com/office/drawing/2014/main" val="1617355154"/>
                    </a:ext>
                  </a:extLst>
                </a:gridCol>
                <a:gridCol w="1831545">
                  <a:extLst>
                    <a:ext uri="{9D8B030D-6E8A-4147-A177-3AD203B41FA5}">
                      <a16:colId xmlns:a16="http://schemas.microsoft.com/office/drawing/2014/main" val="2114552598"/>
                    </a:ext>
                  </a:extLst>
                </a:gridCol>
                <a:gridCol w="1059762">
                  <a:extLst>
                    <a:ext uri="{9D8B030D-6E8A-4147-A177-3AD203B41FA5}">
                      <a16:colId xmlns:a16="http://schemas.microsoft.com/office/drawing/2014/main" val="363222886"/>
                    </a:ext>
                  </a:extLst>
                </a:gridCol>
              </a:tblGrid>
              <a:tr h="228288">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4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Change of IMT (µm) over ten years</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tc gridSpan="2">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Odds Ratio of CP formation</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CN" altLang="en-US"/>
                    </a:p>
                  </a:txBody>
                  <a:tcPr/>
                </a:tc>
                <a:extLst>
                  <a:ext uri="{0D108BD9-81ED-4DB2-BD59-A6C34878D82A}">
                    <a16:rowId xmlns:a16="http://schemas.microsoft.com/office/drawing/2014/main" val="502003232"/>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95% CI</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P-value</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95% CI</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P-value</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260889301"/>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Sex</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0.99</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0.69</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181394461"/>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Female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1800</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5.6 (0.3, 11.0)</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(1.1, 1.5)</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939928433"/>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Male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1592</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5.6 (-0.3, 11.5)</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(1.0, 1.4)</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554485491"/>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Race</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0.99</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0.09</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550035402"/>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White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1334</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5.9 (0.8, 11.0)</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 (1.2, 1.6)</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76353520"/>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Non-white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2058</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5.9 (-0.7, 12.4)</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 (0.9, 1.3)</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795793173"/>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Age at Baseline</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0.25</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0.58</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212067753"/>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&lt; 60 Years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1658</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3.5 (-2.1, 9.0)</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(1.1, 1.5)</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844266054"/>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 60 Years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1734</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7.8 (2.2, 13.4)</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 (1.2, 1.6)</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758797463"/>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Smoking</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0.36</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0.09</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33860635"/>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Never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1658</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3.9 (-1.7, 9.5)</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 (1.2, 1.6)</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483099456"/>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Former and current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1729</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7.4 (1.6, 13.1)</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 (1.0, 1.3)</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754131834"/>
                  </a:ext>
                </a:extLst>
              </a:tr>
              <a:tr h="195711">
                <a:tc>
                  <a:txBody>
                    <a:body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Diabetes</a:t>
                      </a:r>
                      <a:endParaRPr kumimoji="0" lang="zh-CN" altLang="en-US" sz="1200" b="1" i="0" u="none" strike="noStrike" kern="1200"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0.07</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0.11</a:t>
                      </a:r>
                      <a:endParaRPr kumimoji="0" lang="zh-CN" alt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640546117"/>
                  </a:ext>
                </a:extLst>
              </a:tr>
              <a:tr h="195711">
                <a:tc>
                  <a:txBody>
                    <a:body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Not Diabetic</a:t>
                      </a:r>
                      <a:endParaRPr kumimoji="0" lang="zh-CN" altLang="en-US" sz="1200" b="1" i="0" u="none" strike="noStrike" kern="1200"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2619</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7.5 (2.9, 12.0)</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(1.1, 1.3)</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595686494"/>
                  </a:ext>
                </a:extLst>
              </a:tr>
              <a:tr h="195711">
                <a:tc>
                  <a:txBody>
                    <a:body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Impaired Fasting Glucose</a:t>
                      </a:r>
                      <a:endParaRPr kumimoji="0" lang="zh-CN" altLang="en-US" sz="1200" b="1" i="0" u="none" strike="noStrike" kern="1200"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443</a:t>
                      </a:r>
                      <a:endParaRPr kumimoji="0" lang="zh-CN" alt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(-9.9, 12.3)</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(1.0, 1.7)</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110764232"/>
                  </a:ext>
                </a:extLst>
              </a:tr>
              <a:tr h="195711">
                <a:tc>
                  <a:txBody>
                    <a:body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Diabetes</a:t>
                      </a:r>
                      <a:endParaRPr kumimoji="0" lang="zh-CN" altLang="en-US" sz="1200" b="1" i="0" u="none" strike="noStrike" kern="1200"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330</a:t>
                      </a:r>
                      <a:endParaRPr kumimoji="0" lang="zh-CN" altLang="en-US" sz="1200" b="0" i="0" u="none" strike="noStrike" kern="1200"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-6.3 (-18.6, 6.0)</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 (1.2, 2.3)</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00" b="0" i="0" u="none" strike="noStrike" kern="1200"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8" marR="6857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831796043"/>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Hypertension</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0.91</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0.30</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384295755"/>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No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1996</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5.4 (0.1, 10.7)</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 (1.0, 1.3)</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321566281"/>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Yes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1396</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5.9 (0.0, 11.7)</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 (1.2, 1.6)</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709708533"/>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Obesity</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0.25</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0.69</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592589874"/>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BMI ≤ 30 kg/m2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2317</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7.1 (2.1, 12.0)</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 (1.2, 1.5)</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982710591"/>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BMI &gt; 30 kg/m2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1075</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2.6 (-4.2, 9.3)</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 (0.9, 1.3)</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698877228"/>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Statin use</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0.87</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0.19</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560905151"/>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No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2880</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5.9 (0.3, 11.4)</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(1.1, 1.4)</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121707739"/>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Yes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511</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5.3 (0.0, 10.6)</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(1.1, 1.5)</a:t>
                      </a:r>
                    </a:p>
                  </a:txBody>
                  <a:tcPr marL="47528" marR="4752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4302266"/>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Presence of carotid plaque</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0.04</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0.79</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55913214"/>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No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1792</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7.9 (2.0, 13.7)</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 (1.1, 1.4)</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2432528247"/>
                  </a:ext>
                </a:extLst>
              </a:tr>
              <a:tr h="195711">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2813" rtl="0" eaLnBrk="1" fontAlgn="base" latinLnBrk="0" hangingPunct="1">
                        <a:lnSpc>
                          <a:spcPct val="107000"/>
                        </a:lnSpc>
                        <a:spcBef>
                          <a:spcPct val="0"/>
                        </a:spcBef>
                        <a:spcAft>
                          <a:spcPct val="0"/>
                        </a:spcAft>
                        <a:buClrTx/>
                        <a:buSzTx/>
                        <a:buFontTx/>
                        <a:buNone/>
                        <a:tabLst/>
                      </a:pPr>
                      <a:r>
                        <a:rPr kumimoji="0" lang="en-US" altLang="zh-CN" sz="12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  Yes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1600</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0.5 (-5.4, 6.2)</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 (1.1, 1.5)</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defTabSz="9128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12813"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47528" marR="4752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25560627"/>
                  </a:ext>
                </a:extLst>
              </a:tr>
            </a:tbl>
          </a:graphicData>
        </a:graphic>
      </p:graphicFrame>
    </p:spTree>
    <p:extLst>
      <p:ext uri="{BB962C8B-B14F-4D97-AF65-F5344CB8AC3E}">
        <p14:creationId xmlns:p14="http://schemas.microsoft.com/office/powerpoint/2010/main" val="4292522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450850" y="-209550"/>
            <a:ext cx="10515600" cy="1325563"/>
          </a:xfrm>
        </p:spPr>
        <p:txBody>
          <a:bodyPr/>
          <a:lstStyle/>
          <a:p>
            <a:pPr eaLnBrk="1" hangingPunct="1"/>
            <a:r>
              <a:rPr lang="en-US" altLang="zh-CN" sz="3600" dirty="0" smtClean="0">
                <a:latin typeface="Times New Roman" panose="02020603050405020304" pitchFamily="18" charset="0"/>
                <a:cs typeface="Times New Roman" panose="02020603050405020304" pitchFamily="18" charset="0"/>
              </a:rPr>
              <a:t>Comparing with the previous study</a:t>
            </a:r>
            <a:endParaRPr lang="zh-CN" altLang="en-US" sz="3600" dirty="0" smtClean="0">
              <a:latin typeface="Times New Roman" panose="02020603050405020304" pitchFamily="18" charset="0"/>
              <a:cs typeface="Times New Roman" panose="02020603050405020304" pitchFamily="18" charset="0"/>
            </a:endParaRPr>
          </a:p>
        </p:txBody>
      </p:sp>
      <p:sp>
        <p:nvSpPr>
          <p:cNvPr id="8" name="文本框 7"/>
          <p:cNvSpPr txBox="1"/>
          <p:nvPr/>
        </p:nvSpPr>
        <p:spPr>
          <a:xfrm>
            <a:off x="3816712" y="1035050"/>
            <a:ext cx="7541488" cy="5786199"/>
          </a:xfrm>
          <a:prstGeom prst="rect">
            <a:avLst/>
          </a:prstGeom>
          <a:noFill/>
        </p:spPr>
        <p:txBody>
          <a:bodyPr wrap="none">
            <a:spAutoFit/>
          </a:bodyPr>
          <a:lstStyle/>
          <a:p>
            <a:pPr marL="285750" indent="-285750" algn="just">
              <a:spcAft>
                <a:spcPts val="120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Different underlying pathophysiologic processes reflected by IMT and CAC</a:t>
            </a:r>
          </a:p>
          <a:p>
            <a:pPr algn="just">
              <a:spcAft>
                <a:spcPts val="0"/>
              </a:spcAft>
              <a:defRPr/>
            </a:pPr>
            <a:r>
              <a:rPr lang="en-US" altLang="zh-CN" sz="1600" dirty="0">
                <a:latin typeface="Times New Roman" panose="02020603050405020304" pitchFamily="18" charset="0"/>
                <a:cs typeface="Times New Roman" panose="02020603050405020304" pitchFamily="18" charset="0"/>
              </a:rPr>
              <a:t>        1.    IMT reflects early arterial injury from many processes, whereas CAC indicates</a:t>
            </a:r>
          </a:p>
          <a:p>
            <a:pPr algn="just">
              <a:spcAft>
                <a:spcPts val="1200"/>
              </a:spcAft>
              <a:defRPr/>
            </a:pPr>
            <a:r>
              <a:rPr lang="en-US" altLang="zh-CN" sz="1600" dirty="0">
                <a:latin typeface="Times New Roman" panose="02020603050405020304" pitchFamily="18" charset="0"/>
                <a:cs typeface="Times New Roman" panose="02020603050405020304" pitchFamily="18" charset="0"/>
              </a:rPr>
              <a:t>               a more advanced stage of atherosclerosis with vessel wall calcification;</a:t>
            </a:r>
          </a:p>
          <a:p>
            <a:pPr algn="just">
              <a:spcAft>
                <a:spcPts val="0"/>
              </a:spcAft>
              <a:defRPr/>
            </a:pPr>
            <a:r>
              <a:rPr lang="en-US" altLang="zh-CN" sz="1600" dirty="0">
                <a:latin typeface="Times New Roman" panose="02020603050405020304" pitchFamily="18" charset="0"/>
                <a:cs typeface="Times New Roman" panose="02020603050405020304" pitchFamily="18" charset="0"/>
              </a:rPr>
              <a:t>        2.    CAC is a more robust predictor of coronary artery disease events whereas IMT </a:t>
            </a:r>
          </a:p>
          <a:p>
            <a:pPr algn="just">
              <a:spcAft>
                <a:spcPts val="1200"/>
              </a:spcAft>
              <a:defRPr/>
            </a:pPr>
            <a:r>
              <a:rPr lang="en-US" altLang="zh-CN" sz="1600" dirty="0">
                <a:latin typeface="Times New Roman" panose="02020603050405020304" pitchFamily="18" charset="0"/>
                <a:cs typeface="Times New Roman" panose="02020603050405020304" pitchFamily="18" charset="0"/>
              </a:rPr>
              <a:t>               and CP are similar or better predictors of stroke in the general population;</a:t>
            </a:r>
          </a:p>
          <a:p>
            <a:pPr algn="just">
              <a:spcAft>
                <a:spcPts val="0"/>
              </a:spcAft>
              <a:defRPr/>
            </a:pPr>
            <a:r>
              <a:rPr lang="en-US" altLang="zh-CN" sz="1600" dirty="0">
                <a:latin typeface="Times New Roman" panose="02020603050405020304" pitchFamily="18" charset="0"/>
                <a:cs typeface="Times New Roman" panose="02020603050405020304" pitchFamily="18" charset="0"/>
              </a:rPr>
              <a:t>        3.    CAC and IMT may be associated with different risk factors and do not appear </a:t>
            </a:r>
          </a:p>
          <a:p>
            <a:pPr algn="just">
              <a:spcAft>
                <a:spcPts val="1200"/>
              </a:spcAft>
              <a:defRPr/>
            </a:pPr>
            <a:r>
              <a:rPr lang="en-US" altLang="zh-CN" sz="1600" dirty="0">
                <a:latin typeface="Times New Roman" panose="02020603050405020304" pitchFamily="18" charset="0"/>
                <a:cs typeface="Times New Roman" panose="02020603050405020304" pitchFamily="18" charset="0"/>
              </a:rPr>
              <a:t>               to share common genes.</a:t>
            </a:r>
          </a:p>
          <a:p>
            <a:pPr algn="just">
              <a:spcAft>
                <a:spcPts val="1200"/>
              </a:spcAft>
              <a:defRPr/>
            </a:pPr>
            <a:endParaRPr lang="en-US" altLang="zh-CN" sz="1600" dirty="0">
              <a:latin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defRPr/>
            </a:pPr>
            <a:r>
              <a:rPr lang="en-US" altLang="zh-CN" dirty="0">
                <a:latin typeface="Times New Roman" panose="02020603050405020304" pitchFamily="18" charset="0"/>
                <a:cs typeface="Times New Roman" panose="02020603050405020304" pitchFamily="18" charset="0"/>
              </a:rPr>
              <a:t>The biological mechanisms through which different air pollutants act on the </a:t>
            </a:r>
          </a:p>
          <a:p>
            <a:pPr algn="just">
              <a:spcAft>
                <a:spcPts val="1200"/>
              </a:spcAft>
              <a:defRPr/>
            </a:pPr>
            <a:r>
              <a:rPr lang="en-US" altLang="zh-CN" dirty="0">
                <a:latin typeface="Times New Roman" panose="02020603050405020304" pitchFamily="18" charset="0"/>
                <a:cs typeface="Times New Roman" panose="02020603050405020304" pitchFamily="18" charset="0"/>
              </a:rPr>
              <a:t>     vasculature may differ.</a:t>
            </a:r>
          </a:p>
          <a:p>
            <a:pPr algn="just">
              <a:spcAft>
                <a:spcPts val="0"/>
              </a:spcAft>
              <a:defRPr/>
            </a:pPr>
            <a:r>
              <a:rPr lang="en-US" altLang="zh-CN" sz="1600" dirty="0">
                <a:latin typeface="Times New Roman" panose="02020603050405020304" pitchFamily="18" charset="0"/>
                <a:cs typeface="Times New Roman" panose="02020603050405020304" pitchFamily="18" charset="0"/>
              </a:rPr>
              <a:t>        1.    Toxicological study: cardiac functional changes in response to O</a:t>
            </a:r>
            <a:r>
              <a:rPr lang="en-US" altLang="zh-CN" sz="1600" baseline="-25000" dirty="0">
                <a:latin typeface="Times New Roman" panose="02020603050405020304" pitchFamily="18" charset="0"/>
                <a:cs typeface="Times New Roman" panose="02020603050405020304" pitchFamily="18" charset="0"/>
              </a:rPr>
              <a:t>3</a:t>
            </a:r>
            <a:r>
              <a:rPr lang="en-US" altLang="zh-CN" sz="1600" dirty="0">
                <a:latin typeface="Times New Roman" panose="02020603050405020304" pitchFamily="18" charset="0"/>
                <a:cs typeface="Times New Roman" panose="02020603050405020304" pitchFamily="18" charset="0"/>
              </a:rPr>
              <a:t> are different </a:t>
            </a:r>
          </a:p>
          <a:p>
            <a:pPr algn="just">
              <a:spcAft>
                <a:spcPts val="1200"/>
              </a:spcAft>
              <a:defRPr/>
            </a:pPr>
            <a:r>
              <a:rPr lang="en-US" altLang="zh-CN" sz="1600" dirty="0">
                <a:latin typeface="Times New Roman" panose="02020603050405020304" pitchFamily="18" charset="0"/>
                <a:cs typeface="Times New Roman" panose="02020603050405020304" pitchFamily="18" charset="0"/>
              </a:rPr>
              <a:t>               from exposure to PM;</a:t>
            </a:r>
          </a:p>
          <a:p>
            <a:pPr algn="just">
              <a:spcAft>
                <a:spcPts val="0"/>
              </a:spcAft>
              <a:defRPr/>
            </a:pPr>
            <a:r>
              <a:rPr lang="en-US" altLang="zh-CN" sz="1600" dirty="0">
                <a:latin typeface="Times New Roman" panose="02020603050405020304" pitchFamily="18" charset="0"/>
                <a:cs typeface="Times New Roman" panose="02020603050405020304" pitchFamily="18" charset="0"/>
              </a:rPr>
              <a:t>        2.    Human study: effect estimate of personal exposure to O</a:t>
            </a:r>
            <a:r>
              <a:rPr lang="en-US" altLang="zh-CN" sz="1600" baseline="-25000" dirty="0">
                <a:latin typeface="Times New Roman" panose="02020603050405020304" pitchFamily="18" charset="0"/>
                <a:cs typeface="Times New Roman" panose="02020603050405020304" pitchFamily="18" charset="0"/>
              </a:rPr>
              <a:t>3</a:t>
            </a:r>
            <a:r>
              <a:rPr lang="en-US" altLang="zh-CN" sz="1600" dirty="0">
                <a:latin typeface="Times New Roman" panose="02020603050405020304" pitchFamily="18" charset="0"/>
                <a:cs typeface="Times New Roman" panose="02020603050405020304" pitchFamily="18" charset="0"/>
              </a:rPr>
              <a:t> on cardio-ankle </a:t>
            </a:r>
          </a:p>
          <a:p>
            <a:pPr algn="just">
              <a:spcAft>
                <a:spcPts val="1200"/>
              </a:spcAft>
              <a:defRPr/>
            </a:pPr>
            <a:r>
              <a:rPr lang="en-US" altLang="zh-CN" sz="1600" dirty="0">
                <a:latin typeface="Times New Roman" panose="02020603050405020304" pitchFamily="18" charset="0"/>
                <a:cs typeface="Times New Roman" panose="02020603050405020304" pitchFamily="18" charset="0"/>
              </a:rPr>
              <a:t>               vascular index was twice as large as that of PM</a:t>
            </a:r>
            <a:r>
              <a:rPr lang="en-US" altLang="zh-CN" sz="1600" baseline="-25000" dirty="0">
                <a:latin typeface="Times New Roman" panose="02020603050405020304" pitchFamily="18" charset="0"/>
                <a:cs typeface="Times New Roman" panose="02020603050405020304" pitchFamily="18" charset="0"/>
              </a:rPr>
              <a:t>1-2.5</a:t>
            </a:r>
            <a:r>
              <a:rPr lang="en-US" altLang="zh-CN" sz="1600" dirty="0">
                <a:latin typeface="Times New Roman" panose="02020603050405020304" pitchFamily="18" charset="0"/>
                <a:cs typeface="Times New Roman" panose="02020603050405020304" pitchFamily="18" charset="0"/>
              </a:rPr>
              <a:t> exposure in a panel study;  </a:t>
            </a:r>
          </a:p>
          <a:p>
            <a:pPr algn="just">
              <a:spcAft>
                <a:spcPts val="0"/>
              </a:spcAft>
              <a:defRPr/>
            </a:pPr>
            <a:r>
              <a:rPr lang="en-US" altLang="zh-CN" sz="1600" dirty="0">
                <a:latin typeface="Times New Roman" panose="02020603050405020304" pitchFamily="18" charset="0"/>
                <a:cs typeface="Times New Roman" panose="02020603050405020304" pitchFamily="18" charset="0"/>
              </a:rPr>
              <a:t>        3.    Population-based study, greater exposure to O</a:t>
            </a:r>
            <a:r>
              <a:rPr lang="en-US" altLang="zh-CN" sz="1600" baseline="-25000" dirty="0">
                <a:latin typeface="Times New Roman" panose="02020603050405020304" pitchFamily="18" charset="0"/>
                <a:cs typeface="Times New Roman" panose="02020603050405020304" pitchFamily="18" charset="0"/>
              </a:rPr>
              <a:t>3</a:t>
            </a:r>
            <a:r>
              <a:rPr lang="en-US" altLang="zh-CN" sz="1600" dirty="0">
                <a:latin typeface="Times New Roman" panose="02020603050405020304" pitchFamily="18" charset="0"/>
                <a:cs typeface="Times New Roman" panose="02020603050405020304" pitchFamily="18" charset="0"/>
              </a:rPr>
              <a:t> rather than PM was associated </a:t>
            </a:r>
          </a:p>
          <a:p>
            <a:pPr algn="just">
              <a:spcAft>
                <a:spcPts val="1200"/>
              </a:spcAft>
              <a:defRPr/>
            </a:pPr>
            <a:r>
              <a:rPr lang="en-US" altLang="zh-CN" sz="1600" dirty="0">
                <a:latin typeface="Times New Roman" panose="02020603050405020304" pitchFamily="18" charset="0"/>
                <a:cs typeface="Times New Roman" panose="02020603050405020304" pitchFamily="18" charset="0"/>
              </a:rPr>
              <a:t>               with increased risk of IMT in young adulthood. </a:t>
            </a:r>
          </a:p>
          <a:p>
            <a:pPr algn="just">
              <a:spcAft>
                <a:spcPts val="1200"/>
              </a:spcAft>
              <a:defRPr/>
            </a:pPr>
            <a:endParaRPr lang="zh-CN" altLang="en-US" dirty="0">
              <a:latin typeface="Times New Roman" panose="02020603050405020304" pitchFamily="18" charset="0"/>
              <a:cs typeface="Times New Roman" panose="02020603050405020304" pitchFamily="18" charset="0"/>
            </a:endParaRPr>
          </a:p>
        </p:txBody>
      </p:sp>
      <p:grpSp>
        <p:nvGrpSpPr>
          <p:cNvPr id="34820" name="组合 10"/>
          <p:cNvGrpSpPr>
            <a:grpSpLocks/>
          </p:cNvGrpSpPr>
          <p:nvPr/>
        </p:nvGrpSpPr>
        <p:grpSpPr bwMode="auto">
          <a:xfrm>
            <a:off x="114300" y="1116013"/>
            <a:ext cx="3155950" cy="4937125"/>
            <a:chOff x="113671" y="838900"/>
            <a:chExt cx="3156654" cy="4937956"/>
          </a:xfrm>
        </p:grpSpPr>
        <p:pic>
          <p:nvPicPr>
            <p:cNvPr id="34821"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118" y="1269406"/>
              <a:ext cx="2689025" cy="259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文本框 5"/>
            <p:cNvSpPr txBox="1">
              <a:spLocks noChangeArrowheads="1"/>
            </p:cNvSpPr>
            <p:nvPr/>
          </p:nvSpPr>
          <p:spPr bwMode="auto">
            <a:xfrm>
              <a:off x="188977" y="5143495"/>
              <a:ext cx="1486636" cy="36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dirty="0" smtClean="0">
                  <a:latin typeface="Times New Roman" panose="02020603050405020304" pitchFamily="18" charset="0"/>
                  <a:cs typeface="Times New Roman" panose="02020603050405020304" pitchFamily="18" charset="0"/>
                </a:rPr>
                <a:t>(2016 </a:t>
              </a:r>
              <a:r>
                <a:rPr lang="en-US" altLang="zh-CN" dirty="0">
                  <a:latin typeface="Times New Roman" panose="02020603050405020304" pitchFamily="18" charset="0"/>
                  <a:cs typeface="Times New Roman" panose="02020603050405020304" pitchFamily="18" charset="0"/>
                </a:rPr>
                <a:t>Lancet)</a:t>
              </a:r>
              <a:endParaRPr lang="zh-CN" altLang="en-US" dirty="0">
                <a:latin typeface="Times New Roman" panose="02020603050405020304" pitchFamily="18" charset="0"/>
                <a:cs typeface="Times New Roman" panose="02020603050405020304" pitchFamily="18" charset="0"/>
              </a:endParaRPr>
            </a:p>
          </p:txBody>
        </p:sp>
        <p:sp>
          <p:nvSpPr>
            <p:cNvPr id="34823" name="文本框 6"/>
            <p:cNvSpPr txBox="1">
              <a:spLocks noChangeArrowheads="1"/>
            </p:cNvSpPr>
            <p:nvPr/>
          </p:nvSpPr>
          <p:spPr bwMode="auto">
            <a:xfrm>
              <a:off x="1000464" y="1075573"/>
              <a:ext cx="1713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a:t>CAC progression</a:t>
              </a:r>
              <a:endParaRPr lang="zh-CN" altLang="en-US"/>
            </a:p>
          </p:txBody>
        </p:sp>
        <p:sp>
          <p:nvSpPr>
            <p:cNvPr id="34824" name="文本框 8"/>
            <p:cNvSpPr txBox="1">
              <a:spLocks noChangeArrowheads="1"/>
            </p:cNvSpPr>
            <p:nvPr/>
          </p:nvSpPr>
          <p:spPr bwMode="auto">
            <a:xfrm>
              <a:off x="234930" y="4040985"/>
              <a:ext cx="2865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zh-CN" dirty="0">
                  <a:latin typeface="Times New Roman" panose="02020603050405020304" pitchFamily="18" charset="0"/>
                  <a:cs typeface="Times New Roman" panose="02020603050405020304" pitchFamily="18" charset="0"/>
                </a:rPr>
                <a:t>Strong associations between</a:t>
              </a:r>
            </a:p>
            <a:p>
              <a:r>
                <a:rPr lang="en-US" altLang="zh-CN" dirty="0">
                  <a:latin typeface="Times New Roman" panose="02020603050405020304" pitchFamily="18" charset="0"/>
                  <a:cs typeface="Times New Roman" panose="02020603050405020304" pitchFamily="18" charset="0"/>
                </a:rPr>
                <a:t>PM</a:t>
              </a:r>
              <a:r>
                <a:rPr lang="en-US" altLang="zh-CN" baseline="-25000" dirty="0">
                  <a:latin typeface="Times New Roman" panose="02020603050405020304" pitchFamily="18" charset="0"/>
                  <a:cs typeface="Times New Roman" panose="02020603050405020304" pitchFamily="18" charset="0"/>
                </a:rPr>
                <a:t>2.5</a:t>
              </a:r>
              <a:r>
                <a:rPr lang="en-US" altLang="zh-CN" dirty="0">
                  <a:latin typeface="Times New Roman" panose="02020603050405020304" pitchFamily="18" charset="0"/>
                  <a:cs typeface="Times New Roman" panose="02020603050405020304" pitchFamily="18" charset="0"/>
                </a:rPr>
                <a:t> (NOx) and CAC, but </a:t>
              </a:r>
            </a:p>
            <a:p>
              <a:r>
                <a:rPr lang="en-US" altLang="zh-CN" dirty="0">
                  <a:latin typeface="Times New Roman" panose="02020603050405020304" pitchFamily="18" charset="0"/>
                  <a:cs typeface="Times New Roman" panose="02020603050405020304" pitchFamily="18" charset="0"/>
                </a:rPr>
                <a:t>Not with IMT</a:t>
              </a:r>
              <a:endParaRPr lang="zh-CN" altLang="en-US" dirty="0">
                <a:latin typeface="Times New Roman" panose="02020603050405020304" pitchFamily="18" charset="0"/>
                <a:cs typeface="Times New Roman" panose="02020603050405020304" pitchFamily="18" charset="0"/>
              </a:endParaRPr>
            </a:p>
          </p:txBody>
        </p:sp>
        <p:sp>
          <p:nvSpPr>
            <p:cNvPr id="10" name="矩形 9"/>
            <p:cNvSpPr/>
            <p:nvPr/>
          </p:nvSpPr>
          <p:spPr>
            <a:xfrm>
              <a:off x="113671" y="838900"/>
              <a:ext cx="3156654" cy="49379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extLst>
      <p:ext uri="{BB962C8B-B14F-4D97-AF65-F5344CB8AC3E}">
        <p14:creationId xmlns:p14="http://schemas.microsoft.com/office/powerpoint/2010/main" val="81007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limatechange-foodsecurity.org/uploads/trop_ozone_compl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7436"/>
            <a:ext cx="8028472" cy="60213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71706" y="2113276"/>
            <a:ext cx="17526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7721"/>
    </mc:Choice>
    <mc:Fallback xmlns="">
      <p:transition spd="slow" advTm="3772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Conclusion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a:latin typeface="Times New Roman" panose="02020603050405020304" pitchFamily="18" charset="0"/>
                <a:cs typeface="Times New Roman" panose="02020603050405020304" pitchFamily="18" charset="0"/>
              </a:rPr>
              <a:t>Long-term outdoor concentrations of O</a:t>
            </a:r>
            <a:r>
              <a:rPr lang="en-US" baseline="-25000"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were associated with both an increase in progression of percent emphysema and a faster decline in lung function in a multiethnic population, with evidence of increased risk in people who had pre-existing respiratory disease</a:t>
            </a:r>
            <a:r>
              <a:rPr lang="en-US" dirty="0" smtClean="0">
                <a:latin typeface="Times New Roman" panose="02020603050405020304" pitchFamily="18" charset="0"/>
                <a:cs typeface="Times New Roman" panose="02020603050405020304" pitchFamily="18" charset="0"/>
              </a:rPr>
              <a:t>;</a:t>
            </a:r>
          </a:p>
          <a:p>
            <a:pPr marL="0" indent="0">
              <a:lnSpc>
                <a:spcPct val="120000"/>
              </a:lnSpc>
              <a:buNone/>
            </a:pPr>
            <a:endParaRPr lang="en-US" dirty="0" smtClean="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Outdoor </a:t>
            </a:r>
            <a:r>
              <a:rPr lang="en-US" dirty="0">
                <a:latin typeface="Times New Roman" panose="02020603050405020304" pitchFamily="18" charset="0"/>
                <a:cs typeface="Times New Roman" panose="02020603050405020304" pitchFamily="18" charset="0"/>
              </a:rPr>
              <a:t>residential 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concentrations </a:t>
            </a:r>
            <a:r>
              <a:rPr lang="en-US" dirty="0" smtClean="0">
                <a:latin typeface="Times New Roman" panose="02020603050405020304" pitchFamily="18" charset="0"/>
                <a:cs typeface="Times New Roman" panose="02020603050405020304" pitchFamily="18" charset="0"/>
              </a:rPr>
              <a:t>were also </a:t>
            </a:r>
            <a:r>
              <a:rPr lang="en-US" dirty="0">
                <a:latin typeface="Times New Roman" panose="02020603050405020304" pitchFamily="18" charset="0"/>
                <a:cs typeface="Times New Roman" panose="02020603050405020304" pitchFamily="18" charset="0"/>
              </a:rPr>
              <a:t>associated with increased carotid wall thickness and risk of plaque formation, suggesting arterial injury and a distinct pathological response to 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than observed with </a:t>
            </a:r>
            <a:r>
              <a:rPr lang="en-US" dirty="0" smtClean="0">
                <a:latin typeface="Times New Roman" panose="02020603050405020304" pitchFamily="18" charset="0"/>
                <a:cs typeface="Times New Roman" panose="02020603050405020304" pitchFamily="18" charset="0"/>
              </a:rPr>
              <a:t>PM</a:t>
            </a:r>
            <a:r>
              <a:rPr lang="en-US" baseline="-25000" dirty="0" smtClean="0">
                <a:latin typeface="Times New Roman" panose="02020603050405020304" pitchFamily="18" charset="0"/>
                <a:cs typeface="Times New Roman" panose="02020603050405020304" pitchFamily="18" charset="0"/>
              </a:rPr>
              <a:t>2.5 </a:t>
            </a:r>
            <a:r>
              <a:rPr lang="en-US" dirty="0">
                <a:latin typeface="Times New Roman" panose="02020603050405020304" pitchFamily="18" charset="0"/>
                <a:cs typeface="Times New Roman" panose="02020603050405020304" pitchFamily="18" charset="0"/>
              </a:rPr>
              <a:t>concentrations in this cohort</a:t>
            </a:r>
            <a:r>
              <a:rPr lang="en-US" dirty="0" smtClean="0">
                <a:latin typeface="Times New Roman" panose="02020603050405020304" pitchFamily="18" charset="0"/>
                <a:cs typeface="Times New Roman" panose="02020603050405020304" pitchFamily="18" charset="0"/>
              </a:rPr>
              <a:t>.</a:t>
            </a:r>
          </a:p>
          <a:p>
            <a:pPr>
              <a:lnSpc>
                <a:spcPct val="120000"/>
              </a:lnSpc>
            </a:pPr>
            <a:endParaRPr lang="en-US" dirty="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In summary, long-term </a:t>
            </a:r>
            <a:r>
              <a:rPr lang="en-US" dirty="0">
                <a:latin typeface="Times New Roman" panose="02020603050405020304" pitchFamily="18" charset="0"/>
                <a:cs typeface="Times New Roman" panose="02020603050405020304" pitchFamily="18" charset="0"/>
              </a:rPr>
              <a:t>exposure to ambient 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may be an important risk factor for decline in pulmonary </a:t>
            </a:r>
            <a:r>
              <a:rPr lang="en-US" dirty="0" smtClean="0">
                <a:latin typeface="Times New Roman" panose="02020603050405020304" pitchFamily="18" charset="0"/>
                <a:cs typeface="Times New Roman" panose="02020603050405020304" pitchFamily="18" charset="0"/>
              </a:rPr>
              <a:t>and arterial health </a:t>
            </a:r>
            <a:r>
              <a:rPr lang="en-US" dirty="0">
                <a:latin typeface="Times New Roman" panose="02020603050405020304" pitchFamily="18" charset="0"/>
                <a:cs typeface="Times New Roman" panose="02020603050405020304" pitchFamily="18" charset="0"/>
              </a:rPr>
              <a:t>with aging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050774"/>
      </p:ext>
    </p:extLst>
  </p:cSld>
  <p:clrMapOvr>
    <a:masterClrMapping/>
  </p:clrMapOvr>
  <mc:AlternateContent xmlns:mc="http://schemas.openxmlformats.org/markup-compatibility/2006" xmlns:p14="http://schemas.microsoft.com/office/powerpoint/2010/main">
    <mc:Choice Requires="p14">
      <p:transition spd="slow" p14:dur="2000" advTm="34120"/>
    </mc:Choice>
    <mc:Fallback xmlns="">
      <p:transition spd="slow" advTm="3412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859" y="304800"/>
            <a:ext cx="8229600" cy="1066800"/>
          </a:xfrm>
        </p:spPr>
        <p:txBody>
          <a:bodyPr>
            <a:normAutofit/>
          </a:bodyPr>
          <a:lstStyle/>
          <a:p>
            <a:r>
              <a:rPr lang="en-US" sz="4000" dirty="0" smtClean="0">
                <a:latin typeface="Times New Roman" panose="02020603050405020304" pitchFamily="18" charset="0"/>
                <a:cs typeface="Times New Roman" panose="02020603050405020304" pitchFamily="18" charset="0"/>
              </a:rPr>
              <a:t>Acknowledgments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59858" y="1463675"/>
            <a:ext cx="9925897" cy="5257800"/>
          </a:xfrm>
        </p:spPr>
        <p:txBody>
          <a:bodyPr>
            <a:normAutofit lnSpcReduction="10000"/>
          </a:bodyPr>
          <a:lstStyle/>
          <a:p>
            <a:pPr marL="109728" indent="0">
              <a:buNone/>
            </a:pPr>
            <a:r>
              <a:rPr lang="en-US" sz="2000" b="1" dirty="0">
                <a:latin typeface="Times New Roman" panose="02020603050405020304" pitchFamily="18" charset="0"/>
                <a:cs typeface="Times New Roman" panose="02020603050405020304" pitchFamily="18" charset="0"/>
              </a:rPr>
              <a:t>University of Washington</a:t>
            </a:r>
          </a:p>
          <a:p>
            <a:pPr marL="109728" indent="0">
              <a:buNone/>
            </a:pPr>
            <a:r>
              <a:rPr lang="en-US" sz="2000" dirty="0" smtClean="0">
                <a:latin typeface="Times New Roman" panose="02020603050405020304" pitchFamily="18" charset="0"/>
                <a:cs typeface="Times New Roman" panose="02020603050405020304" pitchFamily="18" charset="0"/>
              </a:rPr>
              <a:t>Meng Wang, </a:t>
            </a:r>
            <a:r>
              <a:rPr lang="en-US" sz="2000" dirty="0">
                <a:latin typeface="Times New Roman" panose="02020603050405020304" pitchFamily="18" charset="0"/>
                <a:cs typeface="Times New Roman" panose="02020603050405020304" pitchFamily="18" charset="0"/>
              </a:rPr>
              <a:t>Sverre Vedal, Paul Sampson, Lianne </a:t>
            </a:r>
            <a:r>
              <a:rPr lang="en-US" sz="2000" dirty="0" smtClean="0">
                <a:latin typeface="Times New Roman" panose="02020603050405020304" pitchFamily="18" charset="0"/>
                <a:cs typeface="Times New Roman" panose="02020603050405020304" pitchFamily="18" charset="0"/>
              </a:rPr>
              <a:t>Sheppard</a:t>
            </a:r>
          </a:p>
          <a:p>
            <a:pPr marL="109728" indent="0">
              <a:buNone/>
            </a:pPr>
            <a:endParaRPr lang="en-US" sz="2000" dirty="0">
              <a:latin typeface="Times New Roman" panose="02020603050405020304" pitchFamily="18" charset="0"/>
              <a:cs typeface="Times New Roman" panose="02020603050405020304" pitchFamily="18" charset="0"/>
            </a:endParaRPr>
          </a:p>
          <a:p>
            <a:pPr marL="109728" indent="0">
              <a:buNone/>
            </a:pPr>
            <a:r>
              <a:rPr lang="en-US" sz="2000" b="1" dirty="0" smtClean="0">
                <a:latin typeface="Times New Roman" panose="02020603050405020304" pitchFamily="18" charset="0"/>
                <a:cs typeface="Times New Roman" panose="02020603050405020304" pitchFamily="18" charset="0"/>
              </a:rPr>
              <a:t>Columbia </a:t>
            </a:r>
            <a:r>
              <a:rPr lang="en-US" sz="2000" b="1" dirty="0">
                <a:latin typeface="Times New Roman" panose="02020603050405020304" pitchFamily="18" charset="0"/>
                <a:cs typeface="Times New Roman" panose="02020603050405020304" pitchFamily="18" charset="0"/>
              </a:rPr>
              <a:t>University</a:t>
            </a:r>
          </a:p>
          <a:p>
            <a:pPr marL="109728" indent="0">
              <a:buNone/>
            </a:pPr>
            <a:r>
              <a:rPr lang="en-US" sz="2000" dirty="0">
                <a:latin typeface="Times New Roman" panose="02020603050405020304" pitchFamily="18" charset="0"/>
                <a:cs typeface="Times New Roman" panose="02020603050405020304" pitchFamily="18" charset="0"/>
              </a:rPr>
              <a:t>Graham Barr, Carrie Aaron, Jaime Madrigano, Elsa </a:t>
            </a:r>
            <a:r>
              <a:rPr lang="en-US" sz="2000" dirty="0" err="1" smtClean="0">
                <a:latin typeface="Times New Roman" panose="02020603050405020304" pitchFamily="18" charset="0"/>
                <a:cs typeface="Times New Roman" panose="02020603050405020304" pitchFamily="18" charset="0"/>
              </a:rPr>
              <a:t>Angelini</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Jie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Yang, </a:t>
            </a:r>
            <a:r>
              <a:rPr lang="en-US" sz="2000" dirty="0">
                <a:latin typeface="Times New Roman" panose="02020603050405020304" pitchFamily="18" charset="0"/>
                <a:cs typeface="Times New Roman" panose="02020603050405020304" pitchFamily="18" charset="0"/>
              </a:rPr>
              <a:t>Andrew </a:t>
            </a:r>
            <a:r>
              <a:rPr lang="en-US" sz="2000" dirty="0" err="1">
                <a:latin typeface="Times New Roman" panose="02020603050405020304" pitchFamily="18" charset="0"/>
                <a:cs typeface="Times New Roman" panose="02020603050405020304" pitchFamily="18" charset="0"/>
              </a:rPr>
              <a:t>Laine</a:t>
            </a:r>
            <a:endParaRPr lang="en-US" sz="2000" dirty="0" smtClean="0">
              <a:latin typeface="Times New Roman" panose="02020603050405020304" pitchFamily="18" charset="0"/>
              <a:cs typeface="Times New Roman" panose="02020603050405020304" pitchFamily="18" charset="0"/>
            </a:endParaRPr>
          </a:p>
          <a:p>
            <a:pPr marL="109728" indent="0">
              <a:buNone/>
            </a:pPr>
            <a:endParaRPr lang="en-US" sz="2000" dirty="0" smtClean="0">
              <a:latin typeface="Times New Roman" panose="02020603050405020304" pitchFamily="18" charset="0"/>
              <a:cs typeface="Times New Roman" panose="02020603050405020304" pitchFamily="18" charset="0"/>
            </a:endParaRPr>
          </a:p>
          <a:p>
            <a:pPr marL="109728" indent="0">
              <a:lnSpc>
                <a:spcPct val="100000"/>
              </a:lnSpc>
              <a:buNone/>
            </a:pPr>
            <a:r>
              <a:rPr lang="pt-BR" sz="2000" b="1" dirty="0">
                <a:latin typeface="Times New Roman" panose="02020603050405020304" pitchFamily="18" charset="0"/>
                <a:cs typeface="Times New Roman" panose="02020603050405020304" pitchFamily="18" charset="0"/>
              </a:rPr>
              <a:t>University of Wisconsin</a:t>
            </a:r>
          </a:p>
          <a:p>
            <a:pPr marL="109728" indent="0">
              <a:buNone/>
            </a:pPr>
            <a:r>
              <a:rPr lang="pt-BR" sz="2000" dirty="0" smtClean="0">
                <a:latin typeface="Times New Roman" panose="02020603050405020304" pitchFamily="18" charset="0"/>
                <a:cs typeface="Times New Roman" panose="02020603050405020304" pitchFamily="18" charset="0"/>
              </a:rPr>
              <a:t>James </a:t>
            </a:r>
            <a:r>
              <a:rPr lang="pt-BR" sz="2000" dirty="0">
                <a:latin typeface="Times New Roman" panose="02020603050405020304" pitchFamily="18" charset="0"/>
                <a:cs typeface="Times New Roman" panose="02020603050405020304" pitchFamily="18" charset="0"/>
              </a:rPr>
              <a:t>H Stein</a:t>
            </a:r>
            <a:endParaRPr lang="en-US" sz="2000" dirty="0">
              <a:latin typeface="Times New Roman" panose="02020603050405020304" pitchFamily="18" charset="0"/>
              <a:cs typeface="Times New Roman" panose="02020603050405020304" pitchFamily="18" charset="0"/>
            </a:endParaRPr>
          </a:p>
          <a:p>
            <a:pPr marL="109728" indent="0">
              <a:buNone/>
            </a:pPr>
            <a:endParaRPr lang="en-US" sz="2000" b="1" dirty="0" smtClean="0">
              <a:latin typeface="Times New Roman" panose="02020603050405020304" pitchFamily="18" charset="0"/>
              <a:cs typeface="Times New Roman" panose="02020603050405020304" pitchFamily="18" charset="0"/>
            </a:endParaRPr>
          </a:p>
          <a:p>
            <a:pPr marL="109728" indent="0">
              <a:buNone/>
            </a:pPr>
            <a:r>
              <a:rPr lang="en-US" sz="2000" b="1" dirty="0" smtClean="0">
                <a:latin typeface="Times New Roman" panose="02020603050405020304" pitchFamily="18" charset="0"/>
                <a:cs typeface="Times New Roman" panose="02020603050405020304" pitchFamily="18" charset="0"/>
              </a:rPr>
              <a:t>University </a:t>
            </a:r>
            <a:r>
              <a:rPr lang="en-US" sz="2000" b="1" dirty="0">
                <a:latin typeface="Times New Roman" panose="02020603050405020304" pitchFamily="18" charset="0"/>
                <a:cs typeface="Times New Roman" panose="02020603050405020304" pitchFamily="18" charset="0"/>
              </a:rPr>
              <a:t>of Michigan</a:t>
            </a:r>
          </a:p>
          <a:p>
            <a:pPr marL="109728" indent="0">
              <a:buNone/>
            </a:pPr>
            <a:r>
              <a:rPr lang="en-US" sz="2000" dirty="0">
                <a:latin typeface="Times New Roman" panose="02020603050405020304" pitchFamily="18" charset="0"/>
                <a:cs typeface="Times New Roman" panose="02020603050405020304" pitchFamily="18" charset="0"/>
              </a:rPr>
              <a:t>Sara Adar</a:t>
            </a:r>
          </a:p>
          <a:p>
            <a:pPr marL="109728" indent="0">
              <a:buNone/>
            </a:pPr>
            <a:endParaRPr lang="en-US" sz="2000" dirty="0">
              <a:latin typeface="Times New Roman" panose="02020603050405020304" pitchFamily="18" charset="0"/>
              <a:cs typeface="Times New Roman" panose="02020603050405020304" pitchFamily="18" charset="0"/>
            </a:endParaRPr>
          </a:p>
          <a:p>
            <a:pPr marL="109728" indent="0">
              <a:buNone/>
            </a:pPr>
            <a:r>
              <a:rPr lang="pt-BR" sz="2000" b="1" dirty="0">
                <a:latin typeface="Times New Roman" panose="02020603050405020304" pitchFamily="18" charset="0"/>
                <a:cs typeface="Times New Roman" panose="02020603050405020304" pitchFamily="18" charset="0"/>
              </a:rPr>
              <a:t>University of Iowa</a:t>
            </a:r>
            <a:endParaRPr lang="en-US" sz="2000" b="1" dirty="0">
              <a:latin typeface="Times New Roman" panose="02020603050405020304" pitchFamily="18" charset="0"/>
              <a:cs typeface="Times New Roman" panose="02020603050405020304" pitchFamily="18" charset="0"/>
            </a:endParaRPr>
          </a:p>
          <a:p>
            <a:pPr marL="109728" indent="0">
              <a:buNone/>
            </a:pPr>
            <a:r>
              <a:rPr lang="en-US" sz="2000" dirty="0">
                <a:latin typeface="Times New Roman" panose="02020603050405020304" pitchFamily="18" charset="0"/>
                <a:cs typeface="Times New Roman" panose="02020603050405020304" pitchFamily="18" charset="0"/>
              </a:rPr>
              <a:t>Eric Hoffman</a:t>
            </a:r>
          </a:p>
        </p:txBody>
      </p:sp>
      <p:sp>
        <p:nvSpPr>
          <p:cNvPr id="4" name="Slide Number Placeholder 3"/>
          <p:cNvSpPr>
            <a:spLocks noGrp="1"/>
          </p:cNvSpPr>
          <p:nvPr>
            <p:ph type="sldNum" sz="quarter" idx="12"/>
          </p:nvPr>
        </p:nvSpPr>
        <p:spPr/>
        <p:txBody>
          <a:bodyPr/>
          <a:lstStyle/>
          <a:p>
            <a:fld id="{3215673E-C6A9-4CE6-BD3F-9F1619FA8F2D}" type="slidenum">
              <a:rPr lang="en-US" smtClean="0"/>
              <a:t>21</a:t>
            </a:fld>
            <a:endParaRPr lang="en-US"/>
          </a:p>
        </p:txBody>
      </p:sp>
    </p:spTree>
    <p:extLst>
      <p:ext uri="{BB962C8B-B14F-4D97-AF65-F5344CB8AC3E}">
        <p14:creationId xmlns:p14="http://schemas.microsoft.com/office/powerpoint/2010/main" val="326152610"/>
      </p:ext>
    </p:extLst>
  </p:cSld>
  <p:clrMapOvr>
    <a:masterClrMapping/>
  </p:clrMapOvr>
  <mc:AlternateContent xmlns:mc="http://schemas.openxmlformats.org/markup-compatibility/2006" xmlns:p14="http://schemas.microsoft.com/office/powerpoint/2010/main">
    <mc:Choice Requires="p14">
      <p:transition spd="slow" p14:dur="2000" advTm="13027"/>
    </mc:Choice>
    <mc:Fallback xmlns="">
      <p:transition spd="slow" advTm="1302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600" b="1" dirty="0" smtClean="0">
              <a:latin typeface="Times New Roman" panose="02020603050405020304" pitchFamily="18" charset="0"/>
              <a:cs typeface="Times New Roman" panose="02020603050405020304" pitchFamily="18" charset="0"/>
            </a:endParaRPr>
          </a:p>
          <a:p>
            <a:pPr marL="0" indent="0">
              <a:buNone/>
            </a:pPr>
            <a:endParaRPr lang="en-US" sz="3600" b="1" dirty="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Thank you for your attention!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368751"/>
      </p:ext>
    </p:extLst>
  </p:cSld>
  <p:clrMapOvr>
    <a:masterClrMapping/>
  </p:clrMapOvr>
  <mc:AlternateContent xmlns:mc="http://schemas.openxmlformats.org/markup-compatibility/2006" xmlns:p14="http://schemas.microsoft.com/office/powerpoint/2010/main">
    <mc:Choice Requires="p14">
      <p:transition spd="slow" p14:dur="2000" advTm="2529"/>
    </mc:Choice>
    <mc:Fallback xmlns="">
      <p:transition spd="slow" advTm="252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7681" y="176667"/>
            <a:ext cx="10515600" cy="1325563"/>
          </a:xfrm>
        </p:spPr>
        <p:txBody>
          <a:bodyPr>
            <a:normAutofit/>
          </a:bodyPr>
          <a:lstStyle/>
          <a:p>
            <a:r>
              <a:rPr lang="en-US" altLang="zh-CN" sz="3600" dirty="0" smtClean="0">
                <a:latin typeface="Times New Roman" panose="02020603050405020304" pitchFamily="18" charset="0"/>
                <a:cs typeface="Times New Roman" panose="02020603050405020304" pitchFamily="18" charset="0"/>
              </a:rPr>
              <a:t>Ozone-induced health effects</a:t>
            </a:r>
            <a:endParaRPr lang="zh-CN" altLang="en-US" sz="36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717681" y="1352940"/>
            <a:ext cx="10515600" cy="5215812"/>
          </a:xfrm>
        </p:spPr>
        <p:txBody>
          <a:bodyPr>
            <a:normAutofit/>
          </a:bodyPr>
          <a:lstStyle/>
          <a:p>
            <a:r>
              <a:rPr lang="en-US" altLang="zh-CN" sz="2400" dirty="0" smtClean="0">
                <a:latin typeface="Times New Roman" panose="02020603050405020304" pitchFamily="18" charset="0"/>
                <a:cs typeface="Times New Roman" panose="02020603050405020304" pitchFamily="18" charset="0"/>
              </a:rPr>
              <a:t>Associations between short-term exposure to O</a:t>
            </a:r>
            <a:r>
              <a:rPr lang="en-US" altLang="zh-CN" sz="2400" baseline="-25000" dirty="0" smtClean="0">
                <a:latin typeface="Times New Roman" panose="02020603050405020304" pitchFamily="18" charset="0"/>
                <a:cs typeface="Times New Roman" panose="02020603050405020304" pitchFamily="18" charset="0"/>
              </a:rPr>
              <a:t>3</a:t>
            </a:r>
            <a:r>
              <a:rPr lang="en-US" altLang="zh-CN" sz="2400" dirty="0" smtClean="0">
                <a:latin typeface="Times New Roman" panose="02020603050405020304" pitchFamily="18" charset="0"/>
                <a:cs typeface="Times New Roman" panose="02020603050405020304" pitchFamily="18" charset="0"/>
              </a:rPr>
              <a:t> and respiratory disease is generally clear.</a:t>
            </a:r>
          </a:p>
          <a:p>
            <a:r>
              <a:rPr lang="en-US" altLang="zh-CN" sz="2400" dirty="0" smtClean="0">
                <a:latin typeface="Times New Roman" panose="02020603050405020304" pitchFamily="18" charset="0"/>
                <a:cs typeface="Times New Roman" panose="02020603050405020304" pitchFamily="18" charset="0"/>
              </a:rPr>
              <a:t>Health </a:t>
            </a:r>
            <a:r>
              <a:rPr lang="en-US" altLang="zh-CN" sz="2400" dirty="0">
                <a:latin typeface="Times New Roman" panose="02020603050405020304" pitchFamily="18" charset="0"/>
                <a:cs typeface="Times New Roman" panose="02020603050405020304" pitchFamily="18" charset="0"/>
              </a:rPr>
              <a:t>e</a:t>
            </a:r>
            <a:r>
              <a:rPr lang="en-US" altLang="zh-CN" sz="2400" dirty="0" smtClean="0">
                <a:latin typeface="Times New Roman" panose="02020603050405020304" pitchFamily="18" charset="0"/>
                <a:cs typeface="Times New Roman" panose="02020603050405020304" pitchFamily="18" charset="0"/>
              </a:rPr>
              <a:t>ffect </a:t>
            </a:r>
            <a:r>
              <a:rPr lang="en-US" altLang="zh-CN" sz="2400" dirty="0">
                <a:latin typeface="Times New Roman" panose="02020603050405020304" pitchFamily="18" charset="0"/>
                <a:cs typeface="Times New Roman" panose="02020603050405020304" pitchFamily="18" charset="0"/>
              </a:rPr>
              <a:t>of </a:t>
            </a:r>
            <a:r>
              <a:rPr lang="en-US" altLang="zh-CN" sz="2400" dirty="0" smtClean="0">
                <a:latin typeface="Times New Roman" panose="02020603050405020304" pitchFamily="18" charset="0"/>
                <a:cs typeface="Times New Roman" panose="02020603050405020304" pitchFamily="18" charset="0"/>
              </a:rPr>
              <a:t>long-term O</a:t>
            </a:r>
            <a:r>
              <a:rPr lang="en-US" altLang="zh-CN" sz="2400" baseline="-25000" dirty="0" smtClean="0">
                <a:latin typeface="Times New Roman" panose="02020603050405020304" pitchFamily="18" charset="0"/>
                <a:cs typeface="Times New Roman" panose="02020603050405020304" pitchFamily="18" charset="0"/>
              </a:rPr>
              <a:t>3</a:t>
            </a:r>
            <a:r>
              <a:rPr lang="en-US" altLang="zh-CN" sz="2400" dirty="0" smtClean="0">
                <a:latin typeface="Times New Roman" panose="02020603050405020304" pitchFamily="18" charset="0"/>
                <a:cs typeface="Times New Roman" panose="02020603050405020304" pitchFamily="18" charset="0"/>
              </a:rPr>
              <a:t> exposure has not been well-understood.</a:t>
            </a:r>
          </a:p>
          <a:p>
            <a:r>
              <a:rPr lang="en-US" sz="2400" dirty="0">
                <a:latin typeface="Times New Roman" panose="02020603050405020304" pitchFamily="18" charset="0"/>
                <a:cs typeface="Times New Roman" panose="02020603050405020304" pitchFamily="18" charset="0"/>
              </a:rPr>
              <a:t>Little is known about pathophysiological mechanism of O</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-induced </a:t>
            </a:r>
            <a:r>
              <a:rPr lang="en-US" altLang="zh-CN" sz="2400" dirty="0">
                <a:latin typeface="Times New Roman" panose="02020603050405020304" pitchFamily="18" charset="0"/>
                <a:cs typeface="Times New Roman" panose="02020603050405020304" pitchFamily="18" charset="0"/>
              </a:rPr>
              <a:t>respiratory </a:t>
            </a:r>
            <a:r>
              <a:rPr lang="en-US" altLang="zh-CN" sz="2400" dirty="0" smtClean="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cardiovascular </a:t>
            </a:r>
            <a:r>
              <a:rPr lang="en-US" sz="2400" dirty="0">
                <a:latin typeface="Times New Roman" panose="02020603050405020304" pitchFamily="18" charset="0"/>
                <a:cs typeface="Times New Roman" panose="02020603050405020304" pitchFamily="18" charset="0"/>
              </a:rPr>
              <a:t>mortality in observational studies</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10817" y="3587688"/>
            <a:ext cx="9929327" cy="2981064"/>
          </a:xfrm>
          <a:prstGeom prst="rect">
            <a:avLst/>
          </a:prstGeom>
        </p:spPr>
      </p:pic>
      <p:sp>
        <p:nvSpPr>
          <p:cNvPr id="5" name="TextBox 4"/>
          <p:cNvSpPr txBox="1"/>
          <p:nvPr/>
        </p:nvSpPr>
        <p:spPr>
          <a:xfrm>
            <a:off x="8730351" y="6433309"/>
            <a:ext cx="221086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Jerrett</a:t>
            </a:r>
            <a:r>
              <a:rPr lang="en-US" dirty="0" smtClean="0">
                <a:latin typeface="Times New Roman" panose="02020603050405020304" pitchFamily="18" charset="0"/>
                <a:cs typeface="Times New Roman" panose="02020603050405020304" pitchFamily="18" charset="0"/>
              </a:rPr>
              <a:t>, 2009, NEJM)</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010817" y="5271796"/>
            <a:ext cx="9812693" cy="7931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7162"/>
    </mc:Choice>
    <mc:Fallback xmlns="">
      <p:transition spd="slow" advTm="3716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484"/>
            <a:ext cx="10515600" cy="1325563"/>
          </a:xfrm>
        </p:spPr>
        <p:txBody>
          <a:bodyPr>
            <a:normAutofit/>
          </a:bodyPr>
          <a:lstStyle/>
          <a:p>
            <a:r>
              <a:rPr lang="en-US" sz="3600" dirty="0" smtClean="0">
                <a:latin typeface="Times New Roman" panose="02020603050405020304" pitchFamily="18" charset="0"/>
                <a:cs typeface="Times New Roman" panose="02020603050405020304" pitchFamily="18" charset="0"/>
              </a:rPr>
              <a:t>Aims of the study</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713653"/>
            <a:ext cx="10787743" cy="4761792"/>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Whether long-term exposure to O</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accelerates progression </a:t>
            </a:r>
            <a:r>
              <a:rPr lang="en-US" dirty="0" smtClean="0">
                <a:latin typeface="Times New Roman" panose="02020603050405020304" pitchFamily="18" charset="0"/>
                <a:cs typeface="Times New Roman" panose="02020603050405020304" pitchFamily="18" charset="0"/>
              </a:rPr>
              <a:t>of</a:t>
            </a:r>
          </a:p>
          <a:p>
            <a:pPr marL="0" indent="0">
              <a:buNone/>
            </a:pPr>
            <a:r>
              <a:rPr lang="en-US" dirty="0">
                <a:latin typeface="Times New Roman" panose="02020603050405020304" pitchFamily="18" charset="0"/>
                <a:cs typeface="Times New Roman" panose="02020603050405020304" pitchFamily="18" charset="0"/>
              </a:rPr>
              <a:t>subclinical </a:t>
            </a:r>
            <a:r>
              <a:rPr lang="en-US" i="1" dirty="0" smtClean="0">
                <a:latin typeface="Times New Roman" panose="02020603050405020304" pitchFamily="18" charset="0"/>
                <a:cs typeface="Times New Roman" panose="02020603050405020304" pitchFamily="18" charset="0"/>
              </a:rPr>
              <a:t>pulmonary outcomes </a:t>
            </a:r>
            <a:r>
              <a:rPr lang="en-US" dirty="0">
                <a:latin typeface="Times New Roman" panose="02020603050405020304" pitchFamily="18" charset="0"/>
                <a:cs typeface="Times New Roman" panose="02020603050405020304" pitchFamily="18" charset="0"/>
              </a:rPr>
              <a:t>in general </a:t>
            </a:r>
            <a:r>
              <a:rPr lang="en-US" dirty="0" smtClean="0">
                <a:latin typeface="Times New Roman" panose="02020603050405020304" pitchFamily="18" charset="0"/>
                <a:cs typeface="Times New Roman" panose="02020603050405020304" pitchFamily="18" charset="0"/>
              </a:rPr>
              <a:t>population characterized by:</a:t>
            </a:r>
          </a:p>
          <a:p>
            <a:pPr marL="0" indent="0">
              <a:buNone/>
            </a:pPr>
            <a:r>
              <a:rPr lang="en-US" dirty="0" smtClean="0">
                <a:latin typeface="Times New Roman" panose="02020603050405020304" pitchFamily="18" charset="0"/>
                <a:cs typeface="Times New Roman" panose="02020603050405020304" pitchFamily="18" charset="0"/>
              </a:rPr>
              <a:t>(1) Percent emphysema</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(2) Lung function (LF)</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subclinical </a:t>
            </a:r>
            <a:r>
              <a:rPr lang="en-US" i="1" dirty="0">
                <a:latin typeface="Times New Roman" panose="02020603050405020304" pitchFamily="18" charset="0"/>
                <a:cs typeface="Times New Roman" panose="02020603050405020304" pitchFamily="18" charset="0"/>
              </a:rPr>
              <a:t>arterial outcomes</a:t>
            </a:r>
            <a:r>
              <a:rPr lang="en-US" dirty="0">
                <a:latin typeface="Times New Roman" panose="02020603050405020304" pitchFamily="18" charset="0"/>
                <a:cs typeface="Times New Roman" panose="02020603050405020304" pitchFamily="18" charset="0"/>
              </a:rPr>
              <a:t> in general population characterized by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514338" indent="-514338">
              <a:buAutoNum type="arabicParenBoth"/>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Intima-media </a:t>
            </a:r>
            <a:r>
              <a:rPr lang="en-US" dirty="0">
                <a:latin typeface="Times New Roman" panose="02020603050405020304" pitchFamily="18" charset="0"/>
                <a:cs typeface="Times New Roman" panose="02020603050405020304" pitchFamily="18" charset="0"/>
              </a:rPr>
              <a:t>thickness (IMT)</a:t>
            </a:r>
          </a:p>
          <a:p>
            <a:pPr marL="514338" indent="-514338">
              <a:buAutoNum type="arabicParenBoth"/>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Carotid </a:t>
            </a:r>
            <a:r>
              <a:rPr lang="en-US" dirty="0">
                <a:latin typeface="Times New Roman" panose="02020603050405020304" pitchFamily="18" charset="0"/>
                <a:cs typeface="Times New Roman" panose="02020603050405020304" pitchFamily="18" charset="0"/>
              </a:rPr>
              <a:t>plaque (CP)</a:t>
            </a:r>
          </a:p>
          <a:p>
            <a:pPr marL="514338" indent="-514338">
              <a:buAutoNum type="arabicParenBoth"/>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Coronary </a:t>
            </a:r>
            <a:r>
              <a:rPr lang="en-US" dirty="0">
                <a:latin typeface="Times New Roman" panose="02020603050405020304" pitchFamily="18" charset="0"/>
                <a:cs typeface="Times New Roman" panose="02020603050405020304" pitchFamily="18" charset="0"/>
              </a:rPr>
              <a:t>artery calcium (CAC</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888993"/>
      </p:ext>
    </p:extLst>
  </p:cSld>
  <p:clrMapOvr>
    <a:masterClrMapping/>
  </p:clrMapOvr>
  <mc:AlternateContent xmlns:mc="http://schemas.openxmlformats.org/markup-compatibility/2006" xmlns:p14="http://schemas.microsoft.com/office/powerpoint/2010/main">
    <mc:Choice Requires="p14">
      <p:transition spd="slow" p14:dur="2000" advTm="12835"/>
    </mc:Choice>
    <mc:Fallback xmlns="">
      <p:transition spd="slow" advTm="1283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005986" y="1352939"/>
            <a:ext cx="5347813" cy="3135175"/>
            <a:chOff x="4431153" y="2235932"/>
            <a:chExt cx="4712847" cy="2331632"/>
          </a:xfrm>
        </p:grpSpPr>
        <p:sp>
          <p:nvSpPr>
            <p:cNvPr id="31" name="Rectangle 30"/>
            <p:cNvSpPr/>
            <p:nvPr/>
          </p:nvSpPr>
          <p:spPr>
            <a:xfrm>
              <a:off x="4431153" y="2235932"/>
              <a:ext cx="4712847" cy="23316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54598" y="2462029"/>
              <a:ext cx="4582267" cy="1995295"/>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Population-based cohort study investigating associations between air pollution and progression of cardiovascular disease</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&gt;6,000 participants from six study areas</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Longitudinal study with ten-year’s follow-up history and multiple repeat measurements</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gr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2530"/>
          <a:stretch/>
        </p:blipFill>
        <p:spPr bwMode="auto">
          <a:xfrm>
            <a:off x="742318" y="4944737"/>
            <a:ext cx="10611481" cy="123075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30" name="TextBox 29"/>
          <p:cNvSpPr txBox="1"/>
          <p:nvPr/>
        </p:nvSpPr>
        <p:spPr>
          <a:xfrm>
            <a:off x="8791886" y="6321867"/>
            <a:ext cx="1051635"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(2012</a:t>
            </a:r>
            <a:r>
              <a:rPr lang="en-US" sz="1400" dirty="0">
                <a:latin typeface="Times New Roman" panose="02020603050405020304" pitchFamily="18" charset="0"/>
                <a:cs typeface="Times New Roman" panose="02020603050405020304" pitchFamily="18" charset="0"/>
              </a:rPr>
              <a:t>, AJE)</a:t>
            </a:r>
          </a:p>
        </p:txBody>
      </p:sp>
      <p:pic>
        <p:nvPicPr>
          <p:cNvPr id="35" name="Picture 34" descr="MESA Air Logo 1"/>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8536" y="4055224"/>
            <a:ext cx="799318" cy="355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671804" y="1260645"/>
            <a:ext cx="4900571" cy="3227469"/>
          </a:xfrm>
          <a:prstGeom prst="rect">
            <a:avLst/>
          </a:prstGeom>
        </p:spPr>
      </p:pic>
      <p:sp>
        <p:nvSpPr>
          <p:cNvPr id="10" name="Title 1"/>
          <p:cNvSpPr txBox="1">
            <a:spLocks/>
          </p:cNvSpPr>
          <p:nvPr/>
        </p:nvSpPr>
        <p:spPr>
          <a:xfrm>
            <a:off x="838200" y="262484"/>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MESA Air Study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702893"/>
      </p:ext>
    </p:extLst>
  </p:cSld>
  <p:clrMapOvr>
    <a:masterClrMapping/>
  </p:clrMapOvr>
  <mc:AlternateContent xmlns:mc="http://schemas.openxmlformats.org/markup-compatibility/2006" xmlns:p14="http://schemas.microsoft.com/office/powerpoint/2010/main">
    <mc:Choice Requires="p14">
      <p:transition spd="slow" p14:dur="2000" advTm="23237"/>
    </mc:Choice>
    <mc:Fallback xmlns="">
      <p:transition spd="slow" advTm="2323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2900" y="158621"/>
            <a:ext cx="10515600" cy="1325563"/>
          </a:xfrm>
        </p:spPr>
        <p:txBody>
          <a:bodyPr>
            <a:normAutofit/>
          </a:bodyPr>
          <a:lstStyle/>
          <a:p>
            <a:pPr algn="ctr"/>
            <a:r>
              <a:rPr lang="en-US" sz="3600" dirty="0" smtClean="0">
                <a:latin typeface="Times New Roman" panose="02020603050405020304" pitchFamily="18" charset="0"/>
                <a:cs typeface="Times New Roman" panose="02020603050405020304" pitchFamily="18" charset="0"/>
              </a:rPr>
              <a:t>  Study design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(MESA Air Pollution and Lung studies)</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r="7965" b="8919"/>
          <a:stretch/>
        </p:blipFill>
        <p:spPr>
          <a:xfrm>
            <a:off x="1647825" y="1484184"/>
            <a:ext cx="8220075" cy="4994288"/>
          </a:xfrm>
          <a:prstGeom prst="rect">
            <a:avLst/>
          </a:prstGeom>
        </p:spPr>
      </p:pic>
    </p:spTree>
    <p:extLst>
      <p:ext uri="{BB962C8B-B14F-4D97-AF65-F5344CB8AC3E}">
        <p14:creationId xmlns:p14="http://schemas.microsoft.com/office/powerpoint/2010/main" val="1012341015"/>
      </p:ext>
    </p:extLst>
  </p:cSld>
  <p:clrMapOvr>
    <a:masterClrMapping/>
  </p:clrMapOvr>
  <mc:AlternateContent xmlns:mc="http://schemas.openxmlformats.org/markup-compatibility/2006" xmlns:p14="http://schemas.microsoft.com/office/powerpoint/2010/main">
    <mc:Choice Requires="p14">
      <p:transition spd="slow" p14:dur="2000" advTm="26839"/>
    </mc:Choice>
    <mc:Fallback xmlns="">
      <p:transition spd="slow" advTm="2683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9" y="173039"/>
            <a:ext cx="10515600" cy="1325563"/>
          </a:xfrm>
        </p:spPr>
        <p:txBody>
          <a:bodyPr>
            <a:normAutofit/>
          </a:bodyPr>
          <a:lstStyle/>
          <a:p>
            <a:r>
              <a:rPr lang="en-US" sz="3600" dirty="0" smtClean="0">
                <a:latin typeface="Times New Roman" panose="02020603050405020304" pitchFamily="18" charset="0"/>
                <a:cs typeface="Times New Roman" panose="02020603050405020304" pitchFamily="18" charset="0"/>
              </a:rPr>
              <a:t>CT scanned percent emphysema</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0142" y="1445364"/>
            <a:ext cx="10925175" cy="3963917"/>
          </a:xfrm>
        </p:spPr>
        <p:txBody>
          <a:bodyPr>
            <a:normAutofit fontScale="92500" lnSpcReduction="10000"/>
          </a:bodyPr>
          <a:lstStyle/>
          <a:p>
            <a:pPr marL="0" indent="0">
              <a:lnSpc>
                <a:spcPct val="120000"/>
              </a:lnSpc>
              <a:spcBef>
                <a:spcPts val="0"/>
              </a:spcBef>
              <a:buNone/>
            </a:pPr>
            <a:r>
              <a:rPr lang="en-US" sz="2000" dirty="0">
                <a:latin typeface="Times New Roman" panose="02020603050405020304" pitchFamily="18" charset="0"/>
                <a:cs typeface="Times New Roman" panose="02020603050405020304" pitchFamily="18" charset="0"/>
              </a:rPr>
              <a:t>Percent emphysema was defined as the </a:t>
            </a:r>
            <a:r>
              <a:rPr lang="en-US" sz="2000" dirty="0" smtClean="0">
                <a:latin typeface="Times New Roman" panose="02020603050405020304" pitchFamily="18" charset="0"/>
                <a:cs typeface="Times New Roman" panose="02020603050405020304" pitchFamily="18" charset="0"/>
              </a:rPr>
              <a:t>number of voxels below </a:t>
            </a:r>
            <a:r>
              <a:rPr lang="en-US" sz="2000" dirty="0">
                <a:latin typeface="Times New Roman" panose="02020603050405020304" pitchFamily="18" charset="0"/>
                <a:cs typeface="Times New Roman" panose="02020603050405020304" pitchFamily="18" charset="0"/>
              </a:rPr>
              <a:t>-950 Hounsfield units (HU</a:t>
            </a:r>
            <a:r>
              <a:rPr lang="en-US" sz="2000" dirty="0" smtClean="0">
                <a:latin typeface="Times New Roman" panose="02020603050405020304" pitchFamily="18" charset="0"/>
                <a:cs typeface="Times New Roman" panose="02020603050405020304" pitchFamily="18" charset="0"/>
              </a:rPr>
              <a:t>) divided by the total number of lung voxels.</a:t>
            </a:r>
          </a:p>
          <a:p>
            <a:pPr marL="0" indent="0">
              <a:lnSpc>
                <a:spcPct val="12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2000" dirty="0" smtClean="0">
                <a:latin typeface="Times New Roman" panose="02020603050405020304" pitchFamily="18" charset="0"/>
                <a:cs typeface="Times New Roman" panose="02020603050405020304" pitchFamily="18" charset="0"/>
              </a:rPr>
              <a:t>Validation</a:t>
            </a:r>
            <a:r>
              <a:rPr lang="en-US" sz="2000" dirty="0">
                <a:latin typeface="Times New Roman" panose="02020603050405020304" pitchFamily="18" charset="0"/>
                <a:cs typeface="Times New Roman" panose="02020603050405020304" pitchFamily="18" charset="0"/>
              </a:rPr>
              <a:t>:</a:t>
            </a:r>
          </a:p>
          <a:p>
            <a:pPr>
              <a:lnSpc>
                <a:spcPct val="120000"/>
              </a:lnSpc>
              <a:spcBef>
                <a:spcPts val="0"/>
              </a:spcBef>
            </a:pPr>
            <a:r>
              <a:rPr lang="en-US" sz="2000" dirty="0" smtClean="0">
                <a:latin typeface="Times New Roman" panose="02020603050405020304" pitchFamily="18" charset="0"/>
                <a:cs typeface="Times New Roman" panose="02020603050405020304" pitchFamily="18" charset="0"/>
              </a:rPr>
              <a:t>Reproducibility within person: </a:t>
            </a:r>
            <a:r>
              <a:rPr lang="en-US" sz="2000" dirty="0">
                <a:latin typeface="Times New Roman" panose="02020603050405020304" pitchFamily="18" charset="0"/>
                <a:cs typeface="Times New Roman" panose="02020603050405020304" pitchFamily="18" charset="0"/>
              </a:rPr>
              <a:t>R=0.92-0.95</a:t>
            </a:r>
          </a:p>
          <a:p>
            <a:pPr>
              <a:lnSpc>
                <a:spcPct val="120000"/>
              </a:lnSpc>
              <a:spcBef>
                <a:spcPts val="0"/>
              </a:spcBef>
            </a:pPr>
            <a:r>
              <a:rPr lang="en-US" sz="2000" dirty="0" smtClean="0">
                <a:latin typeface="Times New Roman" panose="02020603050405020304" pitchFamily="18" charset="0"/>
                <a:cs typeface="Times New Roman" panose="02020603050405020304" pitchFamily="18" charset="0"/>
              </a:rPr>
              <a:t>Comparability between scanners: </a:t>
            </a:r>
            <a:r>
              <a:rPr lang="en-US" sz="2000" dirty="0">
                <a:latin typeface="Times New Roman" panose="02020603050405020304" pitchFamily="18" charset="0"/>
                <a:cs typeface="Times New Roman" panose="02020603050405020304" pitchFamily="18" charset="0"/>
              </a:rPr>
              <a:t>R=0.94</a:t>
            </a:r>
          </a:p>
          <a:p>
            <a:pPr>
              <a:lnSpc>
                <a:spcPct val="120000"/>
              </a:lnSpc>
              <a:spcBef>
                <a:spcPts val="0"/>
              </a:spcBef>
            </a:pPr>
            <a:r>
              <a:rPr lang="en-US" sz="2000" dirty="0">
                <a:latin typeface="Times New Roman" panose="02020603050405020304" pitchFamily="18" charset="0"/>
                <a:cs typeface="Times New Roman" panose="02020603050405020304" pitchFamily="18" charset="0"/>
              </a:rPr>
              <a:t>Partial vs full lung scan: </a:t>
            </a:r>
            <a:r>
              <a:rPr lang="en-US" sz="2000" dirty="0" smtClean="0">
                <a:latin typeface="Times New Roman" panose="02020603050405020304" pitchFamily="18" charset="0"/>
                <a:cs typeface="Times New Roman" panose="02020603050405020304" pitchFamily="18" charset="0"/>
              </a:rPr>
              <a:t>R=0.93</a:t>
            </a:r>
          </a:p>
          <a:p>
            <a:pPr>
              <a:lnSpc>
                <a:spcPct val="120000"/>
              </a:lnSpc>
              <a:spcBef>
                <a:spcPts val="0"/>
              </a:spcBef>
            </a:pPr>
            <a:endParaRPr lang="en-US" sz="2000"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2000" dirty="0" smtClean="0">
                <a:latin typeface="Times New Roman" panose="02020603050405020304" pitchFamily="18" charset="0"/>
                <a:cs typeface="Times New Roman" panose="02020603050405020304" pitchFamily="18" charset="0"/>
              </a:rPr>
              <a:t>Sensitivity analysis:</a:t>
            </a:r>
          </a:p>
          <a:p>
            <a:pPr>
              <a:lnSpc>
                <a:spcPct val="120000"/>
              </a:lnSpc>
              <a:spcBef>
                <a:spcPts val="0"/>
              </a:spcBef>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Novel approach to the measurement of percent </a:t>
            </a:r>
            <a:r>
              <a:rPr lang="en-US" sz="2000" dirty="0" err="1" smtClean="0">
                <a:latin typeface="Times New Roman" panose="02020603050405020304" pitchFamily="18" charset="0"/>
                <a:cs typeface="Times New Roman" panose="02020603050405020304" pitchFamily="18" charset="0"/>
              </a:rPr>
              <a:t>emphysma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hidden modified Markov field (HMMF</a:t>
            </a:r>
            <a:r>
              <a:rPr lang="en-US" sz="2000" dirty="0" smtClean="0">
                <a:latin typeface="Times New Roman" panose="02020603050405020304" pitchFamily="18" charset="0"/>
                <a:cs typeface="Times New Roman" panose="02020603050405020304" pitchFamily="18" charset="0"/>
              </a:rPr>
              <a:t>)</a:t>
            </a:r>
          </a:p>
          <a:p>
            <a:pPr>
              <a:lnSpc>
                <a:spcPct val="120000"/>
              </a:lnSpc>
              <a:spcBef>
                <a:spcPts val="0"/>
              </a:spcBef>
            </a:pPr>
            <a:r>
              <a:rPr lang="en-US" sz="2000" dirty="0" smtClean="0">
                <a:latin typeface="Times New Roman" panose="02020603050405020304" pitchFamily="18" charset="0"/>
                <a:cs typeface="Times New Roman" panose="02020603050405020304" pitchFamily="18" charset="0"/>
              </a:rPr>
              <a:t>Alternative approach: </a:t>
            </a:r>
            <a:r>
              <a:rPr lang="en-US" sz="2100" dirty="0">
                <a:latin typeface="Times New Roman" panose="02020603050405020304" pitchFamily="18" charset="0"/>
                <a:cs typeface="Times New Roman" panose="02020603050405020304" pitchFamily="18" charset="0"/>
              </a:rPr>
              <a:t>lowest 15th percentile point of the entire frequency distribution of lung density within subjects (PD15)</a:t>
            </a:r>
          </a:p>
        </p:txBody>
      </p:sp>
      <p:pic>
        <p:nvPicPr>
          <p:cNvPr id="5" name="Picture 4"/>
          <p:cNvPicPr>
            <a:picLocks noChangeAspect="1"/>
          </p:cNvPicPr>
          <p:nvPr/>
        </p:nvPicPr>
        <p:blipFill>
          <a:blip r:embed="rId2"/>
          <a:stretch>
            <a:fillRect/>
          </a:stretch>
        </p:blipFill>
        <p:spPr>
          <a:xfrm>
            <a:off x="8229600" y="2074860"/>
            <a:ext cx="2576349" cy="1882782"/>
          </a:xfrm>
          <a:prstGeom prst="rect">
            <a:avLst/>
          </a:prstGeom>
        </p:spPr>
      </p:pic>
      <p:sp>
        <p:nvSpPr>
          <p:cNvPr id="6" name="Rectangle 5"/>
          <p:cNvSpPr/>
          <p:nvPr/>
        </p:nvSpPr>
        <p:spPr>
          <a:xfrm>
            <a:off x="8085490" y="3985787"/>
            <a:ext cx="2864567"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 (Hoffman et al. 2009, Acad. </a:t>
            </a:r>
            <a:r>
              <a:rPr lang="en-US" sz="1400" dirty="0" err="1">
                <a:latin typeface="Times New Roman" panose="02020603050405020304" pitchFamily="18" charset="0"/>
                <a:cs typeface="Times New Roman" panose="02020603050405020304" pitchFamily="18" charset="0"/>
              </a:rPr>
              <a:t>Radiol</a:t>
            </a:r>
            <a:r>
              <a:rPr lang="en-US" sz="1400" dirty="0">
                <a:latin typeface="Times New Roman" panose="02020603050405020304" pitchFamily="18" charset="0"/>
                <a:cs typeface="Times New Roman" panose="02020603050405020304" pitchFamily="18" charset="0"/>
              </a:rPr>
              <a:t>.)</a:t>
            </a:r>
            <a:endParaRPr lang="en-US" sz="14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2530"/>
          <a:stretch/>
        </p:blipFill>
        <p:spPr bwMode="auto">
          <a:xfrm>
            <a:off x="1362075" y="5654605"/>
            <a:ext cx="7649839" cy="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434501" y="6326451"/>
            <a:ext cx="7042749" cy="1521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82126" y="6488668"/>
            <a:ext cx="5336717"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Note: Lung function baseline at exam 4 and repeated at exam 5</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68257"/>
      </p:ext>
    </p:extLst>
  </p:cSld>
  <p:clrMapOvr>
    <a:masterClrMapping/>
  </p:clrMapOvr>
  <mc:AlternateContent xmlns:mc="http://schemas.openxmlformats.org/markup-compatibility/2006" xmlns:p14="http://schemas.microsoft.com/office/powerpoint/2010/main">
    <mc:Choice Requires="p14">
      <p:transition spd="slow" p14:dur="2000" advTm="32761"/>
    </mc:Choice>
    <mc:Fallback xmlns="">
      <p:transition spd="slow" advTm="3276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92882" y="2595470"/>
            <a:ext cx="4125913" cy="2714625"/>
          </a:xfrm>
          <a:prstGeom prst="rect">
            <a:avLst/>
          </a:prstGeom>
          <a:noFill/>
          <a:ln w="9525">
            <a:noFill/>
            <a:miter lim="800000"/>
            <a:headEnd/>
            <a:tailEnd/>
          </a:ln>
        </p:spPr>
      </p:pic>
      <p:sp>
        <p:nvSpPr>
          <p:cNvPr id="2" name="Title 1"/>
          <p:cNvSpPr>
            <a:spLocks noGrp="1"/>
          </p:cNvSpPr>
          <p:nvPr>
            <p:ph type="title"/>
          </p:nvPr>
        </p:nvSpPr>
        <p:spPr>
          <a:xfrm>
            <a:off x="537146" y="-60982"/>
            <a:ext cx="11024407" cy="1325563"/>
          </a:xfrm>
        </p:spPr>
        <p:txBody>
          <a:bodyPr>
            <a:normAutofit/>
          </a:bodyPr>
          <a:lstStyle/>
          <a:p>
            <a:r>
              <a:rPr lang="en-US" altLang="ko-KR" sz="3200" dirty="0">
                <a:latin typeface="Times New Roman" panose="02020603050405020304" pitchFamily="18" charset="0"/>
                <a:cs typeface="Times New Roman" panose="02020603050405020304" pitchFamily="18" charset="0"/>
              </a:rPr>
              <a:t>IMT and CP</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88390" y="1490557"/>
            <a:ext cx="6175404" cy="4351339"/>
          </a:xfrm>
        </p:spPr>
        <p:txBody>
          <a:bodyPr>
            <a:normAutofit/>
          </a:bodyPr>
          <a:lstStyle/>
          <a:p>
            <a:r>
              <a:rPr lang="en-US" sz="2400" dirty="0">
                <a:latin typeface="Times New Roman" panose="02020603050405020304" pitchFamily="18" charset="0"/>
                <a:cs typeface="Times New Roman" panose="02020603050405020304" pitchFamily="18" charset="0"/>
              </a:rPr>
              <a:t>Common carotid artery (right and left) IMT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lvl="8"/>
            <a:endParaRPr lang="en-US" sz="1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CP</a:t>
            </a:r>
          </a:p>
        </p:txBody>
      </p:sp>
      <p:pic>
        <p:nvPicPr>
          <p:cNvPr id="4" name="Picture 3" descr="carotid IMT image"/>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981171" y="1942513"/>
            <a:ext cx="3820599" cy="25772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Oval 5"/>
          <p:cNvSpPr/>
          <p:nvPr/>
        </p:nvSpPr>
        <p:spPr>
          <a:xfrm>
            <a:off x="241902" y="4356692"/>
            <a:ext cx="1230313"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cxnSp>
        <p:nvCxnSpPr>
          <p:cNvPr id="13" name="Straight Arrow Connector 12"/>
          <p:cNvCxnSpPr/>
          <p:nvPr/>
        </p:nvCxnSpPr>
        <p:spPr>
          <a:xfrm flipV="1">
            <a:off x="4318794" y="3340588"/>
            <a:ext cx="2357063" cy="108037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125484" y="4356692"/>
            <a:ext cx="1230313"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pic>
        <p:nvPicPr>
          <p:cNvPr id="1026" name="Picture 2" descr="http://www.vascsurgeon.org/carotid_plaque.jpg"/>
          <p:cNvPicPr>
            <a:picLocks noChangeAspect="1" noChangeArrowheads="1"/>
          </p:cNvPicPr>
          <p:nvPr/>
        </p:nvPicPr>
        <p:blipFill rotWithShape="1">
          <a:blip r:embed="rId5">
            <a:extLst>
              <a:ext uri="{28A0092B-C50C-407E-A947-70E740481C1C}">
                <a14:useLocalDpi xmlns:a14="http://schemas.microsoft.com/office/drawing/2010/main" val="0"/>
              </a:ext>
            </a:extLst>
          </a:blip>
          <a:srcRect t="1724" b="8527"/>
          <a:stretch/>
        </p:blipFill>
        <p:spPr bwMode="auto">
          <a:xfrm>
            <a:off x="4746711" y="5096773"/>
            <a:ext cx="3192995" cy="176122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2799188" y="4837646"/>
            <a:ext cx="2152201" cy="100425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146856" y="5025631"/>
            <a:ext cx="3686533" cy="147732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CP burden was defined by the CP scored as the number of carotid plaques (0-12) in the internal, bifurcation, and common segments of both carotid arteries.</a:t>
            </a:r>
          </a:p>
        </p:txBody>
      </p:sp>
      <p:sp>
        <p:nvSpPr>
          <p:cNvPr id="24" name="TextBox 23"/>
          <p:cNvSpPr txBox="1"/>
          <p:nvPr/>
        </p:nvSpPr>
        <p:spPr>
          <a:xfrm>
            <a:off x="309969" y="5638836"/>
            <a:ext cx="3571812"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Measured by B-mode ultrasound images </a:t>
            </a:r>
          </a:p>
        </p:txBody>
      </p:sp>
      <p:pic>
        <p:nvPicPr>
          <p:cNvPr id="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2530"/>
          <a:stretch/>
        </p:blipFill>
        <p:spPr bwMode="auto">
          <a:xfrm>
            <a:off x="3032739" y="275106"/>
            <a:ext cx="8855725" cy="96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3125480" y="1017454"/>
            <a:ext cx="2482219" cy="2231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2685" y="1039930"/>
            <a:ext cx="1320708" cy="200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746716" y="5119821"/>
            <a:ext cx="1230313"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30" name="Oval 29"/>
          <p:cNvSpPr/>
          <p:nvPr/>
        </p:nvSpPr>
        <p:spPr>
          <a:xfrm>
            <a:off x="6845448" y="5517027"/>
            <a:ext cx="1230313"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31" name="Oval 30"/>
          <p:cNvSpPr/>
          <p:nvPr/>
        </p:nvSpPr>
        <p:spPr>
          <a:xfrm>
            <a:off x="5750860" y="6405885"/>
            <a:ext cx="1230313"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1200517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688"/>
            <a:ext cx="10515600" cy="1325563"/>
          </a:xfrm>
        </p:spPr>
        <p:txBody>
          <a:bodyPr>
            <a:normAutofit/>
          </a:bodyPr>
          <a:lstStyle/>
          <a:p>
            <a:r>
              <a:rPr lang="en-US" altLang="ko-KR" sz="4000" dirty="0">
                <a:latin typeface="Times New Roman" panose="02020603050405020304" pitchFamily="18" charset="0"/>
                <a:cs typeface="Times New Roman" panose="02020603050405020304" pitchFamily="18" charset="0"/>
              </a:rPr>
              <a:t>CAC</a:t>
            </a:r>
            <a:endParaRPr lang="ko-KR" alt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2155" y="1884784"/>
            <a:ext cx="3657600" cy="4511968"/>
          </a:xfrm>
        </p:spPr>
        <p:txBody>
          <a:bodyPr/>
          <a:lstStyle/>
          <a:p>
            <a:r>
              <a:rPr lang="en-US" altLang="ko-KR" dirty="0" err="1" smtClean="0">
                <a:latin typeface="Times New Roman" panose="02020603050405020304" pitchFamily="18" charset="0"/>
                <a:cs typeface="Times New Roman" panose="02020603050405020304" pitchFamily="18" charset="0"/>
              </a:rPr>
              <a:t>Agatston</a:t>
            </a:r>
            <a:r>
              <a:rPr lang="en-US" altLang="ko-KR" dirty="0" smtClean="0">
                <a:latin typeface="Times New Roman" panose="02020603050405020304" pitchFamily="18" charset="0"/>
                <a:cs typeface="Times New Roman" panose="02020603050405020304" pitchFamily="18" charset="0"/>
              </a:rPr>
              <a:t> score</a:t>
            </a:r>
          </a:p>
        </p:txBody>
      </p:sp>
      <p:pic>
        <p:nvPicPr>
          <p:cNvPr id="1028" name="Picture 4" descr="http://cabellhuntington.org/assets/Images/Content-Images/Cardiology/calcium-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267" y="2511489"/>
            <a:ext cx="5197363"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2530"/>
          <a:stretch/>
        </p:blipFill>
        <p:spPr bwMode="auto">
          <a:xfrm>
            <a:off x="2820956" y="229646"/>
            <a:ext cx="8855725" cy="96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10876" y="985976"/>
            <a:ext cx="8117909" cy="2092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987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3764</TotalTime>
  <Words>2763</Words>
  <Application>Microsoft Office PowerPoint</Application>
  <PresentationFormat>Widescreen</PresentationFormat>
  <Paragraphs>577</Paragraphs>
  <Slides>22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맑은 고딕</vt:lpstr>
      <vt:lpstr>宋体</vt:lpstr>
      <vt:lpstr>宋体</vt:lpstr>
      <vt:lpstr>Arial</vt:lpstr>
      <vt:lpstr>Calibri</vt:lpstr>
      <vt:lpstr>Calibri Light</vt:lpstr>
      <vt:lpstr>Cambria Math</vt:lpstr>
      <vt:lpstr>Tahoma</vt:lpstr>
      <vt:lpstr>Times New Roman</vt:lpstr>
      <vt:lpstr>Wingdings</vt:lpstr>
      <vt:lpstr>Office Theme</vt:lpstr>
      <vt:lpstr>Long-term Exposure to Ozone and Progression of Subclinical Pulmonary and Arterial Disease </vt:lpstr>
      <vt:lpstr>PowerPoint Presentation</vt:lpstr>
      <vt:lpstr>Ozone-induced health effects</vt:lpstr>
      <vt:lpstr>Aims of the study</vt:lpstr>
      <vt:lpstr>PowerPoint Presentation</vt:lpstr>
      <vt:lpstr>  Study design     (MESA Air Pollution and Lung studies)</vt:lpstr>
      <vt:lpstr>CT scanned percent emphysema</vt:lpstr>
      <vt:lpstr>IMT and CP</vt:lpstr>
      <vt:lpstr>CAC</vt:lpstr>
      <vt:lpstr>O3 exposure model</vt:lpstr>
      <vt:lpstr>Health analysis model</vt:lpstr>
      <vt:lpstr>Covariates in staged models</vt:lpstr>
      <vt:lpstr>Sensitivity analyses</vt:lpstr>
      <vt:lpstr>Results</vt:lpstr>
      <vt:lpstr>Associations between O3 and progression of emphysema(%) and decline in lung function</vt:lpstr>
      <vt:lpstr>Effect modifications for emphysema and LF</vt:lpstr>
      <vt:lpstr>Associations between O3 and IMT, CAC progression and CP formation</vt:lpstr>
      <vt:lpstr>Effect modifications for IMT and CP</vt:lpstr>
      <vt:lpstr>Comparing with the previous study</vt:lpstr>
      <vt:lpstr>Conclusion</vt:lpstr>
      <vt:lpstr>Acknowledgments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Meng Wang</dc:creator>
  <cp:lastModifiedBy>Joel Kaufman</cp:lastModifiedBy>
  <cp:revision>222</cp:revision>
  <dcterms:created xsi:type="dcterms:W3CDTF">2015-05-28T23:16:41Z</dcterms:created>
  <dcterms:modified xsi:type="dcterms:W3CDTF">2017-04-19T16:22:43Z</dcterms:modified>
</cp:coreProperties>
</file>