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4"/>
  </p:notesMasterIdLst>
  <p:sldIdLst>
    <p:sldId id="257" r:id="rId2"/>
    <p:sldId id="276" r:id="rId3"/>
    <p:sldId id="266" r:id="rId4"/>
    <p:sldId id="268" r:id="rId5"/>
    <p:sldId id="267" r:id="rId6"/>
    <p:sldId id="269" r:id="rId7"/>
    <p:sldId id="270" r:id="rId8"/>
    <p:sldId id="271" r:id="rId9"/>
    <p:sldId id="272" r:id="rId10"/>
    <p:sldId id="274" r:id="rId11"/>
    <p:sldId id="273" r:id="rId12"/>
    <p:sldId id="275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5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8" autoAdjust="0"/>
    <p:restoredTop sz="89425" autoAdjust="0"/>
  </p:normalViewPr>
  <p:slideViewPr>
    <p:cSldViewPr>
      <p:cViewPr>
        <p:scale>
          <a:sx n="92" d="100"/>
          <a:sy n="92" d="100"/>
        </p:scale>
        <p:origin x="903" y="60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313B709-D45C-45F1-9DE7-7F5B60CACDC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1218F61-0305-423B-B5F0-CB7E77934015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3B709-D45C-45F1-9DE7-7F5B60CACDCC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2165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Link to map: https://drive.google.com/open?id=1l5HM5L27tAH6tEb29U4iZ6AvvmY&amp;usp=sharing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3B709-D45C-45F1-9DE7-7F5B60CACDCC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9902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3B709-D45C-45F1-9DE7-7F5B60CACDCC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4251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https://shiny.deohs.washington.edu/app/uw-radical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3B709-D45C-45F1-9DE7-7F5B60CACDCC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7123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rial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b="1"/>
            </a:lvl1pPr>
          </a:lstStyle>
          <a:p>
            <a:fld id="{5936CEE7-DA76-4B3C-AC42-AC52408B5F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0509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6DBACB-51F8-4C2F-A554-F42EB0B6ED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0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D70306-E59E-4589-9877-2ABD639A5B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8614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C5EDD7-9420-45D7-94D5-9B313F1997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5197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7B9583-BF90-45BF-9701-D91906A31C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6436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EAAC58-94A9-4AAC-B0C1-BBA35FCBB6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6064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B872A5-B4DE-486F-8BD2-F993146872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3144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9C27B3-DF62-40A4-BD23-8F86DB975E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3486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EEA2A8-41DB-4E8B-AFD4-12E99D647C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8726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541CD9-4DD9-4EF6-AA57-DFD6A3A10A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770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5EC5C9-F804-48A6-AA97-0C122C96B0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0496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357048-7A87-41FA-806C-2FCFE05C73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6054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D951B81E-4240-4E78-ADD2-38E486326063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79400" y="152400"/>
            <a:ext cx="8686800" cy="1600200"/>
            <a:chOff x="176" y="96"/>
            <a:chExt cx="5472" cy="1008"/>
          </a:xfrm>
        </p:grpSpPr>
        <p:sp>
          <p:nvSpPr>
            <p:cNvPr id="1032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anose="05000000000000000000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447800"/>
            <a:ext cx="7696200" cy="20574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latin typeface="Arial" panose="020B0604020202020204" pitchFamily="34" charset="0"/>
              </a:rPr>
              <a:t>MESA Air Updates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600" dirty="0" smtClean="0">
                <a:latin typeface="Arial" panose="020B0604020202020204" pitchFamily="34" charset="0"/>
              </a:rPr>
              <a:t>Joel D. Kaufman</a:t>
            </a:r>
            <a:endParaRPr lang="en-US" altLang="en-US" sz="1600" baseline="30000" dirty="0" smtClean="0">
              <a:latin typeface="Arial" panose="020B0604020202020204" pitchFamily="34" charset="0"/>
            </a:endParaRPr>
          </a:p>
        </p:txBody>
      </p:sp>
      <p:pic>
        <p:nvPicPr>
          <p:cNvPr id="3076" name="Picture 4" descr="soulcatcher 4_200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5105400"/>
            <a:ext cx="16002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MESA Air Logo 1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5029200"/>
            <a:ext cx="2170113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Long-Term Monitor </a:t>
            </a:r>
            <a:r>
              <a:rPr lang="en-US" sz="3600" dirty="0"/>
              <a:t>Locations:</a:t>
            </a:r>
            <a:br>
              <a:rPr lang="en-US" sz="3600" dirty="0"/>
            </a:br>
            <a:r>
              <a:rPr lang="en-US" sz="3600" dirty="0" smtClean="0"/>
              <a:t>NYC, Winston-Salem, Baltimore</a:t>
            </a:r>
            <a:endParaRPr lang="en-US" sz="3600" dirty="0"/>
          </a:p>
        </p:txBody>
      </p:sp>
      <p:pic>
        <p:nvPicPr>
          <p:cNvPr id="5" name="Content Placeholder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38600" y="2438400"/>
            <a:ext cx="4038601" cy="32003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Content Placeholder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66799" y="4976644"/>
            <a:ext cx="2286033" cy="17289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014" y="1828800"/>
            <a:ext cx="2133601" cy="30480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83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Real-time data transfer (5-minute PM</a:t>
            </a:r>
            <a:r>
              <a:rPr lang="en-US" sz="3600" baseline="-25000" dirty="0" smtClean="0"/>
              <a:t>2.5</a:t>
            </a:r>
            <a:r>
              <a:rPr lang="en-US" sz="3600" dirty="0" smtClean="0"/>
              <a:t> data over 48 hours at 2 monitors in LA)</a:t>
            </a:r>
            <a:endParaRPr lang="en-US" sz="3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01" t="12399" r="4519" b="20391"/>
          <a:stretch/>
        </p:blipFill>
        <p:spPr>
          <a:xfrm>
            <a:off x="381000" y="1828801"/>
            <a:ext cx="8458200" cy="3276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96000" y="4952998"/>
            <a:ext cx="304800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7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Next?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402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Progress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 MESA Air Grant 2004-2014</a:t>
            </a:r>
          </a:p>
          <a:p>
            <a:r>
              <a:rPr lang="en-US" dirty="0" smtClean="0"/>
              <a:t>All primary products completed</a:t>
            </a:r>
          </a:p>
          <a:p>
            <a:r>
              <a:rPr lang="en-US" dirty="0" smtClean="0"/>
              <a:t>Events analysis underpowered in initial work</a:t>
            </a:r>
          </a:p>
          <a:p>
            <a:r>
              <a:rPr lang="en-US" dirty="0" smtClean="0"/>
              <a:t>&gt;100 papers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141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EPA: MESA Air Next Stage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dirty="0" smtClean="0"/>
              <a:t>Multi-Ethnic Study of Atherosclerosis and Air Pollution (MESA Air): Next </a:t>
            </a:r>
            <a:r>
              <a:rPr lang="en-US" sz="2400" dirty="0" smtClean="0"/>
              <a:t>Stage</a:t>
            </a:r>
          </a:p>
          <a:p>
            <a:r>
              <a:rPr lang="en-US" sz="2400" dirty="0" smtClean="0"/>
              <a:t>Update exposure models, conduct well-powered events analysis, improved data-sharing products</a:t>
            </a:r>
            <a:endParaRPr lang="en-US" sz="2000" dirty="0" smtClean="0"/>
          </a:p>
          <a:p>
            <a:r>
              <a:rPr lang="en-US" sz="2400" dirty="0" smtClean="0"/>
              <a:t>Submission dates</a:t>
            </a:r>
          </a:p>
          <a:p>
            <a:pPr lvl="1"/>
            <a:r>
              <a:rPr lang="en-US" sz="2000" dirty="0" smtClean="0"/>
              <a:t>Feb </a:t>
            </a:r>
            <a:r>
              <a:rPr lang="en-US" sz="2000" dirty="0" smtClean="0"/>
              <a:t>2015 (non-competing), </a:t>
            </a:r>
            <a:r>
              <a:rPr lang="en-US" sz="2000" dirty="0" smtClean="0"/>
              <a:t>July </a:t>
            </a:r>
            <a:r>
              <a:rPr lang="en-US" sz="2000" dirty="0" smtClean="0"/>
              <a:t>2016 (responding to RFA)</a:t>
            </a:r>
            <a:endParaRPr lang="en-US" sz="2000" dirty="0" smtClean="0"/>
          </a:p>
          <a:p>
            <a:r>
              <a:rPr lang="en-US" sz="2400" dirty="0" smtClean="0"/>
              <a:t>Role of MESA Field Centers </a:t>
            </a:r>
          </a:p>
          <a:p>
            <a:pPr lvl="1"/>
            <a:r>
              <a:rPr lang="en-US" sz="2000" dirty="0"/>
              <a:t>E</a:t>
            </a:r>
            <a:r>
              <a:rPr lang="en-US" sz="2000" dirty="0" smtClean="0"/>
              <a:t>vents follow-up for MESA Air participants (including MESA Family participants previously consented to MESA Air) </a:t>
            </a:r>
          </a:p>
          <a:p>
            <a:r>
              <a:rPr lang="en-US" sz="2400" dirty="0" smtClean="0"/>
              <a:t>Current status</a:t>
            </a:r>
          </a:p>
          <a:p>
            <a:pPr lvl="1"/>
            <a:r>
              <a:rPr lang="en-US" sz="2000" dirty="0"/>
              <a:t>R</a:t>
            </a:r>
            <a:r>
              <a:rPr lang="en-US" sz="2000" dirty="0" smtClean="0"/>
              <a:t>eceived top score in review and received agency recommendation for award, contingent on agency receiving budget.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6004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R01: Cohorts Consortium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Full title</a:t>
            </a:r>
          </a:p>
          <a:p>
            <a:pPr lvl="1"/>
            <a:r>
              <a:rPr lang="en-US" sz="2000" dirty="0"/>
              <a:t>Air Pollutants and Cardiovascular Risk: Investigating Thresholds with Pooled Cohorts and Electronic Health Records</a:t>
            </a:r>
            <a:endParaRPr lang="en-US" sz="2000" dirty="0" smtClean="0"/>
          </a:p>
          <a:p>
            <a:pPr marL="469900" lvl="1" indent="-469900"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</a:pPr>
            <a:r>
              <a:rPr lang="en-US" sz="2400" dirty="0" smtClean="0"/>
              <a:t>A1 submission reviewed February </a:t>
            </a:r>
            <a:r>
              <a:rPr lang="en-US" sz="2000" dirty="0"/>
              <a:t>(Impact Score: 20; Percentile: 7.0); anticipate funding by the fall</a:t>
            </a:r>
          </a:p>
          <a:p>
            <a:endParaRPr lang="en-US" sz="2000" dirty="0" smtClean="0"/>
          </a:p>
          <a:p>
            <a:r>
              <a:rPr lang="en-US" sz="2400" dirty="0" smtClean="0"/>
              <a:t>Role of MESA Field Centers </a:t>
            </a:r>
          </a:p>
          <a:p>
            <a:pPr lvl="1"/>
            <a:r>
              <a:rPr lang="en-US" sz="2000" dirty="0" smtClean="0"/>
              <a:t>None (but using MESA/MESA Air data)</a:t>
            </a:r>
          </a:p>
          <a:p>
            <a:r>
              <a:rPr lang="en-US" sz="2400" dirty="0" smtClean="0"/>
              <a:t>MESA is one of several cohorts totaling 1 million members; also studying HMO EHRs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2035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NIH: Heart and Brain Aging (HF/AF)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100" dirty="0" smtClean="0"/>
              <a:t>Original </a:t>
            </a:r>
            <a:r>
              <a:rPr lang="en-US" sz="2100" dirty="0" smtClean="0"/>
              <a:t>title: Air Pollution, Heart Failure and Atrial Fibrillation in </a:t>
            </a:r>
            <a:r>
              <a:rPr lang="en-US" sz="2100" dirty="0" smtClean="0"/>
              <a:t>MESA</a:t>
            </a:r>
          </a:p>
          <a:p>
            <a:r>
              <a:rPr lang="en-US" sz="2100" dirty="0" smtClean="0"/>
              <a:t>Revised </a:t>
            </a:r>
            <a:r>
              <a:rPr lang="en-US" sz="2100" dirty="0"/>
              <a:t>title: Impact of Air Pollution Exposure on Heart and Brain Aging in MESA</a:t>
            </a:r>
          </a:p>
          <a:p>
            <a:r>
              <a:rPr lang="en-US" sz="2000" dirty="0" smtClean="0"/>
              <a:t>Submitted </a:t>
            </a:r>
            <a:r>
              <a:rPr lang="en-US" sz="1700" dirty="0" smtClean="0"/>
              <a:t>April </a:t>
            </a:r>
            <a:r>
              <a:rPr lang="en-US" sz="1700" dirty="0" smtClean="0"/>
              <a:t>2015, Nov 2015, Nov 2016</a:t>
            </a:r>
          </a:p>
          <a:p>
            <a:r>
              <a:rPr lang="en-US" sz="2000" dirty="0" smtClean="0"/>
              <a:t>Role of MESA Field Centers </a:t>
            </a:r>
          </a:p>
          <a:p>
            <a:pPr lvl="1"/>
            <a:r>
              <a:rPr lang="en-US" sz="1700" dirty="0" smtClean="0"/>
              <a:t>air monitoring at participant </a:t>
            </a:r>
            <a:r>
              <a:rPr lang="en-US" sz="1700" dirty="0" smtClean="0"/>
              <a:t>homes (40/city</a:t>
            </a:r>
            <a:r>
              <a:rPr lang="en-US" sz="1700" dirty="0" smtClean="0"/>
              <a:t>) (in addition to long-term sites)</a:t>
            </a:r>
            <a:endParaRPr lang="en-US" sz="1700" dirty="0" smtClean="0"/>
          </a:p>
          <a:p>
            <a:pPr lvl="1"/>
            <a:r>
              <a:rPr lang="en-US" sz="1700" dirty="0" smtClean="0"/>
              <a:t>Retrieval of pacemaker/ICD data</a:t>
            </a:r>
          </a:p>
          <a:p>
            <a:pPr lvl="1"/>
            <a:r>
              <a:rPr lang="en-US" sz="1700" dirty="0" smtClean="0"/>
              <a:t>Administration of shortened MESA Air Questionnaire</a:t>
            </a:r>
          </a:p>
          <a:p>
            <a:r>
              <a:rPr lang="en-US" sz="2000" dirty="0" smtClean="0"/>
              <a:t>Current status</a:t>
            </a:r>
          </a:p>
          <a:p>
            <a:pPr lvl="1"/>
            <a:r>
              <a:rPr lang="en-US" sz="1700" dirty="0" smtClean="0"/>
              <a:t>Scored well but not in fundable range</a:t>
            </a:r>
          </a:p>
          <a:p>
            <a:pPr lvl="1"/>
            <a:r>
              <a:rPr lang="en-US" sz="1700" dirty="0"/>
              <a:t>C</a:t>
            </a:r>
            <a:r>
              <a:rPr lang="en-US" sz="1700" dirty="0" smtClean="0"/>
              <a:t>urrently have one year of related but limited R56 funding</a:t>
            </a:r>
          </a:p>
          <a:p>
            <a:pPr lvl="1"/>
            <a:r>
              <a:rPr lang="en-US" sz="1700" dirty="0" smtClean="0"/>
              <a:t>Resubmit?  Want to discuss how best to work with MESA if funding is after Exam 6</a:t>
            </a:r>
          </a:p>
        </p:txBody>
      </p:sp>
    </p:spTree>
    <p:extLst>
      <p:ext uri="{BB962C8B-B14F-4D97-AF65-F5344CB8AC3E}">
        <p14:creationId xmlns:p14="http://schemas.microsoft.com/office/powerpoint/2010/main" val="161545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NIH: R56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Role of MESA Field Centers </a:t>
            </a:r>
          </a:p>
          <a:p>
            <a:pPr lvl="1"/>
            <a:r>
              <a:rPr lang="en-US" sz="2400" dirty="0" smtClean="0"/>
              <a:t>JHU only: help </a:t>
            </a:r>
            <a:r>
              <a:rPr lang="en-US" sz="2400" dirty="0"/>
              <a:t>with air monitoring at </a:t>
            </a:r>
            <a:r>
              <a:rPr lang="en-US" sz="2400" dirty="0" smtClean="0"/>
              <a:t>participant </a:t>
            </a:r>
            <a:r>
              <a:rPr lang="en-US" sz="2400" dirty="0"/>
              <a:t>homes </a:t>
            </a:r>
            <a:r>
              <a:rPr lang="en-US" sz="2400" dirty="0" smtClean="0"/>
              <a:t>in Baltimore</a:t>
            </a:r>
          </a:p>
          <a:p>
            <a:r>
              <a:rPr lang="en-US" sz="2800" dirty="0" smtClean="0"/>
              <a:t>Current status</a:t>
            </a:r>
          </a:p>
          <a:p>
            <a:pPr lvl="1"/>
            <a:r>
              <a:rPr lang="en-US" sz="2400" dirty="0" smtClean="0"/>
              <a:t>Funded for one year (partial funding of first year of R01)</a:t>
            </a:r>
          </a:p>
          <a:p>
            <a:pPr lvl="1"/>
            <a:r>
              <a:rPr lang="en-US" sz="2400" dirty="0"/>
              <a:t>A</a:t>
            </a:r>
            <a:r>
              <a:rPr lang="en-US" sz="2400" dirty="0" smtClean="0"/>
              <a:t>ir monitors set up at long-term sites in all six MESA cities</a:t>
            </a:r>
          </a:p>
          <a:p>
            <a:pPr lvl="1"/>
            <a:r>
              <a:rPr lang="en-US" sz="2400" dirty="0" smtClean="0"/>
              <a:t>Home monitoring planned for Baltimore in summer 2017 and winter 2017/18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6477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Air Monitoring Equipment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1981200"/>
            <a:ext cx="2514600" cy="4490313"/>
          </a:xfrm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2362200"/>
            <a:ext cx="5715000" cy="350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86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Long-Term Monitor Locations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905000"/>
            <a:ext cx="8255002" cy="457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3605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Long-Term Monitor Locations:</a:t>
            </a:r>
            <a:br>
              <a:rPr lang="en-US" sz="3600" dirty="0" smtClean="0"/>
            </a:br>
            <a:r>
              <a:rPr lang="en-US" sz="3600" dirty="0" smtClean="0"/>
              <a:t>LA, St. Paul, Chicago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600" y="1981200"/>
            <a:ext cx="4166235" cy="2057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0600" y="4419600"/>
            <a:ext cx="4166235" cy="20574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2286000"/>
            <a:ext cx="2591025" cy="36579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2492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1522</TotalTime>
  <Words>403</Words>
  <Application>Microsoft Office PowerPoint</Application>
  <PresentationFormat>On-screen Show (4:3)</PresentationFormat>
  <Paragraphs>57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Times New Roman</vt:lpstr>
      <vt:lpstr>Wingdings</vt:lpstr>
      <vt:lpstr>Quadrant</vt:lpstr>
      <vt:lpstr>MESA Air Updates</vt:lpstr>
      <vt:lpstr>Research Progress </vt:lpstr>
      <vt:lpstr>EPA: MESA Air Next Stage</vt:lpstr>
      <vt:lpstr>R01: Cohorts Consortium</vt:lpstr>
      <vt:lpstr>NIH: Heart and Brain Aging (HF/AF)</vt:lpstr>
      <vt:lpstr>NIH: R56</vt:lpstr>
      <vt:lpstr>New Air Monitoring Equipment</vt:lpstr>
      <vt:lpstr>Long-Term Monitor Locations</vt:lpstr>
      <vt:lpstr>Long-Term Monitor Locations: LA, St. Paul, Chicago</vt:lpstr>
      <vt:lpstr>Long-Term Monitor Locations: NYC, Winston-Salem, Baltimore</vt:lpstr>
      <vt:lpstr>Real-time data transfer (5-minute PM2.5 data over 48 hours at 2 monitors in LA)</vt:lpstr>
      <vt:lpstr>Discussion</vt:lpstr>
    </vt:vector>
  </TitlesOfParts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Evaluation of Time-Location Data: The Multi-Ethnic Study of Atherosclerosis and Air Pollution (MESA Air)</dc:title>
  <dc:creator>Cynnie Curl</dc:creator>
  <cp:lastModifiedBy>Joel Kaufman</cp:lastModifiedBy>
  <cp:revision>49</cp:revision>
  <dcterms:created xsi:type="dcterms:W3CDTF">2008-10-01T17:39:20Z</dcterms:created>
  <dcterms:modified xsi:type="dcterms:W3CDTF">2017-04-19T16:45:53Z</dcterms:modified>
</cp:coreProperties>
</file>