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231" r:id="rId2"/>
    <p:sldId id="1152" r:id="rId3"/>
    <p:sldId id="1232" r:id="rId4"/>
    <p:sldId id="1233" r:id="rId5"/>
    <p:sldId id="1234" r:id="rId6"/>
    <p:sldId id="1213" r:id="rId7"/>
    <p:sldId id="1229" r:id="rId8"/>
    <p:sldId id="1225" r:id="rId9"/>
    <p:sldId id="1226" r:id="rId10"/>
    <p:sldId id="1222" r:id="rId11"/>
    <p:sldId id="1219" r:id="rId12"/>
    <p:sldId id="1230" r:id="rId13"/>
    <p:sldId id="1227" r:id="rId14"/>
    <p:sldId id="1228" r:id="rId15"/>
    <p:sldId id="1216" r:id="rId16"/>
  </p:sldIdLst>
  <p:sldSz cx="10058400" cy="6858000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E. Korcarz" initials="CEK" lastIdx="5" clrIdx="0">
    <p:extLst/>
  </p:cmAuthor>
  <p:cmAuthor id="2" name="James H Stein" initials="JH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0000CC"/>
    <a:srgbClr val="FF6600"/>
    <a:srgbClr val="000066"/>
    <a:srgbClr val="000099"/>
    <a:srgbClr val="99FF33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73" autoAdjust="0"/>
    <p:restoredTop sz="80354" autoAdjust="0"/>
  </p:normalViewPr>
  <p:slideViewPr>
    <p:cSldViewPr>
      <p:cViewPr>
        <p:scale>
          <a:sx n="74" d="100"/>
          <a:sy n="74" d="100"/>
        </p:scale>
        <p:origin x="1376" y="224"/>
      </p:cViewPr>
      <p:guideLst>
        <p:guide orient="horz" pos="2160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444" y="-52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4300"/>
            <a:ext cx="6715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  <a:spAutoFit/>
          </a:bodyPr>
          <a:lstStyle>
            <a:lvl1pPr algn="l" defTabSz="966788"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516688" y="114300"/>
            <a:ext cx="7985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  <a:spAutoFit/>
          </a:bodyPr>
          <a:lstStyle>
            <a:lvl1pPr algn="r" defTabSz="966788"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March, 2011</a:t>
            </a:r>
          </a:p>
        </p:txBody>
      </p:sp>
      <p:sp>
        <p:nvSpPr>
          <p:cNvPr id="66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3550"/>
            <a:ext cx="60166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  <a:spAutoFit/>
          </a:bodyPr>
          <a:lstStyle>
            <a:lvl1pPr algn="l" defTabSz="966788"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James H. Stein, MD</a:t>
            </a:r>
          </a:p>
        </p:txBody>
      </p:sp>
      <p:sp>
        <p:nvSpPr>
          <p:cNvPr id="66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965950" y="9353550"/>
            <a:ext cx="3492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  <a:spAutoFit/>
          </a:bodyPr>
          <a:lstStyle>
            <a:lvl1pPr algn="r" defTabSz="966788"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fld id="{AB5DEA0D-97F8-47FB-A197-7FC8366DA0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09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r>
              <a:rPr lang="en-US"/>
              <a:t>March, 2011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7588" y="720725"/>
            <a:ext cx="52800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r>
              <a:rPr lang="en-US"/>
              <a:t>James H. Stein, MD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406793E3-44F1-4CB7-BEDA-E3517DBDC0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894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March,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James H. Stein, MD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31828-E716-478C-A61B-F1A53E063CDE}" type="slidenum">
              <a:rPr lang="en-US"/>
              <a:pPr/>
              <a:t>1</a:t>
            </a:fld>
            <a:endParaRPr lang="en-US"/>
          </a:p>
        </p:txBody>
      </p:sp>
      <p:sp>
        <p:nvSpPr>
          <p:cNvPr id="128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35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38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2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1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2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2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00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James H. Stein, MD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7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sng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DWA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was noted by the identification of a white area in the plaque without acoustic shadowing and a gray-scale value greater than 126</a:t>
            </a:r>
          </a:p>
          <a:p>
            <a:r>
              <a:rPr lang="en-US" sz="1200" b="1" i="0" u="sng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JBAs without an echogenic border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and black areas with a border (BABs) were identified as areas with a gray-scale value of less than 25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near the lumen and color coded as black with the plaque analysis software. In patients with more than one black area, the largest black area was measured.</a:t>
            </a:r>
          </a:p>
          <a:p>
            <a:r>
              <a:rPr lang="en-US" dirty="0"/>
              <a:t>Plaque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James H. Stein,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93E3-44F1-4CB7-BEDA-E3517DBDC0D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0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 GSM 8024170-1-Lipnr</a:t>
            </a:r>
          </a:p>
          <a:p>
            <a:r>
              <a:rPr lang="en-US" dirty="0"/>
              <a:t>Low GSM 5019966-1-LBIpnr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BC55-BE05-6942-8F1C-C14FA35992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3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130425"/>
            <a:ext cx="8550275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3886200"/>
            <a:ext cx="704215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981B2-6FE1-4956-9D0B-7CE89172EE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13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54ABF-A618-41FE-A5CF-92BF43E910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9096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4250" y="457200"/>
            <a:ext cx="23050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0" y="457200"/>
            <a:ext cx="67627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23AE8-6545-4F7A-AB54-1DA85D9EB6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5372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457200"/>
            <a:ext cx="8550275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9100" y="1447800"/>
            <a:ext cx="45339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105400" y="1447800"/>
            <a:ext cx="4533900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4063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938" y="6248400"/>
            <a:ext cx="31845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838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fld id="{92FE79E1-A74E-40BD-A394-10CE7B4236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4050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457200"/>
            <a:ext cx="8550275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9100" y="1447800"/>
            <a:ext cx="9220200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063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6248400"/>
            <a:ext cx="31845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fld id="{816C7BDA-CA53-4B18-B8C5-BF6B86FC03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3293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457200"/>
            <a:ext cx="8550275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9100" y="1447800"/>
            <a:ext cx="45339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45339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4063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938" y="6248400"/>
            <a:ext cx="31845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838" y="6248400"/>
            <a:ext cx="2095500" cy="457200"/>
          </a:xfrm>
        </p:spPr>
        <p:txBody>
          <a:bodyPr/>
          <a:lstStyle>
            <a:lvl1pPr>
              <a:defRPr/>
            </a:lvl1pPr>
          </a:lstStyle>
          <a:p>
            <a:fld id="{70E6B887-9A64-42D3-82F8-8BBFDEBB26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720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E7EDA-F6EA-4643-88E9-897419EC6F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73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406900"/>
            <a:ext cx="8548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2906713"/>
            <a:ext cx="8548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12D66-EC06-444D-8D9E-FD964C2177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3561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447800"/>
            <a:ext cx="45339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45339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92BC0-BB3D-4BF0-ADB0-382C53CD40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825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74638"/>
            <a:ext cx="90519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535113"/>
            <a:ext cx="44434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174875"/>
            <a:ext cx="44434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535113"/>
            <a:ext cx="4445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174875"/>
            <a:ext cx="4445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D9510-553D-456D-B25A-F7CE0A8CB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06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E89E2-2F5C-491F-82EA-F74F6E63C4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071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C253C-81EE-4AE6-AB5E-87ACD7C63A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6534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73050"/>
            <a:ext cx="33083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273050"/>
            <a:ext cx="5622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435100"/>
            <a:ext cx="33083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53396-7336-40FC-8F3D-8A4A2BE142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691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4800600"/>
            <a:ext cx="60356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12775"/>
            <a:ext cx="60356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5367338"/>
            <a:ext cx="60356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931CE-8F73-4E7C-80DF-C50AC8E348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238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79F">
                <a:gamma/>
                <a:shade val="46275"/>
                <a:invGamma/>
              </a:srgbClr>
            </a:gs>
            <a:gs pos="100000">
              <a:srgbClr val="0027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457200"/>
            <a:ext cx="85502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447800"/>
            <a:ext cx="9220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62484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6248400"/>
            <a:ext cx="318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62484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82C95A22-499C-4963-B1E2-9FA2ED75F3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•"/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–"/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•"/>
        <a:defRPr sz="2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–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5000"/>
        </a:spcBef>
        <a:spcAft>
          <a:spcPct val="0"/>
        </a:spcAft>
        <a:buClr>
          <a:srgbClr val="FFFF00"/>
        </a:buClr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275" y="1487450"/>
            <a:ext cx="9639300" cy="1320874"/>
          </a:xfrm>
          <a:noFill/>
          <a:ln/>
        </p:spPr>
        <p:txBody>
          <a:bodyPr lIns="90488" tIns="44450" rIns="90488" bIns="4445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Epigenetics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Atherosclerosis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5" name="Picture 2" descr="mesa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843298"/>
            <a:ext cx="1295400" cy="71148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5925" y="2438400"/>
            <a:ext cx="9264650" cy="483804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>
            <a:spAutoFit/>
          </a:bodyPr>
          <a:lstStyle/>
          <a:p>
            <a:pPr marL="319088" indent="-319088" defTabSz="850900">
              <a:spcBef>
                <a:spcPts val="1200"/>
              </a:spcBef>
            </a:pPr>
            <a:r>
              <a:rPr lang="en-US" dirty="0" err="1" smtClean="0"/>
              <a:t>Yongmgei</a:t>
            </a:r>
            <a:r>
              <a:rPr lang="en-US" dirty="0" smtClean="0"/>
              <a:t> Liu, MD</a:t>
            </a:r>
            <a:r>
              <a:rPr lang="en-US" dirty="0"/>
              <a:t>, PhD, </a:t>
            </a:r>
            <a:r>
              <a:rPr lang="en-US" dirty="0" smtClean="0"/>
              <a:t>FAHA</a:t>
            </a:r>
          </a:p>
          <a:p>
            <a:pPr marL="319088" indent="-319088" defTabSz="850900">
              <a:spcBef>
                <a:spcPts val="1200"/>
              </a:spcBef>
            </a:pPr>
            <a:r>
              <a:rPr lang="en-US" dirty="0"/>
              <a:t>Wake Forest School of Medicine</a:t>
            </a:r>
            <a:endParaRPr lang="en-US" dirty="0" smtClean="0"/>
          </a:p>
          <a:p>
            <a:pPr marL="319088" indent="-319088" defTabSz="850900">
              <a:spcBef>
                <a:spcPts val="1200"/>
              </a:spcBef>
            </a:pPr>
            <a:endParaRPr lang="en-US" dirty="0" smtClean="0"/>
          </a:p>
          <a:p>
            <a:pPr marL="319088" indent="-319088" defTabSz="850900">
              <a:spcBef>
                <a:spcPts val="1200"/>
              </a:spcBef>
            </a:pPr>
            <a:r>
              <a:rPr lang="en-US" dirty="0" smtClean="0"/>
              <a:t>Claudia </a:t>
            </a:r>
            <a:r>
              <a:rPr lang="en-US" dirty="0"/>
              <a:t>E. </a:t>
            </a:r>
            <a:r>
              <a:rPr lang="en-US" dirty="0" err="1"/>
              <a:t>Korcarz</a:t>
            </a:r>
            <a:r>
              <a:rPr lang="en-US" dirty="0"/>
              <a:t>, </a:t>
            </a:r>
            <a:r>
              <a:rPr lang="en-US" dirty="0" smtClean="0"/>
              <a:t>DVM</a:t>
            </a:r>
          </a:p>
          <a:p>
            <a:pPr marL="319088" indent="-319088" defTabSz="850900">
              <a:spcBef>
                <a:spcPts val="1200"/>
              </a:spcBef>
            </a:pPr>
            <a:r>
              <a:rPr lang="en-US" dirty="0"/>
              <a:t>Atherosclerosis Imaging Research </a:t>
            </a:r>
            <a:r>
              <a:rPr lang="en-US" dirty="0" smtClean="0"/>
              <a:t>Program</a:t>
            </a:r>
          </a:p>
          <a:p>
            <a:pPr marL="319088" indent="-319088" defTabSz="850900">
              <a:spcBef>
                <a:spcPts val="1200"/>
              </a:spcBef>
            </a:pPr>
            <a:r>
              <a:rPr lang="en-US" dirty="0" smtClean="0"/>
              <a:t>University Wisconsin</a:t>
            </a:r>
            <a:endParaRPr lang="en-US" dirty="0"/>
          </a:p>
          <a:p>
            <a:pPr marL="319088" indent="-319088" defTabSz="850900">
              <a:spcBef>
                <a:spcPts val="1200"/>
              </a:spcBef>
            </a:pP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09521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5 vs. Exam 6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6196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Left Bulb far wall plaque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97" t="13140" r="13502" b="2218"/>
          <a:stretch/>
        </p:blipFill>
        <p:spPr>
          <a:xfrm>
            <a:off x="4904453" y="1621071"/>
            <a:ext cx="4925347" cy="3770019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8" t="7691" r="16248" b="7693"/>
          <a:stretch/>
        </p:blipFill>
        <p:spPr>
          <a:xfrm>
            <a:off x="533400" y="1621071"/>
            <a:ext cx="4318045" cy="3770019"/>
          </a:xfrm>
        </p:spPr>
      </p:pic>
      <p:cxnSp>
        <p:nvCxnSpPr>
          <p:cNvPr id="11" name="Straight Arrow Connector 10"/>
          <p:cNvCxnSpPr/>
          <p:nvPr/>
        </p:nvCxnSpPr>
        <p:spPr bwMode="auto">
          <a:xfrm flipV="1">
            <a:off x="7290926" y="2438400"/>
            <a:ext cx="457200" cy="533400"/>
          </a:xfrm>
          <a:prstGeom prst="straightConnector1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733800" y="2819400"/>
            <a:ext cx="457200" cy="533400"/>
          </a:xfrm>
          <a:prstGeom prst="straightConnector1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1200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147626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304800"/>
            <a:ext cx="8550275" cy="838200"/>
          </a:xfrm>
        </p:spPr>
        <p:txBody>
          <a:bodyPr/>
          <a:lstStyle/>
          <a:p>
            <a:r>
              <a:rPr lang="en-US" dirty="0">
                <a:effectLst/>
              </a:rPr>
              <a:t>Carotid Plaque Echogenicity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514819"/>
            <a:ext cx="3819048" cy="2752381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14837"/>
            <a:ext cx="3979642" cy="275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648200"/>
            <a:ext cx="453921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902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228600"/>
            <a:ext cx="8550275" cy="838200"/>
          </a:xfrm>
        </p:spPr>
        <p:txBody>
          <a:bodyPr/>
          <a:lstStyle/>
          <a:p>
            <a:r>
              <a:rPr lang="en-US" dirty="0"/>
              <a:t>Carotid Plaque Echogenicity Analysis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9100" y="1143000"/>
            <a:ext cx="9220200" cy="4953000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effectLst/>
              </a:rPr>
              <a:t>Images normalized and standardized to a pixel density of 20/mm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effectLst/>
              </a:rPr>
              <a:t>Image crop and feature extraction modules to measure GSM, plaque area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effectLst/>
              </a:rPr>
              <a:t>“Just black areas” manually traced; area calculated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effectLst/>
              </a:rPr>
              <a:t>“Discrete white areas” are noted</a:t>
            </a:r>
          </a:p>
          <a:p>
            <a:r>
              <a:rPr lang="en-US" sz="2800" dirty="0">
                <a:solidFill>
                  <a:srgbClr val="FFFFFF"/>
                </a:solidFill>
                <a:effectLst/>
              </a:rPr>
              <a:t>Black areas adjacent to the lumen with an echogenic border are noted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i="1" dirty="0">
                <a:solidFill>
                  <a:srgbClr val="FFFFFF"/>
                </a:solidFill>
                <a:effectLst/>
              </a:rPr>
              <a:t>Drs. Mitchell and Dempsey validated these measures against autopsy specimens</a:t>
            </a:r>
          </a:p>
          <a:p>
            <a:endParaRPr lang="en-US" sz="2800" dirty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36938" y="6324600"/>
            <a:ext cx="6316662" cy="304800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  <a:effectLst/>
              </a:rPr>
              <a:t>Mitchell CC et. al. Ultrasound in Med </a:t>
            </a:r>
            <a:r>
              <a:rPr lang="en-US" dirty="0" err="1">
                <a:solidFill>
                  <a:schemeClr val="bg1"/>
                </a:solidFill>
                <a:effectLst/>
              </a:rPr>
              <a:t>Biol</a:t>
            </a:r>
            <a:r>
              <a:rPr lang="en-US" dirty="0">
                <a:solidFill>
                  <a:schemeClr val="bg1"/>
                </a:solidFill>
                <a:effectLst/>
              </a:rPr>
              <a:t> 2017; 43(1):129</a:t>
            </a:r>
          </a:p>
        </p:txBody>
      </p:sp>
    </p:spTree>
    <p:extLst>
      <p:ext uri="{BB962C8B-B14F-4D97-AF65-F5344CB8AC3E}">
        <p14:creationId xmlns:p14="http://schemas.microsoft.com/office/powerpoint/2010/main" val="327680037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143000" y="1718859"/>
            <a:ext cx="2860757" cy="2499233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4186654"/>
            <a:ext cx="2860757" cy="19809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9207" y="1718860"/>
            <a:ext cx="2758587" cy="24677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/>
          <a:srcRect b="3791"/>
          <a:stretch/>
        </p:blipFill>
        <p:spPr>
          <a:xfrm>
            <a:off x="5669207" y="4125997"/>
            <a:ext cx="2758587" cy="2051103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idx="1"/>
          </p:nvPr>
        </p:nvSpPr>
        <p:spPr>
          <a:xfrm>
            <a:off x="1143000" y="885587"/>
            <a:ext cx="2860758" cy="679728"/>
          </a:xfrm>
        </p:spPr>
        <p:txBody>
          <a:bodyPr/>
          <a:lstStyle/>
          <a:p>
            <a:pPr algn="ctr"/>
            <a:r>
              <a:rPr lang="en-US" sz="2000" dirty="0"/>
              <a:t>High GSM 184, Plaque area 5.95 mm</a:t>
            </a:r>
            <a:r>
              <a:rPr lang="en-US" sz="2000" baseline="30000" dirty="0"/>
              <a:t>2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562600" y="885587"/>
            <a:ext cx="2971800" cy="679728"/>
          </a:xfrm>
        </p:spPr>
        <p:txBody>
          <a:bodyPr/>
          <a:lstStyle/>
          <a:p>
            <a:pPr algn="ctr"/>
            <a:r>
              <a:rPr lang="en-US" sz="2000" dirty="0"/>
              <a:t>Low GSM 19, </a:t>
            </a:r>
            <a:br>
              <a:rPr lang="en-US" sz="2000" dirty="0"/>
            </a:br>
            <a:r>
              <a:rPr lang="en-US" sz="2000" dirty="0"/>
              <a:t>Plaque area 50.77 mm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5517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Ultrasound Plaque Characteristics Measurement Reproducibility -  MESA Exam 1 plaques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23811359"/>
              </p:ext>
            </p:extLst>
          </p:nvPr>
        </p:nvGraphicFramePr>
        <p:xfrm>
          <a:off x="228600" y="1447801"/>
          <a:ext cx="9538553" cy="3992879"/>
        </p:xfrm>
        <a:graphic>
          <a:graphicData uri="http://schemas.openxmlformats.org/drawingml/2006/table">
            <a:tbl>
              <a:tblPr/>
              <a:tblGrid>
                <a:gridCol w="1066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65654900"/>
                    </a:ext>
                  </a:extLst>
                </a:gridCol>
                <a:gridCol w="1005840">
                  <a:extLst>
                    <a:ext uri="{9D8B030D-6E8A-4147-A177-3AD203B41FA5}">
                      <a16:colId xmlns="" xmlns:a16="http://schemas.microsoft.com/office/drawing/2014/main" val="3702439366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105967772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42913173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887840499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1953945367"/>
                    </a:ext>
                  </a:extLst>
                </a:gridCol>
                <a:gridCol w="9228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Reader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Reader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Reader 1 vs Reader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45540047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Intra-observer Mean Delta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Within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Subjects SD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ICC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Intra-observer Mean Delta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Within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Subjects SD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ICC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Inter-reader mean Delta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Within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Subjects SD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ICC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48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itchFamily="18" charset="0"/>
                          <a:cs typeface="Arial" charset="0"/>
                        </a:rPr>
                        <a:t>GSM (units)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4.39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0.96 (0.92-0.98)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5.22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0.95 (0.88-0.98)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5.53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0.95 (0.88-0.98)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48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Plaque Area (mm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i="0" u="none" strike="noStrike" kern="12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0.99 (0.98-1.00)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i="0" u="none" strike="noStrike" kern="12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0.98 (0.95-0.99)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i="0" u="none" strike="noStrike" kern="12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0.98 (0.95-0.99)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48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Black Areas </a:t>
                      </a: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itchFamily="18" charset="0"/>
                          <a:cs typeface="Arial" charset="0"/>
                        </a:rPr>
                        <a:t>(mm</a:t>
                      </a:r>
                      <a:r>
                        <a:rPr kumimoji="0" lang="en-US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0.96 (0.92-0.98)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0.81 (0.61-0.91)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0.86 (0.70-0.94)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7052392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98538" y="5760721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24 plaque images from MESA Exam 1 were re-measured by the same 2 readers assigned for Exam 6 data analysis</a:t>
            </a:r>
          </a:p>
        </p:txBody>
      </p:sp>
    </p:spTree>
    <p:extLst>
      <p:ext uri="{BB962C8B-B14F-4D97-AF65-F5344CB8AC3E}">
        <p14:creationId xmlns:p14="http://schemas.microsoft.com/office/powerpoint/2010/main" val="340595410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QC Plan for Exam 6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300"/>
              </a:lnSpc>
              <a:spcBef>
                <a:spcPts val="600"/>
              </a:spcBef>
            </a:pPr>
            <a:r>
              <a:rPr lang="en-US" sz="2600" dirty="0"/>
              <a:t>The DCC will select a set of 20 studies/FC (n=80) to be </a:t>
            </a:r>
            <a:br>
              <a:rPr lang="en-US" sz="2600" dirty="0"/>
            </a:br>
            <a:r>
              <a:rPr lang="en-US" sz="2600" dirty="0"/>
              <a:t>re-scored for plaque presence and plaque score.  The representative set will be selected after each FC has scanned their first 50 MESA participants to assess intra- and inter-reader reproducibility </a:t>
            </a:r>
          </a:p>
          <a:p>
            <a:pPr>
              <a:lnSpc>
                <a:spcPts val="3300"/>
              </a:lnSpc>
              <a:spcBef>
                <a:spcPts val="600"/>
              </a:spcBef>
            </a:pPr>
            <a:r>
              <a:rPr lang="en-US" sz="2600" dirty="0"/>
              <a:t>The DCC will randomly select a representative set of 60 plaques (15/FC) to assess intra- and inter-reader reproducibility for the plaque characteristic measures</a:t>
            </a:r>
          </a:p>
          <a:p>
            <a:pPr>
              <a:lnSpc>
                <a:spcPts val="3300"/>
              </a:lnSpc>
              <a:spcBef>
                <a:spcPts val="600"/>
              </a:spcBef>
            </a:pPr>
            <a:r>
              <a:rPr lang="en-US" sz="2600" dirty="0"/>
              <a:t>Reader reproducibility will be repeated every 8 months until the end of Exam 6 reading phase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08935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304800"/>
            <a:ext cx="8550275" cy="990600"/>
          </a:xfrm>
        </p:spPr>
        <p:txBody>
          <a:bodyPr/>
          <a:lstStyle/>
          <a:p>
            <a:r>
              <a:rPr lang="en-US" dirty="0"/>
              <a:t>MESA </a:t>
            </a:r>
            <a:r>
              <a:rPr lang="en-US" dirty="0" err="1"/>
              <a:t>Epigenomics</a:t>
            </a:r>
            <a:r>
              <a:rPr lang="en-US" dirty="0"/>
              <a:t> Study </a:t>
            </a:r>
            <a:r>
              <a:rPr lang="en-US" dirty="0" smtClean="0"/>
              <a:t>in </a:t>
            </a:r>
            <a:r>
              <a:rPr lang="en-US" dirty="0"/>
              <a:t>Exam 5</a:t>
            </a:r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295400"/>
            <a:ext cx="9220200" cy="5105400"/>
          </a:xfrm>
        </p:spPr>
        <p:txBody>
          <a:bodyPr/>
          <a:lstStyle/>
          <a:p>
            <a:r>
              <a:rPr lang="en-US" sz="2800" dirty="0"/>
              <a:t>MESA </a:t>
            </a:r>
            <a:r>
              <a:rPr lang="en-US" sz="2800" dirty="0" err="1" smtClean="0"/>
              <a:t>epigenomics</a:t>
            </a:r>
            <a:r>
              <a:rPr lang="en-US" sz="2800" dirty="0" smtClean="0"/>
              <a:t> </a:t>
            </a:r>
            <a:r>
              <a:rPr lang="en-US" sz="2800" dirty="0"/>
              <a:t>study funded by NIH Roadmap </a:t>
            </a:r>
            <a:r>
              <a:rPr lang="en-US" sz="2800" dirty="0" err="1"/>
              <a:t>Epigenomic</a:t>
            </a:r>
            <a:r>
              <a:rPr lang="en-US" sz="2800" dirty="0"/>
              <a:t> Program and NHLBI </a:t>
            </a:r>
          </a:p>
          <a:p>
            <a:pPr lvl="1"/>
            <a:r>
              <a:rPr lang="en-US" sz="2400" dirty="0" smtClean="0"/>
              <a:t>~2500 </a:t>
            </a:r>
            <a:r>
              <a:rPr lang="en-US" sz="2400" dirty="0" smtClean="0"/>
              <a:t>participants</a:t>
            </a:r>
          </a:p>
          <a:p>
            <a:pPr lvl="1"/>
            <a:r>
              <a:rPr lang="en-US" sz="2400" dirty="0"/>
              <a:t>WFU, JHU, Columbia, </a:t>
            </a:r>
            <a:r>
              <a:rPr lang="en-US" sz="2400" dirty="0" smtClean="0"/>
              <a:t>UMN</a:t>
            </a:r>
            <a:endParaRPr lang="en-US" sz="2400" dirty="0"/>
          </a:p>
          <a:p>
            <a:r>
              <a:rPr lang="en-US" sz="2800" dirty="0"/>
              <a:t>I</a:t>
            </a:r>
            <a:r>
              <a:rPr lang="en-US" sz="2800" dirty="0" smtClean="0"/>
              <a:t>dentify genomic </a:t>
            </a:r>
            <a:r>
              <a:rPr lang="en-US" sz="2800" dirty="0"/>
              <a:t>features (DNA methylation and resultant </a:t>
            </a:r>
            <a:r>
              <a:rPr lang="en-US" sz="2800" dirty="0" smtClean="0"/>
              <a:t>mRNA </a:t>
            </a:r>
            <a:r>
              <a:rPr lang="en-US" sz="2800" dirty="0"/>
              <a:t>expression) in monocytes (involved in </a:t>
            </a:r>
            <a:r>
              <a:rPr lang="en-US" sz="2800" dirty="0" err="1"/>
              <a:t>atherogenesis</a:t>
            </a:r>
            <a:r>
              <a:rPr lang="en-US" sz="2800" dirty="0"/>
              <a:t>) as novel risk factors or biomarkers of </a:t>
            </a:r>
            <a:r>
              <a:rPr lang="en-US" sz="2800" dirty="0" smtClean="0"/>
              <a:t>atherosclerosis</a:t>
            </a:r>
          </a:p>
          <a:p>
            <a:pPr lvl="1"/>
            <a:r>
              <a:rPr lang="en-US" sz="2400" dirty="0" smtClean="0"/>
              <a:t>Limitation of the cross-sectional study design</a:t>
            </a:r>
          </a:p>
          <a:p>
            <a:pPr lvl="1"/>
            <a:r>
              <a:rPr lang="en-US" sz="2400" dirty="0"/>
              <a:t>Warrants </a:t>
            </a:r>
            <a:r>
              <a:rPr lang="en-US" sz="2400" dirty="0" smtClean="0"/>
              <a:t>a </a:t>
            </a:r>
            <a:r>
              <a:rPr lang="en-US" sz="2400" dirty="0"/>
              <a:t>prospective follow-up </a:t>
            </a:r>
            <a:r>
              <a:rPr lang="en-US" sz="2400" dirty="0" smtClean="0"/>
              <a:t>study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9677401" cy="990600"/>
          </a:xfrm>
        </p:spPr>
        <p:txBody>
          <a:bodyPr/>
          <a:lstStyle/>
          <a:p>
            <a:r>
              <a:rPr lang="en-US" dirty="0"/>
              <a:t>A longitudinal </a:t>
            </a:r>
            <a:r>
              <a:rPr lang="en-US" dirty="0" smtClean="0"/>
              <a:t>Epigenetics Study of Atherosclerosis </a:t>
            </a:r>
            <a:br>
              <a:rPr lang="en-US" dirty="0" smtClean="0"/>
            </a:br>
            <a:r>
              <a:rPr lang="en-US" sz="2800" dirty="0" smtClean="0"/>
              <a:t>MESA Exam </a:t>
            </a:r>
            <a:r>
              <a:rPr lang="en-US" sz="2800" dirty="0"/>
              <a:t>6 (R01 HL135009-01 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10058400" cy="5105400"/>
          </a:xfrm>
        </p:spPr>
        <p:txBody>
          <a:bodyPr/>
          <a:lstStyle/>
          <a:p>
            <a:r>
              <a:rPr lang="en-US" sz="2800" dirty="0" smtClean="0"/>
              <a:t>Aim 1.  To test predictive effects of candidate genomic features on initiation/progression of atherosclerosis</a:t>
            </a:r>
          </a:p>
          <a:p>
            <a:pPr lvl="1"/>
            <a:r>
              <a:rPr lang="en-US" sz="2400" dirty="0" smtClean="0"/>
              <a:t>New caroti</a:t>
            </a:r>
            <a:r>
              <a:rPr lang="en-US" sz="2400" dirty="0" smtClean="0"/>
              <a:t>d </a:t>
            </a:r>
            <a:r>
              <a:rPr lang="en-US" sz="2400" dirty="0"/>
              <a:t>p</a:t>
            </a:r>
            <a:r>
              <a:rPr lang="en-US" sz="2400" dirty="0" smtClean="0"/>
              <a:t>laque </a:t>
            </a:r>
          </a:p>
          <a:p>
            <a:pPr lvl="1"/>
            <a:r>
              <a:rPr lang="en-US" sz="2400" dirty="0" smtClean="0"/>
              <a:t>Change </a:t>
            </a:r>
            <a:r>
              <a:rPr lang="en-US" sz="2400" dirty="0"/>
              <a:t>in carotid plaque </a:t>
            </a:r>
            <a:r>
              <a:rPr lang="en-US" sz="2400" dirty="0" smtClean="0"/>
              <a:t>scores </a:t>
            </a:r>
            <a:r>
              <a:rPr lang="en-US" sz="2400" dirty="0" smtClean="0"/>
              <a:t>between the two exams</a:t>
            </a:r>
            <a:endParaRPr lang="en-US" sz="2400" dirty="0"/>
          </a:p>
          <a:p>
            <a:r>
              <a:rPr lang="en-US" sz="2800" dirty="0"/>
              <a:t>Aim 2. To characterize </a:t>
            </a:r>
            <a:r>
              <a:rPr lang="en-US" sz="2800" dirty="0" smtClean="0"/>
              <a:t>the </a:t>
            </a:r>
            <a:r>
              <a:rPr lang="en-US" sz="2800" dirty="0"/>
              <a:t>associations of the “</a:t>
            </a:r>
            <a:r>
              <a:rPr lang="en-US" sz="2800" dirty="0" smtClean="0"/>
              <a:t>promising” </a:t>
            </a:r>
            <a:r>
              <a:rPr lang="en-US" sz="2800" dirty="0"/>
              <a:t>genomic </a:t>
            </a:r>
            <a:r>
              <a:rPr lang="en-US" sz="2800" dirty="0" smtClean="0"/>
              <a:t>features with </a:t>
            </a:r>
            <a:r>
              <a:rPr lang="en-US" sz="2800" dirty="0" smtClean="0"/>
              <a:t>plaque </a:t>
            </a:r>
            <a:r>
              <a:rPr lang="en-US" sz="2800" dirty="0"/>
              <a:t>vulnerability</a:t>
            </a:r>
          </a:p>
          <a:p>
            <a:pPr lvl="1"/>
            <a:r>
              <a:rPr lang="en-US" sz="2400" dirty="0" smtClean="0"/>
              <a:t>Carotid plaque </a:t>
            </a:r>
            <a:r>
              <a:rPr lang="en-US" sz="2400" dirty="0" err="1"/>
              <a:t>echolucency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other </a:t>
            </a:r>
            <a:r>
              <a:rPr lang="en-US" sz="2400" dirty="0" smtClean="0"/>
              <a:t>characteristics </a:t>
            </a:r>
          </a:p>
          <a:p>
            <a:r>
              <a:rPr lang="en-US" sz="2800" dirty="0" smtClean="0"/>
              <a:t>Aim 3. To identify temporal and causal relationships between CVD risk factors (genetic or traditional), the “promising” genomic features, and plaque burden</a:t>
            </a:r>
          </a:p>
        </p:txBody>
      </p:sp>
    </p:spTree>
    <p:extLst>
      <p:ext uri="{BB962C8B-B14F-4D97-AF65-F5344CB8AC3E}">
        <p14:creationId xmlns:p14="http://schemas.microsoft.com/office/powerpoint/2010/main" val="3820738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304800"/>
            <a:ext cx="8550275" cy="990600"/>
          </a:xfrm>
        </p:spPr>
        <p:txBody>
          <a:bodyPr/>
          <a:lstStyle/>
          <a:p>
            <a:r>
              <a:rPr lang="en-US" dirty="0" smtClean="0"/>
              <a:t>Sample/Data Collection </a:t>
            </a:r>
            <a:endParaRPr lang="en-US" dirty="0"/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295400"/>
            <a:ext cx="9220200" cy="5105400"/>
          </a:xfrm>
        </p:spPr>
        <p:txBody>
          <a:bodyPr/>
          <a:lstStyle/>
          <a:p>
            <a:r>
              <a:rPr lang="en-US" dirty="0"/>
              <a:t>Repeat </a:t>
            </a:r>
            <a:r>
              <a:rPr lang="en-US" dirty="0" err="1"/>
              <a:t>epigenomic</a:t>
            </a:r>
            <a:r>
              <a:rPr lang="en-US" dirty="0"/>
              <a:t> and transcriptomic profiling of monocytes </a:t>
            </a:r>
            <a:r>
              <a:rPr lang="en-US" dirty="0" smtClean="0"/>
              <a:t>in </a:t>
            </a:r>
            <a:r>
              <a:rPr lang="en-US" dirty="0"/>
              <a:t>Exam 6</a:t>
            </a:r>
          </a:p>
          <a:p>
            <a:pPr lvl="1"/>
            <a:r>
              <a:rPr lang="en-US" dirty="0" smtClean="0"/>
              <a:t>~2500 </a:t>
            </a:r>
            <a:r>
              <a:rPr lang="en-US" dirty="0"/>
              <a:t>participants</a:t>
            </a:r>
          </a:p>
          <a:p>
            <a:pPr lvl="1"/>
            <a:r>
              <a:rPr lang="en-US" dirty="0"/>
              <a:t>WFU, JHU, Columbia, UMN</a:t>
            </a:r>
          </a:p>
          <a:p>
            <a:pPr lvl="1"/>
            <a:r>
              <a:rPr lang="en-US" dirty="0" smtClean="0"/>
              <a:t>CBC/diff, </a:t>
            </a:r>
            <a:r>
              <a:rPr lang="en-US" dirty="0" smtClean="0"/>
              <a:t>PBMC/monocyte/T cell </a:t>
            </a:r>
            <a:r>
              <a:rPr lang="en-US" dirty="0" smtClean="0"/>
              <a:t>purification</a:t>
            </a:r>
          </a:p>
          <a:p>
            <a:pPr lvl="1"/>
            <a:r>
              <a:rPr lang="en-US" dirty="0" smtClean="0"/>
              <a:t>DNA </a:t>
            </a:r>
            <a:r>
              <a:rPr lang="en-US" dirty="0"/>
              <a:t>methylomic profiling using </a:t>
            </a:r>
            <a:r>
              <a:rPr lang="en-US" dirty="0" smtClean="0"/>
              <a:t>sequencing technology</a:t>
            </a:r>
            <a:endParaRPr lang="en-US" dirty="0"/>
          </a:p>
          <a:p>
            <a:pPr lvl="1"/>
            <a:r>
              <a:rPr lang="en-US" dirty="0" err="1" smtClean="0"/>
              <a:t>Transcriptomics</a:t>
            </a:r>
            <a:r>
              <a:rPr lang="en-US" dirty="0" smtClean="0"/>
              <a:t>: mRNA-</a:t>
            </a:r>
            <a:r>
              <a:rPr lang="en-US" dirty="0" err="1" smtClean="0"/>
              <a:t>seq</a:t>
            </a:r>
            <a:r>
              <a:rPr lang="en-US" dirty="0" smtClean="0"/>
              <a:t> and total RNA-</a:t>
            </a:r>
            <a:r>
              <a:rPr lang="en-US" dirty="0" err="1" smtClean="0"/>
              <a:t>seq</a:t>
            </a:r>
            <a:endParaRPr lang="en-US" dirty="0" smtClean="0"/>
          </a:p>
          <a:p>
            <a:r>
              <a:rPr lang="en-US" dirty="0" smtClean="0"/>
              <a:t>Repeat </a:t>
            </a:r>
            <a:r>
              <a:rPr lang="en-US" dirty="0"/>
              <a:t>measures of known CVD risk </a:t>
            </a:r>
            <a:r>
              <a:rPr lang="en-US" dirty="0" smtClean="0"/>
              <a:t>factors</a:t>
            </a:r>
          </a:p>
          <a:p>
            <a:pPr lvl="1"/>
            <a:r>
              <a:rPr lang="en-US" dirty="0" smtClean="0"/>
              <a:t>Fasting glucose, HbA1C, insulin, </a:t>
            </a:r>
            <a:r>
              <a:rPr lang="en-US" dirty="0" err="1" smtClean="0"/>
              <a:t>creatine</a:t>
            </a:r>
            <a:r>
              <a:rPr lang="en-US" dirty="0" smtClean="0"/>
              <a:t>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20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304800"/>
            <a:ext cx="8550275" cy="990600"/>
          </a:xfrm>
        </p:spPr>
        <p:txBody>
          <a:bodyPr/>
          <a:lstStyle/>
          <a:p>
            <a:r>
              <a:rPr lang="en-US" dirty="0" smtClean="0"/>
              <a:t>Sample/Data Collection </a:t>
            </a:r>
            <a:endParaRPr lang="en-US" dirty="0"/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295400"/>
            <a:ext cx="9220200" cy="5105400"/>
          </a:xfrm>
        </p:spPr>
        <p:txBody>
          <a:bodyPr/>
          <a:lstStyle/>
          <a:p>
            <a:r>
              <a:rPr lang="en-US" dirty="0"/>
              <a:t>Repeat carotid ultrasonography </a:t>
            </a:r>
            <a:r>
              <a:rPr lang="en-US" dirty="0" smtClean="0"/>
              <a:t>in Exam 6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returning participants who had ultrasonography at Exam 5 </a:t>
            </a:r>
            <a:r>
              <a:rPr lang="en-US" dirty="0" smtClean="0"/>
              <a:t>(</a:t>
            </a:r>
            <a:r>
              <a:rPr lang="en-US" dirty="0"/>
              <a:t>N=~1,500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WFU</a:t>
            </a:r>
            <a:r>
              <a:rPr lang="en-US" dirty="0"/>
              <a:t>, JHU, Columbia, </a:t>
            </a:r>
            <a:r>
              <a:rPr lang="en-US" dirty="0" smtClean="0"/>
              <a:t>UMN</a:t>
            </a:r>
          </a:p>
          <a:p>
            <a:pPr lvl="1"/>
            <a:r>
              <a:rPr lang="en-US" dirty="0" smtClean="0"/>
              <a:t>B-mode </a:t>
            </a:r>
            <a:r>
              <a:rPr lang="en-US" dirty="0"/>
              <a:t>ultrasound images</a:t>
            </a:r>
          </a:p>
          <a:p>
            <a:r>
              <a:rPr lang="en-US" dirty="0"/>
              <a:t>Read ultrasound images at UW </a:t>
            </a:r>
            <a:r>
              <a:rPr lang="en-US" dirty="0" smtClean="0"/>
              <a:t>AIRP </a:t>
            </a:r>
          </a:p>
          <a:p>
            <a:pPr lvl="1"/>
            <a:r>
              <a:rPr lang="en-US" dirty="0" smtClean="0"/>
              <a:t>Director: </a:t>
            </a:r>
            <a:r>
              <a:rPr lang="en-US" dirty="0"/>
              <a:t>James </a:t>
            </a:r>
            <a:r>
              <a:rPr lang="en-US" dirty="0" smtClean="0"/>
              <a:t>Stein, MD</a:t>
            </a:r>
          </a:p>
          <a:p>
            <a:pPr lvl="1"/>
            <a:r>
              <a:rPr lang="en-US" dirty="0" smtClean="0"/>
              <a:t>Manager: </a:t>
            </a:r>
            <a:r>
              <a:rPr lang="en-US" dirty="0"/>
              <a:t>Claudia E. Korcarz, </a:t>
            </a:r>
            <a:r>
              <a:rPr lang="en-US" dirty="0" smtClean="0"/>
              <a:t>DVM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97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6 Ultrasound Equipment and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448800" cy="4953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600" dirty="0"/>
              <a:t>4 new </a:t>
            </a:r>
            <a:r>
              <a:rPr lang="en-US" sz="2600" dirty="0" err="1"/>
              <a:t>Mindray</a:t>
            </a:r>
            <a:r>
              <a:rPr lang="en-US" sz="2600" dirty="0"/>
              <a:t> M9s- GE </a:t>
            </a:r>
            <a:r>
              <a:rPr lang="en-US" sz="2600" dirty="0" err="1"/>
              <a:t>Logiq</a:t>
            </a:r>
            <a:r>
              <a:rPr lang="en-US" sz="2600" dirty="0"/>
              <a:t> 700 not serviceable</a:t>
            </a:r>
          </a:p>
          <a:p>
            <a:pPr>
              <a:spcBef>
                <a:spcPts val="600"/>
              </a:spcBef>
            </a:pPr>
            <a:r>
              <a:rPr lang="en-US" sz="2600" dirty="0"/>
              <a:t>Abilities to detect plaque and derive plaque scores (binary, ordinal measures) do not differ qualitatively or </a:t>
            </a:r>
            <a:r>
              <a:rPr lang="en-US" sz="2600" dirty="0" smtClean="0"/>
              <a:t>quantitatively from E5</a:t>
            </a:r>
            <a:endParaRPr lang="en-US" sz="2600" dirty="0"/>
          </a:p>
          <a:p>
            <a:pPr>
              <a:spcBef>
                <a:spcPts val="600"/>
              </a:spcBef>
            </a:pPr>
            <a:r>
              <a:rPr lang="en-US" sz="2600" dirty="0"/>
              <a:t>Nearly identical transducer frequency</a:t>
            </a:r>
          </a:p>
          <a:p>
            <a:pPr>
              <a:spcBef>
                <a:spcPts val="600"/>
              </a:spcBef>
            </a:pPr>
            <a:r>
              <a:rPr lang="en-US" sz="2600" dirty="0"/>
              <a:t>Carotid plaque = discrete lesion ≥1.5 mm or focal thickening ≥50%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Wall thicknesses are &gt;0.7 mm, plaques tend to be at least 1 mm thick which is much greater than the resolution of previous and current ultrasound systems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Verified on small parts phantom &amp; DICOM image file data</a:t>
            </a:r>
          </a:p>
        </p:txBody>
      </p:sp>
    </p:spTree>
    <p:extLst>
      <p:ext uri="{BB962C8B-B14F-4D97-AF65-F5344CB8AC3E}">
        <p14:creationId xmlns:p14="http://schemas.microsoft.com/office/powerpoint/2010/main" val="1475024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Study Updates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/>
              <a:t>US systems shipped and installed (2-3/2017)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All FC completed trainings</a:t>
            </a:r>
          </a:p>
          <a:p>
            <a:pPr lvl="1">
              <a:spcBef>
                <a:spcPts val="600"/>
              </a:spcBef>
            </a:pPr>
            <a:r>
              <a:rPr lang="en-US" sz="2600" dirty="0"/>
              <a:t>Web-based lectures</a:t>
            </a:r>
          </a:p>
          <a:p>
            <a:pPr lvl="1">
              <a:spcBef>
                <a:spcPts val="600"/>
              </a:spcBef>
            </a:pPr>
            <a:r>
              <a:rPr lang="en-US" sz="2600" dirty="0"/>
              <a:t>2 days on-site hands-on training</a:t>
            </a:r>
          </a:p>
          <a:p>
            <a:pPr lvl="1">
              <a:spcBef>
                <a:spcPts val="600"/>
              </a:spcBef>
            </a:pPr>
            <a:r>
              <a:rPr lang="en-US" sz="2600" dirty="0"/>
              <a:t>8 sonographers certified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Major hurdle dealing with FC-specific security issues regarding image transfer and speed of transfer – all troubles resolved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As of April 6, 2017 we have received N=114 studies</a:t>
            </a:r>
          </a:p>
        </p:txBody>
      </p:sp>
    </p:spTree>
    <p:extLst>
      <p:ext uri="{BB962C8B-B14F-4D97-AF65-F5344CB8AC3E}">
        <p14:creationId xmlns:p14="http://schemas.microsoft.com/office/powerpoint/2010/main" val="3756615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457200"/>
            <a:ext cx="9372600" cy="838200"/>
          </a:xfrm>
        </p:spPr>
        <p:txBody>
          <a:bodyPr/>
          <a:lstStyle/>
          <a:p>
            <a:r>
              <a:rPr lang="en-US" altLang="en-US" sz="3200" dirty="0" smtClean="0"/>
              <a:t>Carotid </a:t>
            </a:r>
            <a:r>
              <a:rPr lang="en-US" altLang="en-US" sz="3200" dirty="0"/>
              <a:t>Scans Performed by 4/6/2017</a:t>
            </a:r>
            <a:endParaRPr lang="en-US" sz="3200" dirty="0"/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503018"/>
              </p:ext>
            </p:extLst>
          </p:nvPr>
        </p:nvGraphicFramePr>
        <p:xfrm>
          <a:off x="304800" y="1676400"/>
          <a:ext cx="9372600" cy="3845030"/>
        </p:xfrm>
        <a:graphic>
          <a:graphicData uri="http://schemas.openxmlformats.org/drawingml/2006/table">
            <a:tbl>
              <a:tblPr/>
              <a:tblGrid>
                <a:gridCol w="1393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98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98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6980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469807">
                  <a:extLst>
                    <a:ext uri="{9D8B030D-6E8A-4147-A177-3AD203B41FA5}">
                      <a16:colId xmlns="" xmlns:a16="http://schemas.microsoft.com/office/drawing/2014/main" val="2315326473"/>
                    </a:ext>
                  </a:extLst>
                </a:gridCol>
              </a:tblGrid>
              <a:tr h="11232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  Field Center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Potential Participants with Exam 5 data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r"/>
                          <a:tab pos="3429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# Scans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Mean (SD) quality score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Failed exams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 n,(%)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6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COL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96.0 (5.5)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Times New Roman" pitchFamily="18" charset="0"/>
                          <a:cs typeface="Arial" charset="0"/>
                        </a:rPr>
                        <a:t>0 (0%)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6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JH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368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98.3 (4.8)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0 (0%)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6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UMN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84.1 (17.3)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3 (13%)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72277401"/>
                  </a:ext>
                </a:extLst>
              </a:tr>
              <a:tr h="506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WFU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475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88.2 (9.7)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2 (5.1%)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5328846"/>
                  </a:ext>
                </a:extLst>
              </a:tr>
              <a:tr h="506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1,892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92.0 (11.5)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Times New Roman" pitchFamily="18" charset="0"/>
                          <a:cs typeface="Arial" charset="0"/>
                        </a:rPr>
                        <a:t>5 (4.4%)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066432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62987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i="1" dirty="0">
                <a:solidFill>
                  <a:srgbClr val="FFFF00"/>
                </a:solidFill>
                <a:effectLst/>
              </a:rPr>
              <a:t>**</a:t>
            </a:r>
            <a:r>
              <a:rPr lang="en-US" i="1" dirty="0">
                <a:effectLst/>
              </a:rPr>
              <a:t>Providing additional on-site training and help with scanning participants for one sonographer</a:t>
            </a:r>
          </a:p>
        </p:txBody>
      </p:sp>
    </p:spTree>
    <p:extLst>
      <p:ext uri="{BB962C8B-B14F-4D97-AF65-F5344CB8AC3E}">
        <p14:creationId xmlns:p14="http://schemas.microsoft.com/office/powerpoint/2010/main" val="393004474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Plaque Detection and Plaque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448800" cy="4953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/>
              <a:t>Reproducibility for carotid plaque detection and plaque score in E5 was excellent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Intra-reader (κ=0.83, 95% CI 0.70–0.96)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Inter-reader (κ=0.89, 95% CI 0.72–1.00)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The 2 readers assigned for E6 were readers for E5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E5 images reviewed in cases of discrepant findings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QC for inter- and intra-scorer reproducibility will be tested in an ongoing basis until the end of Exam 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3400" y="5867400"/>
            <a:ext cx="5181600" cy="685800"/>
          </a:xfrm>
        </p:spPr>
        <p:txBody>
          <a:bodyPr/>
          <a:lstStyle/>
          <a:p>
            <a:pPr algn="l"/>
            <a:r>
              <a:rPr lang="en-US" sz="1600" dirty="0">
                <a:solidFill>
                  <a:schemeClr val="bg1"/>
                </a:solidFill>
                <a:effectLst/>
              </a:rPr>
              <a:t>Tattersall MC et al. Stroke 2014;45(11):3257-62 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effectLst/>
              </a:rPr>
              <a:t>Gepner AD et al. 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Circ</a:t>
            </a:r>
            <a:r>
              <a:rPr lang="en-US" sz="1600" dirty="0">
                <a:solidFill>
                  <a:schemeClr val="bg1"/>
                </a:solidFill>
                <a:effectLst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Cardiovasc</a:t>
            </a:r>
            <a:r>
              <a:rPr lang="en-US" sz="1600" dirty="0">
                <a:solidFill>
                  <a:schemeClr val="bg1"/>
                </a:solidFill>
                <a:effectLst/>
              </a:rPr>
              <a:t> Imaging 2015;8(1)</a:t>
            </a:r>
          </a:p>
        </p:txBody>
      </p:sp>
    </p:spTree>
    <p:extLst>
      <p:ext uri="{BB962C8B-B14F-4D97-AF65-F5344CB8AC3E}">
        <p14:creationId xmlns:p14="http://schemas.microsoft.com/office/powerpoint/2010/main" val="4198649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381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71200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381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712000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12130</TotalTime>
  <Words>1053</Words>
  <Application>Microsoft Macintosh PowerPoint</Application>
  <PresentationFormat>Custom</PresentationFormat>
  <Paragraphs>197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Times New Roman</vt:lpstr>
      <vt:lpstr>Arial</vt:lpstr>
      <vt:lpstr>Default Design</vt:lpstr>
      <vt:lpstr>Epigenetics of Atherosclerosis </vt:lpstr>
      <vt:lpstr>MESA Epigenomics Study in Exam 5</vt:lpstr>
      <vt:lpstr>A longitudinal Epigenetics Study of Atherosclerosis  MESA Exam 6 (R01 HL135009-01 )</vt:lpstr>
      <vt:lpstr>Sample/Data Collection </vt:lpstr>
      <vt:lpstr>Sample/Data Collection </vt:lpstr>
      <vt:lpstr>Exam 6 Ultrasound Equipment and Protocol</vt:lpstr>
      <vt:lpstr>Study Updates</vt:lpstr>
      <vt:lpstr>Carotid Scans Performed by 4/6/2017</vt:lpstr>
      <vt:lpstr>Plaque Detection and Plaque Score</vt:lpstr>
      <vt:lpstr>Exam 5 vs. Exam 6 </vt:lpstr>
      <vt:lpstr>Carotid Plaque Echogenicity Analysis</vt:lpstr>
      <vt:lpstr>Carotid Plaque Echogenicity Analysis</vt:lpstr>
      <vt:lpstr>PowerPoint Presentation</vt:lpstr>
      <vt:lpstr>Ultrasound Plaque Characteristics Measurement Reproducibility -  MESA Exam 1 plaques</vt:lpstr>
      <vt:lpstr>QC Plan for Exam 6 Data</vt:lpstr>
    </vt:vector>
  </TitlesOfParts>
  <Company>UW-Madison Dept.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Asymptomatic Atherosclerosis and Predicting Cardiovascular Risk Using  Carotid Intima-Media Thickness Measurements</dc:title>
  <dc:creator>James Stein</dc:creator>
  <cp:lastModifiedBy>Microsoft Office User</cp:lastModifiedBy>
  <cp:revision>751</cp:revision>
  <dcterms:created xsi:type="dcterms:W3CDTF">2000-03-26T22:40:41Z</dcterms:created>
  <dcterms:modified xsi:type="dcterms:W3CDTF">2017-04-19T16:23:31Z</dcterms:modified>
</cp:coreProperties>
</file>