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97" r:id="rId2"/>
    <p:sldId id="305" r:id="rId3"/>
    <p:sldId id="300" r:id="rId4"/>
    <p:sldId id="299" r:id="rId5"/>
    <p:sldId id="301" r:id="rId6"/>
    <p:sldId id="308" r:id="rId7"/>
    <p:sldId id="302" r:id="rId8"/>
    <p:sldId id="303" r:id="rId9"/>
    <p:sldId id="304" r:id="rId10"/>
    <p:sldId id="306" r:id="rId11"/>
    <p:sldId id="310" r:id="rId12"/>
    <p:sldId id="30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4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00C349-9B64-4320-BC78-7C0C9BA234C4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A1B0B8-9D65-47E3-AE42-1E1594A8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63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515BCF-CA46-4923-B249-6AF65B499E0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D6661E-74DB-4E7F-B8C9-B53B1FE6F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B7F13C-F1DA-4FB6-B7E8-5A273109CD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A6AEB02-6A76-4ED1-BADF-CDBDB0E6EE5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shveena\AppData\Local\Microsoft\Windows\Temporary Internet Files\Content.IE5\QEZ1MT5R\136406397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886" y="-61167"/>
            <a:ext cx="3208046" cy="320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Y:\new-mes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180" y="1061185"/>
            <a:ext cx="1563457" cy="96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2314538"/>
            <a:ext cx="73152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MESA Individual Response to Vitamin </a:t>
            </a:r>
            <a:r>
              <a:rPr lang="en-US" dirty="0">
                <a:solidFill>
                  <a:schemeClr val="tx1"/>
                </a:solidFill>
              </a:rPr>
              <a:t>D (INVITE) Trial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457200" y="3822669"/>
            <a:ext cx="5943600" cy="12192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2000" dirty="0" smtClean="0"/>
              <a:t>Ian H. de Boer, MD, MS</a:t>
            </a:r>
          </a:p>
          <a:p>
            <a:pPr marL="118872" indent="0" algn="l">
              <a:buNone/>
            </a:pPr>
            <a:r>
              <a:rPr lang="en-US" sz="2000" dirty="0" smtClean="0"/>
              <a:t>Bryan Kestenbaum, MD, MS</a:t>
            </a:r>
          </a:p>
          <a:p>
            <a:pPr marL="118872" indent="0" algn="l">
              <a:buNone/>
            </a:pPr>
            <a:r>
              <a:rPr lang="en-US" sz="2000" dirty="0" smtClean="0"/>
              <a:t>Principal Investigators</a:t>
            </a:r>
            <a:endParaRPr lang="en-US" sz="2000" dirty="0"/>
          </a:p>
        </p:txBody>
      </p:sp>
      <p:pic>
        <p:nvPicPr>
          <p:cNvPr id="5" name="Picture 4" descr="http://pcs.hmc.washington.edu/Epilepsy/Physicians/seatt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81600"/>
            <a:ext cx="4880972" cy="136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357" y="3822669"/>
            <a:ext cx="1553215" cy="108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Y:\Nephrology Division\KRI\KRI-Logo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253" y="3856768"/>
            <a:ext cx="2173854" cy="108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7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still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Laboratory analyses</a:t>
            </a:r>
          </a:p>
          <a:p>
            <a:pPr lvl="1"/>
            <a:r>
              <a:rPr lang="en-US" dirty="0" smtClean="0"/>
              <a:t>Monthly batches</a:t>
            </a:r>
          </a:p>
          <a:p>
            <a:pPr lvl="1"/>
            <a:r>
              <a:rPr lang="en-US" dirty="0" smtClean="0"/>
              <a:t>For each participant, when trial completed</a:t>
            </a:r>
            <a:endParaRPr lang="en-US" dirty="0"/>
          </a:p>
          <a:p>
            <a:pPr lvl="1"/>
            <a:r>
              <a:rPr lang="en-US" dirty="0" smtClean="0"/>
              <a:t>“Real-time” results reporting</a:t>
            </a:r>
          </a:p>
          <a:p>
            <a:pPr lvl="1"/>
            <a:r>
              <a:rPr lang="en-US" dirty="0" smtClean="0"/>
              <a:t>Prospective quality control to prevent drift</a:t>
            </a:r>
          </a:p>
          <a:p>
            <a:r>
              <a:rPr lang="en-US" dirty="0" smtClean="0"/>
              <a:t>Statistical analysis</a:t>
            </a:r>
          </a:p>
          <a:p>
            <a:r>
              <a:rPr lang="en-US" dirty="0" smtClean="0"/>
              <a:t>Dissemination of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UW </a:t>
            </a:r>
            <a:r>
              <a:rPr lang="en-US" dirty="0" smtClean="0"/>
              <a:t>study team:</a:t>
            </a:r>
          </a:p>
          <a:p>
            <a:pPr lvl="1"/>
            <a:r>
              <a:rPr lang="en-US" dirty="0" smtClean="0"/>
              <a:t>Bruce Psaty</a:t>
            </a:r>
          </a:p>
          <a:p>
            <a:pPr lvl="1"/>
            <a:r>
              <a:rPr lang="en-US" dirty="0" smtClean="0"/>
              <a:t>Ken Rice</a:t>
            </a:r>
          </a:p>
          <a:p>
            <a:pPr lvl="1"/>
            <a:r>
              <a:rPr lang="en-US" dirty="0"/>
              <a:t>Andrew Hoofnagle</a:t>
            </a:r>
          </a:p>
          <a:p>
            <a:pPr lvl="1"/>
            <a:r>
              <a:rPr lang="en-US" dirty="0" smtClean="0"/>
              <a:t>Ronit Katz</a:t>
            </a:r>
          </a:p>
          <a:p>
            <a:pPr lvl="1"/>
            <a:r>
              <a:rPr lang="en-US" dirty="0" smtClean="0"/>
              <a:t>Ashveena Dighe</a:t>
            </a:r>
          </a:p>
          <a:p>
            <a:r>
              <a:rPr lang="en-US" dirty="0"/>
              <a:t>MESA sites:</a:t>
            </a:r>
          </a:p>
          <a:p>
            <a:pPr lvl="1"/>
            <a:r>
              <a:rPr lang="en-US" dirty="0"/>
              <a:t>Johns Hopkins</a:t>
            </a:r>
          </a:p>
          <a:p>
            <a:pPr lvl="1"/>
            <a:r>
              <a:rPr lang="en-US" dirty="0"/>
              <a:t>Northwestern</a:t>
            </a:r>
          </a:p>
          <a:p>
            <a:pPr lvl="1"/>
            <a:r>
              <a:rPr lang="en-US" dirty="0"/>
              <a:t>Columbia</a:t>
            </a:r>
          </a:p>
          <a:p>
            <a:pPr lvl="1"/>
            <a:r>
              <a:rPr lang="en-US" dirty="0"/>
              <a:t>Wake </a:t>
            </a:r>
            <a:r>
              <a:rPr lang="en-US" dirty="0" smtClean="0"/>
              <a:t>Forest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MESA </a:t>
            </a:r>
            <a:r>
              <a:rPr lang="en-US" dirty="0" smtClean="0"/>
              <a:t>DCC:</a:t>
            </a:r>
          </a:p>
          <a:p>
            <a:pPr lvl="1"/>
            <a:r>
              <a:rPr lang="en-US" dirty="0" smtClean="0"/>
              <a:t>Robyn McClelland</a:t>
            </a:r>
          </a:p>
          <a:p>
            <a:pPr lvl="1"/>
            <a:r>
              <a:rPr lang="en-US" dirty="0" smtClean="0"/>
              <a:t>Kayleen Williams</a:t>
            </a:r>
          </a:p>
          <a:p>
            <a:r>
              <a:rPr lang="en-US" dirty="0"/>
              <a:t>MESA central lab</a:t>
            </a:r>
          </a:p>
          <a:p>
            <a:r>
              <a:rPr lang="en-US" dirty="0"/>
              <a:t>Collaborators:</a:t>
            </a:r>
          </a:p>
          <a:p>
            <a:pPr lvl="1"/>
            <a:r>
              <a:rPr lang="en-US" dirty="0"/>
              <a:t>David </a:t>
            </a:r>
            <a:r>
              <a:rPr lang="en-US" dirty="0" err="1"/>
              <a:t>Siscovick</a:t>
            </a:r>
            <a:endParaRPr lang="en-US" dirty="0"/>
          </a:p>
          <a:p>
            <a:pPr lvl="1"/>
            <a:r>
              <a:rPr lang="en-US" dirty="0"/>
              <a:t>Jerry Rotter</a:t>
            </a:r>
          </a:p>
          <a:p>
            <a:r>
              <a:rPr lang="en-US" dirty="0" smtClean="0"/>
              <a:t>DSMB </a:t>
            </a:r>
            <a:r>
              <a:rPr lang="en-US" dirty="0"/>
              <a:t>(UW):</a:t>
            </a:r>
          </a:p>
          <a:p>
            <a:pPr lvl="1"/>
            <a:r>
              <a:rPr lang="en-US" dirty="0"/>
              <a:t>Kelley Branch</a:t>
            </a:r>
          </a:p>
          <a:p>
            <a:pPr lvl="1"/>
            <a:r>
              <a:rPr lang="en-US" dirty="0"/>
              <a:t>Ed </a:t>
            </a:r>
            <a:r>
              <a:rPr lang="en-US" dirty="0" err="1"/>
              <a:t>Lipkin</a:t>
            </a:r>
            <a:endParaRPr lang="en-US" dirty="0"/>
          </a:p>
          <a:p>
            <a:pPr lvl="1"/>
            <a:r>
              <a:rPr lang="en-US" dirty="0"/>
              <a:t>Adam </a:t>
            </a:r>
            <a:r>
              <a:rPr lang="en-US" dirty="0" err="1" smtClean="0"/>
              <a:t>Spirzo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7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approaches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524000"/>
            <a:ext cx="990600" cy="260918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2400" y="1524000"/>
            <a:ext cx="990600" cy="2609184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220525" y="1524000"/>
            <a:ext cx="2743200" cy="6096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1220525" y="2190528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1220525" y="2857056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1220525" y="3523584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410200" y="1524000"/>
            <a:ext cx="1828800" cy="2609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Results reported: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Treatment assignment, calcium, 25(OH)D</a:t>
            </a:r>
          </a:p>
        </p:txBody>
      </p:sp>
      <p:cxnSp>
        <p:nvCxnSpPr>
          <p:cNvPr id="26" name="Straight Connector 25"/>
          <p:cNvCxnSpPr>
            <a:stCxn id="9" idx="3"/>
            <a:endCxn id="24" idx="1"/>
          </p:cNvCxnSpPr>
          <p:nvPr/>
        </p:nvCxnSpPr>
        <p:spPr>
          <a:xfrm>
            <a:off x="4953000" y="2828592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056075" y="4248816"/>
            <a:ext cx="990600" cy="2609184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6+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89875" y="4248816"/>
            <a:ext cx="990600" cy="2609184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3048000" y="4248816"/>
            <a:ext cx="2743200" cy="6096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3048000" y="4915344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>
            <a:off x="3048000" y="5581872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>
            <a:off x="3048000" y="6248400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237675" y="4248816"/>
            <a:ext cx="1828800" cy="2609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Results reported: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Treatment assignment, calcium, 25(OH)D</a:t>
            </a:r>
          </a:p>
        </p:txBody>
      </p:sp>
      <p:cxnSp>
        <p:nvCxnSpPr>
          <p:cNvPr id="28" name="Straight Connector 27"/>
          <p:cNvCxnSpPr>
            <a:stCxn id="19" idx="3"/>
            <a:endCxn id="27" idx="1"/>
          </p:cNvCxnSpPr>
          <p:nvPr/>
        </p:nvCxnSpPr>
        <p:spPr>
          <a:xfrm>
            <a:off x="6780475" y="5553408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7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INVITE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UW </a:t>
            </a:r>
            <a:r>
              <a:rPr lang="en-US" dirty="0" smtClean="0"/>
              <a:t>study team:</a:t>
            </a:r>
          </a:p>
          <a:p>
            <a:pPr lvl="1"/>
            <a:r>
              <a:rPr lang="en-US" dirty="0" smtClean="0"/>
              <a:t>Bruce Psaty</a:t>
            </a:r>
          </a:p>
          <a:p>
            <a:pPr lvl="1"/>
            <a:r>
              <a:rPr lang="en-US" dirty="0" smtClean="0"/>
              <a:t>Ken Rice</a:t>
            </a:r>
          </a:p>
          <a:p>
            <a:pPr lvl="1"/>
            <a:r>
              <a:rPr lang="en-US" dirty="0"/>
              <a:t>Andrew Hoofnagle</a:t>
            </a:r>
          </a:p>
          <a:p>
            <a:pPr lvl="1"/>
            <a:r>
              <a:rPr lang="en-US" dirty="0" smtClean="0"/>
              <a:t>Ronit Katz</a:t>
            </a:r>
          </a:p>
          <a:p>
            <a:pPr lvl="1"/>
            <a:r>
              <a:rPr lang="en-US" dirty="0" smtClean="0"/>
              <a:t>Ashveena Dighe</a:t>
            </a:r>
          </a:p>
          <a:p>
            <a:r>
              <a:rPr lang="en-US" dirty="0"/>
              <a:t>MESA sites:</a:t>
            </a:r>
          </a:p>
          <a:p>
            <a:pPr lvl="1"/>
            <a:r>
              <a:rPr lang="en-US" dirty="0"/>
              <a:t>Johns Hopkins</a:t>
            </a:r>
          </a:p>
          <a:p>
            <a:pPr lvl="1"/>
            <a:r>
              <a:rPr lang="en-US" dirty="0"/>
              <a:t>Northwestern</a:t>
            </a:r>
          </a:p>
          <a:p>
            <a:pPr lvl="1"/>
            <a:r>
              <a:rPr lang="en-US" dirty="0"/>
              <a:t>Columbia</a:t>
            </a:r>
          </a:p>
          <a:p>
            <a:pPr lvl="1"/>
            <a:r>
              <a:rPr lang="en-US" dirty="0"/>
              <a:t>Wake </a:t>
            </a:r>
            <a:r>
              <a:rPr lang="en-US" dirty="0" smtClean="0"/>
              <a:t>Forest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MESA </a:t>
            </a:r>
            <a:r>
              <a:rPr lang="en-US" dirty="0" smtClean="0"/>
              <a:t>DCC:</a:t>
            </a:r>
          </a:p>
          <a:p>
            <a:pPr lvl="1"/>
            <a:r>
              <a:rPr lang="en-US" dirty="0" smtClean="0"/>
              <a:t>Robyn McClelland</a:t>
            </a:r>
          </a:p>
          <a:p>
            <a:pPr lvl="1"/>
            <a:r>
              <a:rPr lang="en-US" dirty="0" smtClean="0"/>
              <a:t>Kayleen Williams</a:t>
            </a:r>
          </a:p>
          <a:p>
            <a:r>
              <a:rPr lang="en-US" dirty="0"/>
              <a:t>MESA central lab</a:t>
            </a:r>
          </a:p>
          <a:p>
            <a:r>
              <a:rPr lang="en-US" dirty="0"/>
              <a:t>Collaborators:</a:t>
            </a:r>
          </a:p>
          <a:p>
            <a:pPr lvl="1"/>
            <a:r>
              <a:rPr lang="en-US" dirty="0"/>
              <a:t>David </a:t>
            </a:r>
            <a:r>
              <a:rPr lang="en-US" dirty="0" err="1"/>
              <a:t>Siscovick</a:t>
            </a:r>
            <a:endParaRPr lang="en-US" dirty="0"/>
          </a:p>
          <a:p>
            <a:pPr lvl="1"/>
            <a:r>
              <a:rPr lang="en-US" dirty="0"/>
              <a:t>Jerry Rotter</a:t>
            </a:r>
          </a:p>
          <a:p>
            <a:r>
              <a:rPr lang="en-US" dirty="0" smtClean="0"/>
              <a:t>DSMB </a:t>
            </a:r>
            <a:r>
              <a:rPr lang="en-US" dirty="0"/>
              <a:t>(UW):</a:t>
            </a:r>
          </a:p>
          <a:p>
            <a:pPr lvl="1"/>
            <a:r>
              <a:rPr lang="en-US" dirty="0"/>
              <a:t>Kelley Branch</a:t>
            </a:r>
          </a:p>
          <a:p>
            <a:pPr lvl="1"/>
            <a:r>
              <a:rPr lang="en-US" dirty="0"/>
              <a:t>Ed </a:t>
            </a:r>
            <a:r>
              <a:rPr lang="en-US" dirty="0" err="1"/>
              <a:t>Lipkin</a:t>
            </a:r>
            <a:endParaRPr lang="en-US" dirty="0"/>
          </a:p>
          <a:p>
            <a:pPr lvl="1"/>
            <a:r>
              <a:rPr lang="en-US" dirty="0"/>
              <a:t>Adam </a:t>
            </a:r>
            <a:r>
              <a:rPr lang="en-US" dirty="0" err="1" smtClean="0"/>
              <a:t>Spirzo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8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Vitamin D regulates hundreds of genes related to cardiovascular health</a:t>
            </a:r>
          </a:p>
          <a:p>
            <a:r>
              <a:rPr lang="en-US" dirty="0" smtClean="0"/>
              <a:t>Low 25(OH)D associated with CVD</a:t>
            </a:r>
          </a:p>
          <a:p>
            <a:r>
              <a:rPr lang="en-US" dirty="0" smtClean="0"/>
              <a:t>Ongoing RCTs testing effects of vitamin D</a:t>
            </a:r>
          </a:p>
          <a:p>
            <a:r>
              <a:rPr lang="en-US" dirty="0" smtClean="0"/>
              <a:t>Large inter-individual differences in biochemical response to vitamin D</a:t>
            </a:r>
          </a:p>
          <a:p>
            <a:r>
              <a:rPr lang="en-US" dirty="0" smtClean="0"/>
              <a:t>Heterogeneity in response likely due to:</a:t>
            </a:r>
          </a:p>
          <a:p>
            <a:pPr lvl="1"/>
            <a:r>
              <a:rPr lang="en-US" dirty="0" smtClean="0"/>
              <a:t>Variation in vitamin D metabolism genes</a:t>
            </a:r>
          </a:p>
          <a:p>
            <a:pPr lvl="1"/>
            <a:r>
              <a:rPr lang="en-US" dirty="0" smtClean="0"/>
              <a:t>Baseline vitamin D metabolism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4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To identify common and </a:t>
            </a:r>
            <a:r>
              <a:rPr lang="en-US" dirty="0"/>
              <a:t>rare genetic polymorphisms that modify the biological response to vitamin D</a:t>
            </a:r>
            <a:r>
              <a:rPr lang="en-US" baseline="-25000" dirty="0"/>
              <a:t>3</a:t>
            </a:r>
            <a:r>
              <a:rPr lang="en-US" dirty="0"/>
              <a:t> treatment, assessed by changes in serum parathyroid hormone and 1,25-dihydroxyvitamin D concentrations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To identify improved biomarkers of baseline vitamin D status based on the biologic response to vitamin D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smtClean="0"/>
              <a:t>treatment</a:t>
            </a:r>
            <a:endParaRPr lang="en-US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0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905000"/>
            <a:ext cx="990600" cy="260918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8600" y="3237393"/>
            <a:ext cx="1722783" cy="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15000" y="1905000"/>
            <a:ext cx="990600" cy="2609184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973125" y="1905000"/>
            <a:ext cx="2743200" cy="6096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973125" y="2571528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2973125" y="3238056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973125" y="3904584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28600" y="3048000"/>
            <a:ext cx="0" cy="381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0" y="1828800"/>
            <a:ext cx="2098481" cy="13716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Information: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Newsletter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Pre-Screen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62800" y="1905000"/>
            <a:ext cx="1828800" cy="2609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Results reported: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Treatment assignment, calcium, 25(OH)D</a:t>
            </a:r>
          </a:p>
        </p:txBody>
      </p:sp>
      <p:cxnSp>
        <p:nvCxnSpPr>
          <p:cNvPr id="26" name="Straight Connector 25"/>
          <p:cNvCxnSpPr>
            <a:stCxn id="9" idx="3"/>
            <a:endCxn id="24" idx="1"/>
          </p:cNvCxnSpPr>
          <p:nvPr/>
        </p:nvCxnSpPr>
        <p:spPr>
          <a:xfrm>
            <a:off x="6705600" y="3209592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453763" y="4648200"/>
            <a:ext cx="2045473" cy="19691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Assess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Eligibility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Consent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Randomize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Dispense med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87563" y="4650131"/>
            <a:ext cx="2045473" cy="19691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BP/vitals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Blood draw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Urine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Collect study medication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91455" y="1569361"/>
            <a:ext cx="2045473" cy="3993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16 weeks</a:t>
            </a:r>
          </a:p>
        </p:txBody>
      </p:sp>
    </p:spTree>
    <p:extLst>
      <p:ext uri="{BB962C8B-B14F-4D97-AF65-F5344CB8AC3E}">
        <p14:creationId xmlns:p14="http://schemas.microsoft.com/office/powerpoint/2010/main" val="39104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Active MESA site:</a:t>
            </a:r>
          </a:p>
          <a:p>
            <a:pPr lvl="1"/>
            <a:r>
              <a:rPr lang="en-US" dirty="0" smtClean="0"/>
              <a:t>Johns Hopkins</a:t>
            </a:r>
          </a:p>
          <a:p>
            <a:pPr lvl="1"/>
            <a:r>
              <a:rPr lang="en-US" dirty="0" smtClean="0"/>
              <a:t>Columbia</a:t>
            </a:r>
          </a:p>
          <a:p>
            <a:pPr lvl="1"/>
            <a:r>
              <a:rPr lang="en-US" dirty="0" smtClean="0"/>
              <a:t>Northwestern</a:t>
            </a:r>
          </a:p>
          <a:p>
            <a:pPr lvl="1"/>
            <a:r>
              <a:rPr lang="en-US" dirty="0" smtClean="0"/>
              <a:t>Wake Forest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Exclusion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Vitamin D &gt;1000 IU/d</a:t>
            </a:r>
          </a:p>
          <a:p>
            <a:r>
              <a:rPr lang="en-US" dirty="0" smtClean="0"/>
              <a:t>Calcitriol or analogue</a:t>
            </a:r>
          </a:p>
          <a:p>
            <a:r>
              <a:rPr lang="en-US" dirty="0" smtClean="0"/>
              <a:t>Kidney stone in 5 years</a:t>
            </a:r>
          </a:p>
          <a:p>
            <a:r>
              <a:rPr lang="en-US" dirty="0" smtClean="0"/>
              <a:t>Hyperparathyroidism</a:t>
            </a:r>
          </a:p>
          <a:p>
            <a:r>
              <a:rPr lang="en-US" dirty="0" smtClean="0"/>
              <a:t>Sarcoidosis</a:t>
            </a:r>
          </a:p>
          <a:p>
            <a:r>
              <a:rPr lang="en-US" dirty="0" smtClean="0"/>
              <a:t>History of hypercalcemia</a:t>
            </a:r>
          </a:p>
          <a:p>
            <a:r>
              <a:rPr lang="en-US" dirty="0" smtClean="0"/>
              <a:t>Elevated MESA Exam 1 calcium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and MOP completed</a:t>
            </a:r>
          </a:p>
          <a:p>
            <a:r>
              <a:rPr lang="en-US" dirty="0" smtClean="0"/>
              <a:t>DSMB created</a:t>
            </a:r>
          </a:p>
          <a:p>
            <a:pPr lvl="1"/>
            <a:r>
              <a:rPr lang="en-US" dirty="0"/>
              <a:t>DSMP finalized</a:t>
            </a:r>
          </a:p>
          <a:p>
            <a:pPr lvl="1"/>
            <a:r>
              <a:rPr lang="en-US" dirty="0" smtClean="0"/>
              <a:t>Two meetings conducted</a:t>
            </a:r>
          </a:p>
          <a:p>
            <a:r>
              <a:rPr lang="en-US" dirty="0" smtClean="0"/>
              <a:t>IRB approval</a:t>
            </a:r>
          </a:p>
          <a:p>
            <a:r>
              <a:rPr lang="en-US" dirty="0" smtClean="0"/>
              <a:t>Study drug produced and delivered</a:t>
            </a:r>
          </a:p>
          <a:p>
            <a:r>
              <a:rPr lang="en-US" dirty="0" smtClean="0"/>
              <a:t>Enrollment started January,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4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to 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16002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Total 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N=2885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9614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after INVITE start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before INVITE start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N=589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6828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pending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N=2079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3581400"/>
            <a:ext cx="1219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N=204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94115" y="4565761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Refused screen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N=66 (32%)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2400" y="45720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N=81 (40%)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828" y="45720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N=57 (28%)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6828" y="61722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Drug dispensed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N=49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6828" y="53721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Consented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24801" y="5098421"/>
            <a:ext cx="1199952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Pending (7)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2400" y="5365121"/>
            <a:ext cx="2743200" cy="134047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Vit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 &gt;1000 IU/d (N=69)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Elevated serum Ca (N=4)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Kidney stone (N=2)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Hyperparathyroid</a:t>
            </a:r>
            <a:r>
              <a:rPr lang="en-US" dirty="0" smtClean="0">
                <a:solidFill>
                  <a:schemeClr val="tx1"/>
                </a:solidFill>
              </a:rPr>
              <a:t> (N=1)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4571214" y="2133600"/>
            <a:ext cx="786" cy="4572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8" idx="0"/>
          </p:cNvCxnSpPr>
          <p:nvPr/>
        </p:nvCxnSpPr>
        <p:spPr>
          <a:xfrm>
            <a:off x="4571214" y="3124200"/>
            <a:ext cx="786" cy="4572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9" idx="0"/>
          </p:cNvCxnSpPr>
          <p:nvPr/>
        </p:nvCxnSpPr>
        <p:spPr>
          <a:xfrm flipH="1">
            <a:off x="4565715" y="4114800"/>
            <a:ext cx="6285" cy="45096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0"/>
          </p:cNvCxnSpPr>
          <p:nvPr/>
        </p:nvCxnSpPr>
        <p:spPr>
          <a:xfrm>
            <a:off x="1524000" y="4311538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1" idx="0"/>
          </p:cNvCxnSpPr>
          <p:nvPr/>
        </p:nvCxnSpPr>
        <p:spPr>
          <a:xfrm>
            <a:off x="7618428" y="4311538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24000" y="4311538"/>
            <a:ext cx="6094428" cy="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524000" y="2286000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618428" y="2286000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524000" y="2286000"/>
            <a:ext cx="6094428" cy="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2"/>
            <a:endCxn id="14" idx="0"/>
          </p:cNvCxnSpPr>
          <p:nvPr/>
        </p:nvCxnSpPr>
        <p:spPr>
          <a:xfrm>
            <a:off x="7618428" y="5105400"/>
            <a:ext cx="0" cy="2667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2"/>
            <a:endCxn id="13" idx="0"/>
          </p:cNvCxnSpPr>
          <p:nvPr/>
        </p:nvCxnSpPr>
        <p:spPr>
          <a:xfrm>
            <a:off x="7618428" y="5905500"/>
            <a:ext cx="0" cy="2667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5" idx="1"/>
          </p:cNvCxnSpPr>
          <p:nvPr/>
        </p:nvCxnSpPr>
        <p:spPr>
          <a:xfrm flipV="1">
            <a:off x="7618428" y="5231771"/>
            <a:ext cx="306373" cy="698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2"/>
            <a:endCxn id="16" idx="0"/>
          </p:cNvCxnSpPr>
          <p:nvPr/>
        </p:nvCxnSpPr>
        <p:spPr>
          <a:xfrm>
            <a:off x="1524000" y="5105400"/>
            <a:ext cx="0" cy="25972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6" idx="2"/>
          </p:cNvCxnSpPr>
          <p:nvPr/>
        </p:nvCxnSpPr>
        <p:spPr>
          <a:xfrm>
            <a:off x="1524000" y="3124200"/>
            <a:ext cx="0" cy="717616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524000" y="3848100"/>
            <a:ext cx="2438401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8" idx="3"/>
          </p:cNvCxnSpPr>
          <p:nvPr/>
        </p:nvCxnSpPr>
        <p:spPr>
          <a:xfrm flipH="1">
            <a:off x="5181600" y="3848100"/>
            <a:ext cx="2436043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" idx="2"/>
          </p:cNvCxnSpPr>
          <p:nvPr/>
        </p:nvCxnSpPr>
        <p:spPr>
          <a:xfrm flipH="1">
            <a:off x="7617643" y="3124200"/>
            <a:ext cx="785" cy="717616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565715" y="3216331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N=191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605858" y="3219450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N=6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508288" y="3218582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N=7</a:t>
            </a:r>
          </a:p>
        </p:txBody>
      </p:sp>
    </p:spTree>
    <p:extLst>
      <p:ext uri="{BB962C8B-B14F-4D97-AF65-F5344CB8AC3E}">
        <p14:creationId xmlns:p14="http://schemas.microsoft.com/office/powerpoint/2010/main" val="16464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recruiting at Exam 6 (1° focus)</a:t>
            </a:r>
          </a:p>
          <a:p>
            <a:r>
              <a:rPr lang="en-US" dirty="0" smtClean="0"/>
              <a:t>Call back participants who completed Exam 6</a:t>
            </a:r>
          </a:p>
          <a:p>
            <a:pPr lvl="1"/>
            <a:r>
              <a:rPr lang="en-US" dirty="0" smtClean="0"/>
              <a:t>“Exam 6-plus” MOP completed</a:t>
            </a:r>
          </a:p>
          <a:p>
            <a:pPr lvl="1"/>
            <a:r>
              <a:rPr lang="en-US" dirty="0" smtClean="0"/>
              <a:t>Coordinate with other AS/visits</a:t>
            </a:r>
          </a:p>
          <a:p>
            <a:r>
              <a:rPr lang="en-US" dirty="0" smtClean="0"/>
              <a:t>Allow “wash-out” of prevalent vitamin D supplements</a:t>
            </a:r>
          </a:p>
          <a:p>
            <a:pPr lvl="1"/>
            <a:r>
              <a:rPr lang="en-US" dirty="0" smtClean="0"/>
              <a:t>If acceptable to participant &amp; provider</a:t>
            </a:r>
          </a:p>
          <a:p>
            <a:pPr lvl="1"/>
            <a:r>
              <a:rPr lang="en-US" dirty="0" smtClean="0"/>
              <a:t>Return for “Exam 6-plus”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7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2626</TotalTime>
  <Words>547</Words>
  <Application>Microsoft Office PowerPoint</Application>
  <PresentationFormat>On-screen Show (4:3)</PresentationFormat>
  <Paragraphs>168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Gill Sans</vt:lpstr>
      <vt:lpstr>Wingdings</vt:lpstr>
      <vt:lpstr>Wingdings 2</vt:lpstr>
      <vt:lpstr>Wingdings 3</vt:lpstr>
      <vt:lpstr>Module</vt:lpstr>
      <vt:lpstr>MESA Individual Response to Vitamin D (INVITE) Trial</vt:lpstr>
      <vt:lpstr>MESA INVITE Team</vt:lpstr>
      <vt:lpstr>Rationale</vt:lpstr>
      <vt:lpstr>Aims</vt:lpstr>
      <vt:lpstr>Approach</vt:lpstr>
      <vt:lpstr>Eligibility</vt:lpstr>
      <vt:lpstr>Accomplishments to date</vt:lpstr>
      <vt:lpstr>Enrollment to date</vt:lpstr>
      <vt:lpstr>Enrollment plans</vt:lpstr>
      <vt:lpstr>Much still to do…</vt:lpstr>
      <vt:lpstr>Thanks!</vt:lpstr>
      <vt:lpstr>Alternate approaches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Boer, Ian</dc:creator>
  <cp:lastModifiedBy>De Boer, Ian</cp:lastModifiedBy>
  <cp:revision>156</cp:revision>
  <cp:lastPrinted>2012-08-16T22:42:48Z</cp:lastPrinted>
  <dcterms:created xsi:type="dcterms:W3CDTF">2012-08-15T21:04:07Z</dcterms:created>
  <dcterms:modified xsi:type="dcterms:W3CDTF">2017-04-19T17:14:32Z</dcterms:modified>
</cp:coreProperties>
</file>