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98" r:id="rId3"/>
    <p:sldId id="300" r:id="rId4"/>
    <p:sldId id="303" r:id="rId5"/>
    <p:sldId id="305" r:id="rId6"/>
    <p:sldId id="304" r:id="rId7"/>
    <p:sldId id="307" r:id="rId8"/>
    <p:sldId id="273" r:id="rId9"/>
    <p:sldId id="274" r:id="rId10"/>
    <p:sldId id="275" r:id="rId11"/>
    <p:sldId id="312" r:id="rId12"/>
    <p:sldId id="314" r:id="rId13"/>
    <p:sldId id="309" r:id="rId14"/>
    <p:sldId id="282" r:id="rId15"/>
    <p:sldId id="313" r:id="rId16"/>
    <p:sldId id="311" r:id="rId17"/>
    <p:sldId id="287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1AC"/>
    <a:srgbClr val="AFD2F2"/>
    <a:srgbClr val="FF4B05"/>
    <a:srgbClr val="F7FFDB"/>
    <a:srgbClr val="EFDBD0"/>
    <a:srgbClr val="FEFFCA"/>
    <a:srgbClr val="C3D0EF"/>
    <a:srgbClr val="FFCD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87"/>
    <p:restoredTop sz="94795"/>
  </p:normalViewPr>
  <p:slideViewPr>
    <p:cSldViewPr>
      <p:cViewPr>
        <p:scale>
          <a:sx n="90" d="100"/>
          <a:sy n="90" d="100"/>
        </p:scale>
        <p:origin x="43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4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9AEA23-7E1C-B349-B982-DCE68D9EEEF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72404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AEA23-7E1C-B349-B982-DCE68D9EEEF3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2710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AEA23-7E1C-B349-B982-DCE68D9EEEF3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2856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AEA23-7E1C-B349-B982-DCE68D9EEEF3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4543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3FD60-11A6-4428-B6B6-0A769EA685F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39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F67BCCD-AD6C-9F41-880F-7D224581484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7" name="Picture 6" descr="mesa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81010"/>
            <a:ext cx="1662113" cy="102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339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8B2E5-4884-FB43-80A7-27768D935CE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2710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A170ED-0D6E-8F43-89C5-2D4B8FF1A7C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8813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764B49-762F-184F-8FE2-7D6D3D126E0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2833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648F4A-3FFC-1940-BCF6-18074583E76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425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38458B-C8E7-AC41-A997-C6DFF22CCA4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7373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37A61-2C7E-4948-B765-326191597E2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033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950A4B-5C62-1C4D-B190-F37B1286E28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322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B773A-AE68-464B-9A78-8A32146C7C3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5781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8E8FE4-220A-7D40-80B8-96C3B7E5274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6249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55688B-8750-6442-8910-78B910CDEAB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3922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074E05-282E-F247-9F84-01A71A541FE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80320" y="427038"/>
            <a:ext cx="8583361" cy="907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MESA Atrial Fibrillation Study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4983" y="1870770"/>
            <a:ext cx="70140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Atrial fibrillation burden, vascular disease of the brain and cardiac MRI in MESA</a:t>
            </a:r>
          </a:p>
          <a:p>
            <a:pPr algn="ctr"/>
            <a:endParaRPr lang="en-US" sz="2800" dirty="0"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All 6 field centers</a:t>
            </a:r>
          </a:p>
          <a:p>
            <a:pPr algn="ctr"/>
            <a:endParaRPr lang="en-US" sz="2800" dirty="0"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N=1500 participants</a:t>
            </a:r>
          </a:p>
          <a:p>
            <a:pPr algn="ctr"/>
            <a:endParaRPr lang="en-US" sz="2800" dirty="0"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PI: Susan Heckbert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14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81000" y="274638"/>
            <a:ext cx="8458200" cy="90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9pPr>
          </a:lstStyle>
          <a:p>
            <a:r>
              <a:rPr lang="en-US" sz="3200" kern="0" dirty="0">
                <a:latin typeface="Calibri" charset="0"/>
                <a:ea typeface="Calibri" charset="0"/>
                <a:cs typeface="Calibri" charset="0"/>
              </a:rPr>
              <a:t>C</a:t>
            </a:r>
            <a:r>
              <a:rPr lang="en-US" sz="3200" kern="0" dirty="0" smtClean="0">
                <a:latin typeface="Calibri" charset="0"/>
                <a:ea typeface="Calibri" charset="0"/>
                <a:cs typeface="Calibri" charset="0"/>
              </a:rPr>
              <a:t>ardiac monitoring episodes – each up to 14 days</a:t>
            </a:r>
            <a:endParaRPr lang="en-US" sz="3200" kern="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0" y="1604486"/>
            <a:ext cx="4445000" cy="2933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331" y="1447800"/>
            <a:ext cx="3247869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9200" y="4948880"/>
            <a:ext cx="566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First patch: applied by clinic staff</a:t>
            </a:r>
          </a:p>
          <a:p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Second patch: applied by participant</a:t>
            </a:r>
          </a:p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Ppt mails patch to manufacturer for reading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19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81183" y="152401"/>
            <a:ext cx="758163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9pPr>
          </a:lstStyle>
          <a:p>
            <a:pPr eaLnBrk="1" hangingPunct="1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Cardiac monitoring progress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6"/>
          <p:cNvSpPr txBox="1">
            <a:spLocks/>
          </p:cNvSpPr>
          <p:nvPr/>
        </p:nvSpPr>
        <p:spPr>
          <a:xfrm>
            <a:off x="781183" y="1371600"/>
            <a:ext cx="7753217" cy="4267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 eaLnBrk="1" hangingPunct="1">
              <a:spcBef>
                <a:spcPts val="600"/>
              </a:spcBef>
              <a:buNone/>
            </a:pP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Through 4/9/2017: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658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ppts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with 1</a:t>
            </a:r>
            <a:r>
              <a:rPr lang="en-US" sz="2800" baseline="30000" dirty="0" smtClean="0">
                <a:latin typeface="Calibri" charset="0"/>
                <a:ea typeface="Calibri" charset="0"/>
                <a:cs typeface="Calibri" charset="0"/>
              </a:rPr>
              <a:t>st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patch applied; 987 total patches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Readings received on 964 patches</a:t>
            </a:r>
          </a:p>
          <a:p>
            <a:pPr marL="400050" lvl="1" indent="0" eaLnBrk="1" hangingPunct="1">
              <a:spcBef>
                <a:spcPts val="600"/>
              </a:spcBef>
              <a:buNone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W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ear time: median 14.0 days; mean 12.6 days</a:t>
            </a:r>
          </a:p>
          <a:p>
            <a:pPr marL="400050" lvl="1" indent="0" eaLnBrk="1" hangingPunct="1">
              <a:spcBef>
                <a:spcPts val="600"/>
              </a:spcBef>
              <a:buNone/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Analyzable time: median 13.8 days; mean 12.4 days</a:t>
            </a:r>
          </a:p>
          <a:p>
            <a:pPr marL="400050" lvl="1" indent="0" eaLnBrk="1" hangingPunct="1">
              <a:spcBef>
                <a:spcPts val="600"/>
              </a:spcBef>
              <a:buNone/>
            </a:pPr>
            <a:r>
              <a:rPr lang="en-US" sz="2400" smtClean="0">
                <a:latin typeface="Calibri" charset="0"/>
                <a:ea typeface="Calibri" charset="0"/>
                <a:cs typeface="Calibri" charset="0"/>
              </a:rPr>
              <a:t>A Fib: 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on both patches, 1</a:t>
            </a:r>
            <a:r>
              <a:rPr lang="en-US" sz="2400" baseline="30000" dirty="0" smtClean="0">
                <a:latin typeface="Calibri" charset="0"/>
                <a:ea typeface="Calibri" charset="0"/>
                <a:cs typeface="Calibri" charset="0"/>
              </a:rPr>
              <a:t>st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patch only, 2</a:t>
            </a:r>
            <a:r>
              <a:rPr lang="en-US" sz="2400" baseline="30000" dirty="0" smtClean="0">
                <a:latin typeface="Calibri" charset="0"/>
                <a:ea typeface="Calibri" charset="0"/>
                <a:cs typeface="Calibri" charset="0"/>
              </a:rPr>
              <a:t>nd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patch only</a:t>
            </a:r>
          </a:p>
          <a:p>
            <a:pPr marL="400050" lvl="1" indent="0" eaLnBrk="1" hangingPunct="1">
              <a:spcBef>
                <a:spcPts val="600"/>
              </a:spcBef>
              <a:buNone/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Alerts:</a:t>
            </a:r>
          </a:p>
          <a:p>
            <a:pPr marL="400050" lvl="1" indent="0" eaLnBrk="1" hangingPunct="1">
              <a:spcBef>
                <a:spcPts val="600"/>
              </a:spcBef>
              <a:buNone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EPICARE over-reads;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24 alerts (2.5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%)</a:t>
            </a:r>
          </a:p>
          <a:p>
            <a:pPr marL="400050" lvl="1" indent="0" eaLnBrk="1" hangingPunct="1">
              <a:spcBef>
                <a:spcPts val="600"/>
              </a:spcBef>
              <a:buNone/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	high grade AV block, SV ectopy w/ fast rate</a:t>
            </a:r>
          </a:p>
          <a:p>
            <a:pPr marL="0" indent="0" eaLnBrk="1" hangingPunct="1">
              <a:spcBef>
                <a:spcPts val="600"/>
              </a:spcBef>
              <a:buNone/>
            </a:pP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52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81183" y="152401"/>
            <a:ext cx="758163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9pPr>
          </a:lstStyle>
          <a:p>
            <a:pPr eaLnBrk="1" hangingPunct="1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Cognitive function progress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6"/>
          <p:cNvSpPr txBox="1">
            <a:spLocks/>
          </p:cNvSpPr>
          <p:nvPr/>
        </p:nvSpPr>
        <p:spPr>
          <a:xfrm>
            <a:off x="781183" y="1371600"/>
            <a:ext cx="7581635" cy="3276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 eaLnBrk="1" hangingPunct="1">
              <a:spcBef>
                <a:spcPts val="600"/>
              </a:spcBef>
              <a:buNone/>
            </a:pP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Cognitive Abilities Screening Instrument (CASI)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Digit span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Digit symbol</a:t>
            </a:r>
          </a:p>
          <a:p>
            <a:pPr marL="0" indent="0" eaLnBrk="1" hangingPunct="1">
              <a:spcBef>
                <a:spcPts val="600"/>
              </a:spcBef>
              <a:buNone/>
            </a:pPr>
            <a:endParaRPr lang="en-US" sz="2800" dirty="0">
              <a:latin typeface="Calibri" charset="0"/>
              <a:ea typeface="Calibri" charset="0"/>
              <a:cs typeface="Calibri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Through 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4/9/2017: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654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ppts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with cognitive function testing completed</a:t>
            </a:r>
            <a:endParaRPr lang="en-US" sz="28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92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57200" y="274638"/>
            <a:ext cx="822960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9pPr>
          </a:lstStyle>
          <a:p>
            <a:r>
              <a:rPr lang="en-US" kern="0" dirty="0" smtClean="0">
                <a:latin typeface="Calibri" charset="0"/>
                <a:ea typeface="Calibri" charset="0"/>
                <a:cs typeface="Calibri" charset="0"/>
              </a:rPr>
              <a:t>Brain MRI planning</a:t>
            </a:r>
          </a:p>
          <a:p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Penn 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MRI Reading 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Center, PI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: Nick 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Bryan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0150" y="2347317"/>
            <a:ext cx="67437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charset="0"/>
              <a:buChar char="•"/>
              <a:tabLst>
                <a:tab pos="4508500" algn="l"/>
              </a:tabLst>
            </a:pP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U Penn site visits/training	Nov-Dec 2017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  <a:tabLst>
                <a:tab pos="4508500" algn="l"/>
              </a:tabLst>
            </a:pP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Brain MRIs begin	Jan 2018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  <a:tabLst>
                <a:tab pos="4508500" algn="l"/>
              </a:tabLst>
            </a:pP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Brain MRIs completed	Spring 2019</a:t>
            </a:r>
            <a:endParaRPr lang="en-US" sz="26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98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81183" y="152401"/>
            <a:ext cx="758163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9pPr>
          </a:lstStyle>
          <a:p>
            <a:pPr eaLnBrk="1" hangingPunct="1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Brain MRI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Scan Protocol</a:t>
            </a:r>
          </a:p>
        </p:txBody>
      </p:sp>
      <p:sp>
        <p:nvSpPr>
          <p:cNvPr id="3" name="Content Placeholder 6"/>
          <p:cNvSpPr txBox="1">
            <a:spLocks/>
          </p:cNvSpPr>
          <p:nvPr/>
        </p:nvSpPr>
        <p:spPr>
          <a:xfrm>
            <a:off x="1993547" y="1371600"/>
            <a:ext cx="5156907" cy="4572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3D T1 (4 min)</a:t>
            </a:r>
          </a:p>
          <a:p>
            <a:pPr eaLnBrk="1" hangingPunct="1">
              <a:spcBef>
                <a:spcPts val="600"/>
              </a:spcBef>
            </a:pP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3D T2 (4 min)</a:t>
            </a:r>
          </a:p>
          <a:p>
            <a:pPr eaLnBrk="1" hangingPunct="1">
              <a:spcBef>
                <a:spcPts val="600"/>
              </a:spcBef>
            </a:pP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3D FLAIR (4 min)</a:t>
            </a:r>
          </a:p>
          <a:p>
            <a:pPr eaLnBrk="1" hangingPunct="1">
              <a:spcBef>
                <a:spcPts val="600"/>
              </a:spcBef>
            </a:pP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DTI (9 min)</a:t>
            </a:r>
          </a:p>
          <a:p>
            <a:pPr eaLnBrk="1" hangingPunct="1">
              <a:spcBef>
                <a:spcPts val="600"/>
              </a:spcBef>
            </a:pP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ASL CBF (5.5 min)</a:t>
            </a:r>
          </a:p>
          <a:p>
            <a:pPr eaLnBrk="1" hangingPunct="1">
              <a:spcBef>
                <a:spcPts val="600"/>
              </a:spcBef>
            </a:pP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Resting state BOLD fMRI (4 min)</a:t>
            </a:r>
          </a:p>
          <a:p>
            <a:pPr eaLnBrk="1" hangingPunct="1">
              <a:spcBef>
                <a:spcPts val="600"/>
              </a:spcBef>
            </a:pP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Breath hold fMRI (3.5m)</a:t>
            </a:r>
          </a:p>
          <a:p>
            <a:pPr eaLnBrk="1" hangingPunct="1">
              <a:spcBef>
                <a:spcPts val="600"/>
              </a:spcBef>
            </a:pP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SWI (4 min)</a:t>
            </a:r>
          </a:p>
          <a:p>
            <a:pPr eaLnBrk="1" hangingPunct="1">
              <a:spcBef>
                <a:spcPts val="600"/>
              </a:spcBef>
            </a:pPr>
            <a:r>
              <a:rPr lang="en-US" sz="28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Total Time: 41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min</a:t>
            </a:r>
            <a:endParaRPr lang="en-US" sz="28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0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32"/>
          <p:cNvGrpSpPr>
            <a:grpSpLocks/>
          </p:cNvGrpSpPr>
          <p:nvPr/>
        </p:nvGrpSpPr>
        <p:grpSpPr bwMode="auto">
          <a:xfrm>
            <a:off x="1191948" y="2286000"/>
            <a:ext cx="2434167" cy="579438"/>
            <a:chOff x="228600" y="228600"/>
            <a:chExt cx="4953000" cy="1828800"/>
          </a:xfrm>
        </p:grpSpPr>
        <p:pic>
          <p:nvPicPr>
            <p:cNvPr id="28745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l="76875" t="42970" r="11250" b="38281"/>
            <a:stretch>
              <a:fillRect/>
            </a:stretch>
          </p:blipFill>
          <p:spPr bwMode="auto">
            <a:xfrm>
              <a:off x="3733800" y="228600"/>
              <a:ext cx="14478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46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l="60001" t="42970" r="28125" b="38281"/>
            <a:stretch>
              <a:fillRect/>
            </a:stretch>
          </p:blipFill>
          <p:spPr bwMode="auto">
            <a:xfrm>
              <a:off x="2819400" y="228600"/>
              <a:ext cx="14478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47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l="43124" t="42970" r="45000" b="38281"/>
            <a:stretch>
              <a:fillRect/>
            </a:stretch>
          </p:blipFill>
          <p:spPr bwMode="auto">
            <a:xfrm>
              <a:off x="1828800" y="228600"/>
              <a:ext cx="14478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48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l="26250" t="42970" r="61874" b="38281"/>
            <a:stretch>
              <a:fillRect/>
            </a:stretch>
          </p:blipFill>
          <p:spPr bwMode="auto">
            <a:xfrm>
              <a:off x="990600" y="228600"/>
              <a:ext cx="14478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49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l="9375" t="42970" r="78751" b="38281"/>
            <a:stretch>
              <a:fillRect/>
            </a:stretch>
          </p:blipFill>
          <p:spPr bwMode="auto">
            <a:xfrm>
              <a:off x="228600" y="228600"/>
              <a:ext cx="14478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675" name="Group 34"/>
          <p:cNvGrpSpPr>
            <a:grpSpLocks/>
          </p:cNvGrpSpPr>
          <p:nvPr/>
        </p:nvGrpSpPr>
        <p:grpSpPr bwMode="auto">
          <a:xfrm>
            <a:off x="1191948" y="1651000"/>
            <a:ext cx="2434167" cy="579438"/>
            <a:chOff x="2133600" y="4495800"/>
            <a:chExt cx="4800600" cy="1828800"/>
          </a:xfrm>
        </p:grpSpPr>
        <p:pic>
          <p:nvPicPr>
            <p:cNvPr id="28740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l="75000" t="39845" r="11874" b="41405"/>
            <a:stretch>
              <a:fillRect/>
            </a:stretch>
          </p:blipFill>
          <p:spPr bwMode="auto">
            <a:xfrm>
              <a:off x="5334000" y="4495800"/>
              <a:ext cx="16002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4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l="57500" t="39845" r="30000" b="41405"/>
            <a:stretch>
              <a:fillRect/>
            </a:stretch>
          </p:blipFill>
          <p:spPr bwMode="auto">
            <a:xfrm>
              <a:off x="4495800" y="4495800"/>
              <a:ext cx="152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42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l="40625" t="39845" r="47501" b="41405"/>
            <a:stretch>
              <a:fillRect/>
            </a:stretch>
          </p:blipFill>
          <p:spPr bwMode="auto">
            <a:xfrm>
              <a:off x="3657600" y="4495800"/>
              <a:ext cx="14478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43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l="23125" t="39845" r="64999" b="41405"/>
            <a:stretch>
              <a:fillRect/>
            </a:stretch>
          </p:blipFill>
          <p:spPr bwMode="auto">
            <a:xfrm>
              <a:off x="2895600" y="4495800"/>
              <a:ext cx="14478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44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l="3751" t="39064" r="83125" b="42186"/>
            <a:stretch>
              <a:fillRect/>
            </a:stretch>
          </p:blipFill>
          <p:spPr bwMode="auto">
            <a:xfrm>
              <a:off x="2133600" y="4495800"/>
              <a:ext cx="16002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676" name="Group 35"/>
          <p:cNvGrpSpPr>
            <a:grpSpLocks/>
          </p:cNvGrpSpPr>
          <p:nvPr/>
        </p:nvGrpSpPr>
        <p:grpSpPr bwMode="auto">
          <a:xfrm>
            <a:off x="1191948" y="1008063"/>
            <a:ext cx="2434167" cy="579438"/>
            <a:chOff x="152400" y="2438400"/>
            <a:chExt cx="5257800" cy="1828800"/>
          </a:xfrm>
        </p:grpSpPr>
        <p:pic>
          <p:nvPicPr>
            <p:cNvPr id="28735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73750" t="39063" r="13750" b="42188"/>
            <a:stretch>
              <a:fillRect/>
            </a:stretch>
          </p:blipFill>
          <p:spPr bwMode="auto">
            <a:xfrm>
              <a:off x="3886200" y="2438400"/>
              <a:ext cx="152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36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56876" t="39063" r="31250" b="42188"/>
            <a:stretch>
              <a:fillRect/>
            </a:stretch>
          </p:blipFill>
          <p:spPr bwMode="auto">
            <a:xfrm>
              <a:off x="3200400" y="2438400"/>
              <a:ext cx="14478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37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38750" t="39063" r="48125" b="42188"/>
            <a:stretch>
              <a:fillRect/>
            </a:stretch>
          </p:blipFill>
          <p:spPr bwMode="auto">
            <a:xfrm>
              <a:off x="2133600" y="2438400"/>
              <a:ext cx="16002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3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21875" t="39063" r="64999" b="42188"/>
            <a:stretch>
              <a:fillRect/>
            </a:stretch>
          </p:blipFill>
          <p:spPr bwMode="auto">
            <a:xfrm>
              <a:off x="1066800" y="2438400"/>
              <a:ext cx="16002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39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5624" t="39063" r="82500" b="42188"/>
            <a:stretch>
              <a:fillRect/>
            </a:stretch>
          </p:blipFill>
          <p:spPr bwMode="auto">
            <a:xfrm>
              <a:off x="152400" y="2438400"/>
              <a:ext cx="14478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677" name="Group 40"/>
          <p:cNvGrpSpPr>
            <a:grpSpLocks/>
          </p:cNvGrpSpPr>
          <p:nvPr/>
        </p:nvGrpSpPr>
        <p:grpSpPr bwMode="auto">
          <a:xfrm>
            <a:off x="1191948" y="2921000"/>
            <a:ext cx="2434167" cy="579438"/>
            <a:chOff x="685800" y="5006788"/>
            <a:chExt cx="2335306" cy="860612"/>
          </a:xfrm>
        </p:grpSpPr>
        <p:pic>
          <p:nvPicPr>
            <p:cNvPr id="28730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 l="60625" t="23988" r="34375" b="67188"/>
            <a:stretch>
              <a:fillRect/>
            </a:stretch>
          </p:blipFill>
          <p:spPr bwMode="auto">
            <a:xfrm>
              <a:off x="2411506" y="5006788"/>
              <a:ext cx="609600" cy="860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31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 l="53125" t="23988" r="41875" b="67188"/>
            <a:stretch>
              <a:fillRect/>
            </a:stretch>
          </p:blipFill>
          <p:spPr bwMode="auto">
            <a:xfrm>
              <a:off x="2017059" y="5006788"/>
              <a:ext cx="609600" cy="860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32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 l="45625" t="23988" r="49338" b="67188"/>
            <a:stretch>
              <a:fillRect/>
            </a:stretch>
          </p:blipFill>
          <p:spPr bwMode="auto">
            <a:xfrm>
              <a:off x="1573306" y="5006788"/>
              <a:ext cx="614082" cy="860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33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 l="38126" t="23988" r="56876" b="67188"/>
            <a:stretch>
              <a:fillRect/>
            </a:stretch>
          </p:blipFill>
          <p:spPr bwMode="auto">
            <a:xfrm>
              <a:off x="1178859" y="5006788"/>
              <a:ext cx="609600" cy="860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34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 l="30000" t="23988" r="64375" b="67188"/>
            <a:stretch>
              <a:fillRect/>
            </a:stretch>
          </p:blipFill>
          <p:spPr bwMode="auto">
            <a:xfrm>
              <a:off x="685800" y="5006788"/>
              <a:ext cx="685800" cy="860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678" name="TextBox 77"/>
          <p:cNvSpPr txBox="1">
            <a:spLocks noChangeArrowheads="1"/>
          </p:cNvSpPr>
          <p:nvPr/>
        </p:nvSpPr>
        <p:spPr bwMode="auto">
          <a:xfrm>
            <a:off x="317500" y="381000"/>
            <a:ext cx="44251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latin typeface="Arial" charset="0"/>
              </a:rPr>
              <a:t>Input: MRI image data</a:t>
            </a:r>
          </a:p>
        </p:txBody>
      </p:sp>
      <p:sp>
        <p:nvSpPr>
          <p:cNvPr id="28679" name="TextBox 78"/>
          <p:cNvSpPr txBox="1">
            <a:spLocks noChangeArrowheads="1"/>
          </p:cNvSpPr>
          <p:nvPr/>
        </p:nvSpPr>
        <p:spPr bwMode="auto">
          <a:xfrm>
            <a:off x="6169367" y="317500"/>
            <a:ext cx="16484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Arial" charset="0"/>
              </a:rPr>
              <a:t>Output:</a:t>
            </a:r>
          </a:p>
          <a:p>
            <a:pPr algn="ctr"/>
            <a:r>
              <a:rPr lang="en-US" sz="2000" dirty="0">
                <a:latin typeface="Arial" charset="0"/>
              </a:rPr>
              <a:t>MRI Variable</a:t>
            </a:r>
          </a:p>
        </p:txBody>
      </p:sp>
      <p:sp>
        <p:nvSpPr>
          <p:cNvPr id="80" name="Right Brace 79"/>
          <p:cNvSpPr/>
          <p:nvPr/>
        </p:nvSpPr>
        <p:spPr>
          <a:xfrm>
            <a:off x="3746500" y="1016000"/>
            <a:ext cx="952500" cy="1905000"/>
          </a:xfrm>
          <a:prstGeom prst="rightBrace">
            <a:avLst>
              <a:gd name="adj1" fmla="val 8333"/>
              <a:gd name="adj2" fmla="val 50186"/>
            </a:avLst>
          </a:prstGeom>
          <a:noFill/>
          <a:ln w="762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US" sz="2000" dirty="0">
              <a:solidFill>
                <a:schemeClr val="accent1"/>
              </a:solidFill>
              <a:ea typeface="ＭＳ Ｐゴシック" charset="-128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3746500" y="3238500"/>
            <a:ext cx="1460500" cy="0"/>
          </a:xfrm>
          <a:prstGeom prst="straightConnector1">
            <a:avLst/>
          </a:prstGeom>
          <a:ln w="76200">
            <a:solidFill>
              <a:schemeClr val="bg2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 bwMode="auto">
          <a:xfrm>
            <a:off x="5397500" y="1333500"/>
            <a:ext cx="3175000" cy="13335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r>
              <a:rPr lang="en-US" sz="2000" dirty="0">
                <a:latin typeface="Arial" charset="0"/>
              </a:rPr>
              <a:t>Brain Tissue Normal</a:t>
            </a:r>
          </a:p>
          <a:p>
            <a:pPr algn="ctr"/>
            <a:r>
              <a:rPr lang="en-US" sz="2000" dirty="0">
                <a:latin typeface="Arial" charset="0"/>
              </a:rPr>
              <a:t>Brain Tissue Abnormal</a:t>
            </a:r>
          </a:p>
          <a:p>
            <a:pPr algn="ctr"/>
            <a:r>
              <a:rPr lang="en-US" sz="2000" dirty="0">
                <a:latin typeface="Arial" charset="0"/>
              </a:rPr>
              <a:t>Cerebrospinal Fluid</a:t>
            </a:r>
          </a:p>
          <a:p>
            <a:pPr algn="ctr"/>
            <a:r>
              <a:rPr lang="en-US" sz="2000" dirty="0">
                <a:latin typeface="Arial" charset="0"/>
              </a:rPr>
              <a:t>Infarcts</a:t>
            </a:r>
          </a:p>
          <a:p>
            <a:pPr algn="ctr"/>
            <a:endParaRPr lang="en-US" sz="2000" dirty="0">
              <a:latin typeface="Arial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5397500" y="2794000"/>
            <a:ext cx="3175000" cy="6985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r>
              <a:rPr lang="en-US" sz="2000" dirty="0">
                <a:latin typeface="Arial" charset="0"/>
              </a:rPr>
              <a:t>Fractional Anisotropy</a:t>
            </a:r>
          </a:p>
          <a:p>
            <a:pPr algn="ctr"/>
            <a:r>
              <a:rPr lang="en-US" sz="2000" dirty="0">
                <a:latin typeface="Arial" charset="0"/>
              </a:rPr>
              <a:t>Trace</a:t>
            </a:r>
          </a:p>
        </p:txBody>
      </p:sp>
      <p:sp>
        <p:nvSpPr>
          <p:cNvPr id="28684" name="TextBox 61"/>
          <p:cNvSpPr txBox="1">
            <a:spLocks noChangeArrowheads="1"/>
          </p:cNvSpPr>
          <p:nvPr/>
        </p:nvSpPr>
        <p:spPr bwMode="auto">
          <a:xfrm>
            <a:off x="383646" y="1143000"/>
            <a:ext cx="4844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Arial" charset="0"/>
              </a:rPr>
              <a:t>T1</a:t>
            </a:r>
          </a:p>
        </p:txBody>
      </p:sp>
      <p:sp>
        <p:nvSpPr>
          <p:cNvPr id="28685" name="TextBox 62"/>
          <p:cNvSpPr txBox="1">
            <a:spLocks noChangeArrowheads="1"/>
          </p:cNvSpPr>
          <p:nvPr/>
        </p:nvSpPr>
        <p:spPr bwMode="auto">
          <a:xfrm>
            <a:off x="383646" y="1714500"/>
            <a:ext cx="4844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Arial" charset="0"/>
              </a:rPr>
              <a:t>T2</a:t>
            </a:r>
          </a:p>
        </p:txBody>
      </p:sp>
      <p:sp>
        <p:nvSpPr>
          <p:cNvPr id="28686" name="TextBox 63"/>
          <p:cNvSpPr txBox="1">
            <a:spLocks noChangeArrowheads="1"/>
          </p:cNvSpPr>
          <p:nvPr/>
        </p:nvSpPr>
        <p:spPr bwMode="auto">
          <a:xfrm>
            <a:off x="63500" y="2413000"/>
            <a:ext cx="9124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Arial" charset="0"/>
              </a:rPr>
              <a:t>FLAIR</a:t>
            </a:r>
          </a:p>
        </p:txBody>
      </p:sp>
      <p:sp>
        <p:nvSpPr>
          <p:cNvPr id="28687" name="TextBox 64"/>
          <p:cNvSpPr txBox="1">
            <a:spLocks noChangeArrowheads="1"/>
          </p:cNvSpPr>
          <p:nvPr/>
        </p:nvSpPr>
        <p:spPr bwMode="auto">
          <a:xfrm>
            <a:off x="322792" y="2984500"/>
            <a:ext cx="598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Arial" charset="0"/>
              </a:rPr>
              <a:t>DTI</a:t>
            </a:r>
          </a:p>
        </p:txBody>
      </p:sp>
      <p:grpSp>
        <p:nvGrpSpPr>
          <p:cNvPr id="28688" name="Group 81"/>
          <p:cNvGrpSpPr>
            <a:grpSpLocks/>
          </p:cNvGrpSpPr>
          <p:nvPr/>
        </p:nvGrpSpPr>
        <p:grpSpPr bwMode="auto">
          <a:xfrm>
            <a:off x="254000" y="4191000"/>
            <a:ext cx="8318500" cy="579438"/>
            <a:chOff x="304800" y="3810000"/>
            <a:chExt cx="9982200" cy="695230"/>
          </a:xfrm>
        </p:grpSpPr>
        <p:grpSp>
          <p:nvGrpSpPr>
            <p:cNvPr id="28721" name="Group 52"/>
            <p:cNvGrpSpPr>
              <a:grpSpLocks/>
            </p:cNvGrpSpPr>
            <p:nvPr/>
          </p:nvGrpSpPr>
          <p:grpSpPr bwMode="auto">
            <a:xfrm>
              <a:off x="1430868" y="3810000"/>
              <a:ext cx="2918898" cy="695230"/>
              <a:chOff x="0" y="5029200"/>
              <a:chExt cx="4593169" cy="1524000"/>
            </a:xfrm>
          </p:grpSpPr>
          <p:pic>
            <p:nvPicPr>
              <p:cNvPr id="28725" name="Picture 10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71249" t="64063" r="18124" b="20313"/>
              <a:stretch>
                <a:fillRect/>
              </a:stretch>
            </p:blipFill>
            <p:spPr bwMode="auto">
              <a:xfrm>
                <a:off x="3297770" y="5029200"/>
                <a:ext cx="1295399" cy="152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26" name="Picture 10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58125" t="64063" r="31876" b="20313"/>
              <a:stretch>
                <a:fillRect/>
              </a:stretch>
            </p:blipFill>
            <p:spPr bwMode="auto">
              <a:xfrm>
                <a:off x="2633135" y="5029200"/>
                <a:ext cx="1219200" cy="152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27" name="Picture 10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44376" t="64063" r="45625" b="20313"/>
              <a:stretch>
                <a:fillRect/>
              </a:stretch>
            </p:blipFill>
            <p:spPr bwMode="auto">
              <a:xfrm>
                <a:off x="1926168" y="5029200"/>
                <a:ext cx="1219200" cy="152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28" name="Picture 10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31250" t="64063" r="59375" b="20313"/>
              <a:stretch>
                <a:fillRect/>
              </a:stretch>
            </p:blipFill>
            <p:spPr bwMode="auto">
              <a:xfrm>
                <a:off x="1079502" y="5029200"/>
                <a:ext cx="1142999" cy="152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29" name="Picture 10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16251" t="64063" r="72501" b="20313"/>
              <a:stretch>
                <a:fillRect/>
              </a:stretch>
            </p:blipFill>
            <p:spPr bwMode="auto">
              <a:xfrm>
                <a:off x="0" y="5029200"/>
                <a:ext cx="1371600" cy="152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4" name="Rectangle 103"/>
            <p:cNvSpPr/>
            <p:nvPr/>
          </p:nvSpPr>
          <p:spPr bwMode="auto">
            <a:xfrm>
              <a:off x="6477000" y="3886190"/>
              <a:ext cx="3810000" cy="60951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/>
              <a:r>
                <a:rPr lang="en-US" sz="2000" dirty="0">
                  <a:latin typeface="Arial" charset="0"/>
                </a:rPr>
                <a:t> Cerebral Blood Flow</a:t>
              </a:r>
            </a:p>
          </p:txBody>
        </p:sp>
        <p:cxnSp>
          <p:nvCxnSpPr>
            <p:cNvPr id="112" name="Straight Arrow Connector 111"/>
            <p:cNvCxnSpPr/>
            <p:nvPr/>
          </p:nvCxnSpPr>
          <p:spPr>
            <a:xfrm>
              <a:off x="4495800" y="4190948"/>
              <a:ext cx="1752600" cy="0"/>
            </a:xfrm>
            <a:prstGeom prst="straightConnector1">
              <a:avLst/>
            </a:prstGeom>
            <a:ln w="76200">
              <a:solidFill>
                <a:schemeClr val="bg2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24" name="TextBox 65"/>
            <p:cNvSpPr txBox="1">
              <a:spLocks noChangeArrowheads="1"/>
            </p:cNvSpPr>
            <p:nvPr/>
          </p:nvSpPr>
          <p:spPr bwMode="auto">
            <a:xfrm>
              <a:off x="304800" y="3962399"/>
              <a:ext cx="804451" cy="48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Arial" charset="0"/>
                </a:rPr>
                <a:t>ASL</a:t>
              </a:r>
            </a:p>
          </p:txBody>
        </p:sp>
      </p:grpSp>
      <p:cxnSp>
        <p:nvCxnSpPr>
          <p:cNvPr id="68" name="Straight Arrow Connector 67"/>
          <p:cNvCxnSpPr/>
          <p:nvPr/>
        </p:nvCxnSpPr>
        <p:spPr>
          <a:xfrm flipV="1">
            <a:off x="4508500" y="1968500"/>
            <a:ext cx="730250" cy="2646"/>
          </a:xfrm>
          <a:prstGeom prst="straightConnector1">
            <a:avLst/>
          </a:prstGeom>
          <a:ln w="76200">
            <a:solidFill>
              <a:schemeClr val="bg2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690" name="Group 77"/>
          <p:cNvGrpSpPr>
            <a:grpSpLocks/>
          </p:cNvGrpSpPr>
          <p:nvPr/>
        </p:nvGrpSpPr>
        <p:grpSpPr bwMode="auto">
          <a:xfrm>
            <a:off x="236091" y="3556000"/>
            <a:ext cx="8336409" cy="571500"/>
            <a:chOff x="282528" y="6096000"/>
            <a:chExt cx="10004472" cy="685800"/>
          </a:xfrm>
        </p:grpSpPr>
        <p:grpSp>
          <p:nvGrpSpPr>
            <p:cNvPr id="28712" name="Group 66"/>
            <p:cNvGrpSpPr>
              <a:grpSpLocks/>
            </p:cNvGrpSpPr>
            <p:nvPr/>
          </p:nvGrpSpPr>
          <p:grpSpPr bwMode="auto">
            <a:xfrm>
              <a:off x="1447800" y="6096000"/>
              <a:ext cx="2915129" cy="685800"/>
              <a:chOff x="1447800" y="6172200"/>
              <a:chExt cx="3276600" cy="770838"/>
            </a:xfrm>
          </p:grpSpPr>
          <p:pic>
            <p:nvPicPr>
              <p:cNvPr id="28716" name="Picture 10"/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962400" y="6172200"/>
                <a:ext cx="762000" cy="7708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17" name="Picture 10"/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352800" y="6172200"/>
                <a:ext cx="762000" cy="7708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18" name="Picture 10"/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743200" y="6172200"/>
                <a:ext cx="762000" cy="7708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19" name="Picture 10"/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133600" y="6172200"/>
                <a:ext cx="762000" cy="7708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20" name="Picture 10"/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47800" y="6172200"/>
                <a:ext cx="762000" cy="7708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8713" name="TextBox 66"/>
            <p:cNvSpPr txBox="1">
              <a:spLocks noChangeArrowheads="1"/>
            </p:cNvSpPr>
            <p:nvPr/>
          </p:nvSpPr>
          <p:spPr bwMode="auto">
            <a:xfrm>
              <a:off x="282528" y="6172200"/>
              <a:ext cx="802592" cy="48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latin typeface="Arial" charset="0"/>
                </a:rPr>
                <a:t>SWI</a:t>
              </a: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6476702" y="6172200"/>
              <a:ext cx="3810298" cy="6096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sz="2000" dirty="0">
                  <a:latin typeface="Arial" charset="0"/>
                </a:rPr>
                <a:t>Microbleeds</a:t>
              </a: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4495348" y="6477000"/>
              <a:ext cx="1752737" cy="0"/>
            </a:xfrm>
            <a:prstGeom prst="straightConnector1">
              <a:avLst/>
            </a:prstGeom>
            <a:ln w="76200">
              <a:solidFill>
                <a:schemeClr val="bg2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92" name="Group 80"/>
          <p:cNvGrpSpPr>
            <a:grpSpLocks/>
          </p:cNvGrpSpPr>
          <p:nvPr/>
        </p:nvGrpSpPr>
        <p:grpSpPr bwMode="auto">
          <a:xfrm>
            <a:off x="263372" y="4826001"/>
            <a:ext cx="8309128" cy="605422"/>
            <a:chOff x="315614" y="4572000"/>
            <a:chExt cx="9971386" cy="726363"/>
          </a:xfrm>
        </p:grpSpPr>
        <p:grpSp>
          <p:nvGrpSpPr>
            <p:cNvPr id="28703" name="Group 47"/>
            <p:cNvGrpSpPr>
              <a:grpSpLocks/>
            </p:cNvGrpSpPr>
            <p:nvPr/>
          </p:nvGrpSpPr>
          <p:grpSpPr bwMode="auto">
            <a:xfrm>
              <a:off x="1430868" y="4572000"/>
              <a:ext cx="2920348" cy="702723"/>
              <a:chOff x="152400" y="2895600"/>
              <a:chExt cx="4419600" cy="1463404"/>
            </a:xfrm>
          </p:grpSpPr>
          <p:pic>
            <p:nvPicPr>
              <p:cNvPr id="28707" name="Picture 10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71875" t="41406" r="18124" b="43750"/>
              <a:stretch>
                <a:fillRect/>
              </a:stretch>
            </p:blipFill>
            <p:spPr bwMode="auto">
              <a:xfrm>
                <a:off x="3352800" y="2895600"/>
                <a:ext cx="1219200" cy="144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08" name="Picture 10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58125" t="41406" r="31876" b="43750"/>
              <a:stretch>
                <a:fillRect/>
              </a:stretch>
            </p:blipFill>
            <p:spPr bwMode="auto">
              <a:xfrm>
                <a:off x="2590800" y="2895600"/>
                <a:ext cx="1219200" cy="144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09" name="Picture 10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43124" t="41406" r="45625" b="43750"/>
              <a:stretch>
                <a:fillRect/>
              </a:stretch>
            </p:blipFill>
            <p:spPr bwMode="auto">
              <a:xfrm>
                <a:off x="1752600" y="2895600"/>
                <a:ext cx="1371600" cy="144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10" name="Picture 10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30000" t="41406" r="59375" b="43750"/>
              <a:stretch>
                <a:fillRect/>
              </a:stretch>
            </p:blipFill>
            <p:spPr bwMode="auto">
              <a:xfrm>
                <a:off x="1034350" y="2911202"/>
                <a:ext cx="1295401" cy="14478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11" name="Picture 10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16251" t="41406" r="73125" b="43750"/>
              <a:stretch>
                <a:fillRect/>
              </a:stretch>
            </p:blipFill>
            <p:spPr bwMode="auto">
              <a:xfrm>
                <a:off x="152400" y="2895600"/>
                <a:ext cx="1295400" cy="144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5" name="Rectangle 104"/>
            <p:cNvSpPr/>
            <p:nvPr/>
          </p:nvSpPr>
          <p:spPr bwMode="auto">
            <a:xfrm>
              <a:off x="6476835" y="4648185"/>
              <a:ext cx="3810165" cy="60948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sz="2000" dirty="0">
                  <a:latin typeface="Arial" charset="0"/>
                </a:rPr>
                <a:t>Vascular Reactivity</a:t>
              </a:r>
            </a:p>
          </p:txBody>
        </p:sp>
        <p:sp>
          <p:nvSpPr>
            <p:cNvPr id="28705" name="TextBox 66"/>
            <p:cNvSpPr txBox="1">
              <a:spLocks noChangeArrowheads="1"/>
            </p:cNvSpPr>
            <p:nvPr/>
          </p:nvSpPr>
          <p:spPr bwMode="auto">
            <a:xfrm>
              <a:off x="315614" y="4572000"/>
              <a:ext cx="762165" cy="72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67" dirty="0">
                  <a:latin typeface="Arial" charset="0"/>
                </a:rPr>
                <a:t>BH</a:t>
              </a:r>
            </a:p>
            <a:p>
              <a:pPr algn="ctr"/>
              <a:r>
                <a:rPr lang="en-US" sz="1667" dirty="0">
                  <a:latin typeface="Arial" charset="0"/>
                </a:rPr>
                <a:t>fMRI</a:t>
              </a: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>
              <a:off x="4495549" y="4952925"/>
              <a:ext cx="1752676" cy="0"/>
            </a:xfrm>
            <a:prstGeom prst="straightConnector1">
              <a:avLst/>
            </a:prstGeom>
            <a:ln w="76200">
              <a:solidFill>
                <a:schemeClr val="bg2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93" name="Group 78"/>
          <p:cNvGrpSpPr>
            <a:grpSpLocks/>
          </p:cNvGrpSpPr>
          <p:nvPr/>
        </p:nvGrpSpPr>
        <p:grpSpPr bwMode="auto">
          <a:xfrm>
            <a:off x="234282" y="5460999"/>
            <a:ext cx="8338219" cy="605422"/>
            <a:chOff x="281138" y="5311914"/>
            <a:chExt cx="10005862" cy="725827"/>
          </a:xfrm>
        </p:grpSpPr>
        <p:cxnSp>
          <p:nvCxnSpPr>
            <p:cNvPr id="111" name="Straight Arrow Connector 110"/>
            <p:cNvCxnSpPr/>
            <p:nvPr/>
          </p:nvCxnSpPr>
          <p:spPr>
            <a:xfrm>
              <a:off x="4495800" y="5714762"/>
              <a:ext cx="1752600" cy="0"/>
            </a:xfrm>
            <a:prstGeom prst="straightConnector1">
              <a:avLst/>
            </a:prstGeom>
            <a:ln w="76200">
              <a:solidFill>
                <a:schemeClr val="bg2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695" name="Group 47"/>
            <p:cNvGrpSpPr>
              <a:grpSpLocks/>
            </p:cNvGrpSpPr>
            <p:nvPr/>
          </p:nvGrpSpPr>
          <p:grpSpPr bwMode="auto">
            <a:xfrm>
              <a:off x="1447800" y="5334000"/>
              <a:ext cx="2920348" cy="702723"/>
              <a:chOff x="152400" y="2895600"/>
              <a:chExt cx="4419600" cy="1463404"/>
            </a:xfrm>
          </p:grpSpPr>
          <p:pic>
            <p:nvPicPr>
              <p:cNvPr id="28698" name="Picture 10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71875" t="41406" r="18124" b="43750"/>
              <a:stretch>
                <a:fillRect/>
              </a:stretch>
            </p:blipFill>
            <p:spPr bwMode="auto">
              <a:xfrm>
                <a:off x="3352800" y="2895600"/>
                <a:ext cx="1219200" cy="144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699" name="Picture 10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58125" t="41406" r="31876" b="43750"/>
              <a:stretch>
                <a:fillRect/>
              </a:stretch>
            </p:blipFill>
            <p:spPr bwMode="auto">
              <a:xfrm>
                <a:off x="2590800" y="2895600"/>
                <a:ext cx="1219200" cy="144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00" name="Picture 10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43124" t="41406" r="45625" b="43750"/>
              <a:stretch>
                <a:fillRect/>
              </a:stretch>
            </p:blipFill>
            <p:spPr bwMode="auto">
              <a:xfrm>
                <a:off x="1752600" y="2895600"/>
                <a:ext cx="1371600" cy="144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01" name="Picture 10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30000" t="41406" r="59375" b="43750"/>
              <a:stretch>
                <a:fillRect/>
              </a:stretch>
            </p:blipFill>
            <p:spPr bwMode="auto">
              <a:xfrm>
                <a:off x="1034350" y="2911202"/>
                <a:ext cx="1295401" cy="14478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02" name="Picture 10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16251" t="41406" r="73125" b="43750"/>
              <a:stretch>
                <a:fillRect/>
              </a:stretch>
            </p:blipFill>
            <p:spPr bwMode="auto">
              <a:xfrm>
                <a:off x="152400" y="2895600"/>
                <a:ext cx="1295400" cy="144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8696" name="TextBox 66"/>
            <p:cNvSpPr txBox="1">
              <a:spLocks noChangeArrowheads="1"/>
            </p:cNvSpPr>
            <p:nvPr/>
          </p:nvSpPr>
          <p:spPr bwMode="auto">
            <a:xfrm>
              <a:off x="281138" y="5311914"/>
              <a:ext cx="762132" cy="725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67" dirty="0">
                  <a:latin typeface="Arial" charset="0"/>
                </a:rPr>
                <a:t>rs</a:t>
              </a:r>
            </a:p>
            <a:p>
              <a:pPr algn="ctr"/>
              <a:r>
                <a:rPr lang="en-US" sz="1667" dirty="0">
                  <a:latin typeface="Arial" charset="0"/>
                </a:rPr>
                <a:t>fMRI</a:t>
              </a: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6477000" y="5410247"/>
              <a:ext cx="3810000" cy="60902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sz="2000" dirty="0">
                  <a:latin typeface="Arial" charset="0"/>
                </a:rPr>
                <a:t>Functional Connectivity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037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81183" y="152401"/>
            <a:ext cx="758163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9pPr>
          </a:lstStyle>
          <a:p>
            <a:pPr eaLnBrk="1" hangingPunct="1"/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6"/>
          <p:cNvSpPr txBox="1">
            <a:spLocks/>
          </p:cNvSpPr>
          <p:nvPr/>
        </p:nvSpPr>
        <p:spPr>
          <a:xfrm>
            <a:off x="781183" y="1371600"/>
            <a:ext cx="7581635" cy="4572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 algn="ctr" eaLnBrk="1" hangingPunct="1">
              <a:spcBef>
                <a:spcPts val="600"/>
              </a:spcBef>
              <a:buNone/>
            </a:pPr>
            <a:r>
              <a:rPr lang="en-US" sz="3600" dirty="0" smtClean="0">
                <a:latin typeface="Calibri" charset="0"/>
                <a:ea typeface="Calibri" charset="0"/>
                <a:cs typeface="Calibri" charset="0"/>
              </a:rPr>
              <a:t>Questions?</a:t>
            </a:r>
            <a:endParaRPr lang="en-US" sz="36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19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58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80320" y="350839"/>
            <a:ext cx="8583361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Rationale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1515" y="1143000"/>
            <a:ext cx="900248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400"/>
              </a:spcBef>
              <a:buFont typeface="Arial" charset="0"/>
              <a:buChar char="•"/>
            </a:pP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Atrial fibrillation (AF) is common</a:t>
            </a:r>
          </a:p>
          <a:p>
            <a:pPr marL="800100" lvl="1" indent="-342900">
              <a:spcBef>
                <a:spcPts val="400"/>
              </a:spcBef>
              <a:buFont typeface="Arial" charset="0"/>
              <a:buChar char="•"/>
            </a:pP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Prevalence of 5-7% in 70s; 7-11% in 80s</a:t>
            </a:r>
          </a:p>
          <a:p>
            <a:pPr marL="800100" lvl="1" indent="-342900">
              <a:spcBef>
                <a:spcPts val="400"/>
              </a:spcBef>
              <a:buFont typeface="Arial" charset="0"/>
              <a:buChar char="•"/>
            </a:pP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Complications: </a:t>
            </a:r>
            <a:r>
              <a:rPr lang="en-US" sz="2600" dirty="0">
                <a:latin typeface="Calibri" charset="0"/>
                <a:ea typeface="Calibri" charset="0"/>
                <a:cs typeface="Calibri" charset="0"/>
              </a:rPr>
              <a:t>cognitive decline, dementia, 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stroke, HF</a:t>
            </a:r>
          </a:p>
          <a:p>
            <a:pPr marL="342900" indent="-342900">
              <a:spcBef>
                <a:spcPts val="400"/>
              </a:spcBef>
              <a:buFont typeface="Arial" charset="0"/>
              <a:buChar char="•"/>
            </a:pP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Research has relied on a binary definition of AF </a:t>
            </a:r>
          </a:p>
          <a:p>
            <a:pPr marL="800100" lvl="1" indent="-342900">
              <a:spcBef>
                <a:spcPts val="400"/>
              </a:spcBef>
              <a:buFont typeface="Arial" charset="0"/>
              <a:buChar char="•"/>
            </a:pP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Misses subclinical AF</a:t>
            </a:r>
          </a:p>
          <a:p>
            <a:pPr marL="800100" lvl="1" indent="-342900">
              <a:spcBef>
                <a:spcPts val="400"/>
              </a:spcBef>
              <a:buFont typeface="Arial" charset="0"/>
              <a:buChar char="•"/>
            </a:pP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Little known about </a:t>
            </a:r>
            <a:r>
              <a:rPr lang="en-US" sz="2600" dirty="0" err="1" smtClean="0">
                <a:latin typeface="Calibri" charset="0"/>
                <a:ea typeface="Calibri" charset="0"/>
                <a:cs typeface="Calibri" charset="0"/>
              </a:rPr>
              <a:t>sequelae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 of subclinical AF</a:t>
            </a:r>
          </a:p>
          <a:p>
            <a:pPr marL="342900" indent="-342900">
              <a:spcBef>
                <a:spcPts val="400"/>
              </a:spcBef>
              <a:buFont typeface="Arial" charset="0"/>
              <a:buChar char="•"/>
            </a:pP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Ancillary study of subclinical arrhythmias</a:t>
            </a:r>
          </a:p>
          <a:p>
            <a:pPr marL="800100" lvl="1" indent="-342900">
              <a:spcBef>
                <a:spcPts val="400"/>
              </a:spcBef>
              <a:buFont typeface="Arial" charset="0"/>
              <a:buChar char="•"/>
            </a:pP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Zio Patch device – 2-4 weeks of continuous ECG monitoring</a:t>
            </a:r>
          </a:p>
          <a:p>
            <a:pPr marL="1257300" lvl="2" indent="-342900">
              <a:spcBef>
                <a:spcPts val="400"/>
              </a:spcBef>
              <a:buFont typeface="Arial" charset="0"/>
              <a:buChar char="•"/>
            </a:pP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Identify subclinical AF</a:t>
            </a:r>
          </a:p>
          <a:p>
            <a:pPr marL="1257300" lvl="2" indent="-342900">
              <a:spcBef>
                <a:spcPts val="400"/>
              </a:spcBef>
              <a:buFont typeface="Arial" charset="0"/>
              <a:buChar char="•"/>
            </a:pPr>
            <a:r>
              <a:rPr lang="en-US" sz="26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AF burden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: proportion </a:t>
            </a:r>
            <a:r>
              <a:rPr lang="en-US" sz="2600" dirty="0">
                <a:latin typeface="Calibri" charset="0"/>
                <a:ea typeface="Calibri" charset="0"/>
                <a:cs typeface="Calibri" charset="0"/>
              </a:rPr>
              <a:t>of monitored time 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in AF</a:t>
            </a:r>
            <a:endParaRPr lang="en-US" sz="26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18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0" y="4615696"/>
            <a:ext cx="2852057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7800" indent="-177800"/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ECG monitoring</a:t>
            </a:r>
          </a:p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Cognitive function Qs</a:t>
            </a:r>
          </a:p>
          <a:p>
            <a:pPr marL="238125" indent="-238125"/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Physical function Q</a:t>
            </a:r>
          </a:p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Blood draw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615696"/>
            <a:ext cx="16129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Cardiac MRI</a:t>
            </a:r>
          </a:p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NT-</a:t>
            </a:r>
            <a:r>
              <a:rPr lang="en-US" sz="2200" dirty="0" err="1" smtClean="0">
                <a:latin typeface="Calibri" charset="0"/>
                <a:ea typeface="Calibri" charset="0"/>
                <a:cs typeface="Calibri" charset="0"/>
              </a:rPr>
              <a:t>proBNP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7100" y="4615696"/>
            <a:ext cx="23749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Brain MRI</a:t>
            </a:r>
          </a:p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Physical function Q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3600" y="4615696"/>
            <a:ext cx="18161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CV events ascertainment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196596"/>
            <a:ext cx="840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222500" algn="l"/>
                <a:tab pos="2743200" algn="l"/>
                <a:tab pos="4165600" algn="l"/>
                <a:tab pos="6972300" algn="l"/>
              </a:tabLst>
            </a:pPr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Exam 5	Exam 6	avg 18 mos after Ex 6	follow-up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2954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/>
            <a:r>
              <a:rPr lang="en-US" kern="0" dirty="0" smtClean="0">
                <a:latin typeface="Calibri" charset="0"/>
                <a:ea typeface="Calibri" charset="0"/>
                <a:cs typeface="Calibri" charset="0"/>
              </a:rPr>
              <a:t>1)	Association </a:t>
            </a:r>
            <a:r>
              <a:rPr lang="en-US" kern="0" dirty="0">
                <a:latin typeface="Calibri" charset="0"/>
                <a:ea typeface="Calibri" charset="0"/>
                <a:cs typeface="Calibri" charset="0"/>
              </a:rPr>
              <a:t>of </a:t>
            </a:r>
            <a:r>
              <a:rPr lang="en-US" b="1" kern="0" dirty="0">
                <a:latin typeface="Calibri" charset="0"/>
                <a:ea typeface="Calibri" charset="0"/>
                <a:cs typeface="Calibri" charset="0"/>
              </a:rPr>
              <a:t>AF and AF burden </a:t>
            </a:r>
            <a:r>
              <a:rPr lang="en-US" kern="0" dirty="0">
                <a:latin typeface="Calibri" charset="0"/>
                <a:ea typeface="Calibri" charset="0"/>
                <a:cs typeface="Calibri" charset="0"/>
              </a:rPr>
              <a:t>on </a:t>
            </a:r>
            <a:r>
              <a:rPr lang="en-US" kern="0" dirty="0" smtClean="0">
                <a:latin typeface="Calibri" charset="0"/>
                <a:ea typeface="Calibri" charset="0"/>
                <a:cs typeface="Calibri" charset="0"/>
              </a:rPr>
              <a:t>extended </a:t>
            </a:r>
            <a:r>
              <a:rPr lang="en-US" kern="0" dirty="0">
                <a:latin typeface="Calibri" charset="0"/>
                <a:ea typeface="Calibri" charset="0"/>
                <a:cs typeface="Calibri" charset="0"/>
              </a:rPr>
              <a:t>cardiac monitoring </a:t>
            </a:r>
            <a:r>
              <a:rPr lang="en-US" kern="0" dirty="0" smtClean="0">
                <a:latin typeface="Calibri" charset="0"/>
                <a:ea typeface="Calibri" charset="0"/>
                <a:cs typeface="Calibri" charset="0"/>
              </a:rPr>
              <a:t>with </a:t>
            </a:r>
            <a:r>
              <a:rPr lang="en-US" b="1" kern="0" dirty="0">
                <a:latin typeface="Calibri" charset="0"/>
                <a:ea typeface="Calibri" charset="0"/>
                <a:cs typeface="Calibri" charset="0"/>
              </a:rPr>
              <a:t>brain structure &amp; function</a:t>
            </a:r>
            <a:r>
              <a:rPr lang="en-US" kern="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kern="0" dirty="0" smtClean="0">
                <a:latin typeface="Calibri" charset="0"/>
                <a:ea typeface="Calibri" charset="0"/>
                <a:cs typeface="Calibri" charset="0"/>
              </a:rPr>
              <a:t>on MRI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57200" y="254000"/>
            <a:ext cx="8229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9pPr>
          </a:lstStyle>
          <a:p>
            <a:r>
              <a:rPr lang="en-US" kern="0" dirty="0" smtClean="0">
                <a:latin typeface="Calibri" charset="0"/>
                <a:ea typeface="Calibri" charset="0"/>
                <a:cs typeface="Calibri" charset="0"/>
              </a:rPr>
              <a:t>Primary aims</a:t>
            </a:r>
            <a:endParaRPr lang="en-US" kern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1828800" y="4648200"/>
            <a:ext cx="2819400" cy="381000"/>
          </a:xfrm>
          <a:prstGeom prst="round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4769757" y="4648200"/>
            <a:ext cx="1326243" cy="348496"/>
          </a:xfrm>
          <a:prstGeom prst="round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97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0" y="4615696"/>
            <a:ext cx="2852057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7800" indent="-177800"/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ECG monitoring</a:t>
            </a:r>
          </a:p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Cognitive function Qs</a:t>
            </a:r>
          </a:p>
          <a:p>
            <a:pPr marL="238125" indent="-238125"/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Physical function Q</a:t>
            </a:r>
          </a:p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Blood draw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615696"/>
            <a:ext cx="16129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Cardiac MRI</a:t>
            </a:r>
          </a:p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NT-</a:t>
            </a:r>
            <a:r>
              <a:rPr lang="en-US" sz="2200" dirty="0" err="1" smtClean="0">
                <a:latin typeface="Calibri" charset="0"/>
                <a:ea typeface="Calibri" charset="0"/>
                <a:cs typeface="Calibri" charset="0"/>
              </a:rPr>
              <a:t>proBNP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7100" y="4615696"/>
            <a:ext cx="23749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Brain MRI</a:t>
            </a:r>
          </a:p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Physical function Q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3600" y="4615696"/>
            <a:ext cx="18161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CV events ascertainment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196596"/>
            <a:ext cx="840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222500" algn="l"/>
                <a:tab pos="2743200" algn="l"/>
                <a:tab pos="4165600" algn="l"/>
                <a:tab pos="6972300" algn="l"/>
              </a:tabLst>
            </a:pPr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Exam 5	Exam 6	avg 18 mos after Ex 6	follow-up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295400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/>
            <a:r>
              <a:rPr lang="en-US" kern="0" dirty="0" smtClean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1)	Association </a:t>
            </a:r>
            <a:r>
              <a:rPr lang="en-US" kern="0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of AF and AF burden on extended (28-day) cardiac monitoring </a:t>
            </a:r>
            <a:r>
              <a:rPr lang="en-US" kern="0" dirty="0" smtClean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with </a:t>
            </a:r>
            <a:r>
              <a:rPr lang="en-US" kern="0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brain structure &amp; function </a:t>
            </a:r>
            <a:r>
              <a:rPr lang="en-US" kern="0" dirty="0" smtClean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on MRI</a:t>
            </a:r>
          </a:p>
          <a:p>
            <a:pPr marL="914400" lvl="1" indent="-457200"/>
            <a:endParaRPr lang="en-US" kern="0" dirty="0" smtClean="0">
              <a:latin typeface="Calibri" charset="0"/>
              <a:ea typeface="Calibri" charset="0"/>
              <a:cs typeface="Calibri" charset="0"/>
            </a:endParaRPr>
          </a:p>
          <a:p>
            <a:pPr marL="914400" lvl="1" indent="-457200"/>
            <a:r>
              <a:rPr lang="en-US" kern="0" dirty="0" smtClean="0">
                <a:latin typeface="Calibri" charset="0"/>
                <a:ea typeface="Calibri" charset="0"/>
                <a:cs typeface="Calibri" charset="0"/>
              </a:rPr>
              <a:t>2)	Association </a:t>
            </a:r>
            <a:r>
              <a:rPr lang="en-US" kern="0" dirty="0">
                <a:latin typeface="Calibri" charset="0"/>
                <a:ea typeface="Calibri" charset="0"/>
                <a:cs typeface="Calibri" charset="0"/>
              </a:rPr>
              <a:t>of </a:t>
            </a:r>
            <a:r>
              <a:rPr lang="en-US" b="1" kern="0" dirty="0">
                <a:latin typeface="Calibri" charset="0"/>
                <a:ea typeface="Calibri" charset="0"/>
                <a:cs typeface="Calibri" charset="0"/>
              </a:rPr>
              <a:t>cardiac structure and function</a:t>
            </a:r>
            <a:r>
              <a:rPr lang="en-US" kern="0" dirty="0">
                <a:latin typeface="Calibri" charset="0"/>
                <a:ea typeface="Calibri" charset="0"/>
                <a:cs typeface="Calibri" charset="0"/>
              </a:rPr>
              <a:t> with </a:t>
            </a:r>
            <a:r>
              <a:rPr lang="en-US" b="1" kern="0" dirty="0">
                <a:latin typeface="Calibri" charset="0"/>
                <a:ea typeface="Calibri" charset="0"/>
                <a:cs typeface="Calibri" charset="0"/>
              </a:rPr>
              <a:t>AF and AF </a:t>
            </a:r>
            <a:r>
              <a:rPr lang="en-US" b="1" kern="0" dirty="0" smtClean="0">
                <a:latin typeface="Calibri" charset="0"/>
                <a:ea typeface="Calibri" charset="0"/>
                <a:cs typeface="Calibri" charset="0"/>
              </a:rPr>
              <a:t>burden</a:t>
            </a:r>
            <a:endParaRPr lang="en-US" kern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57200" y="254000"/>
            <a:ext cx="8229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9pPr>
          </a:lstStyle>
          <a:p>
            <a:r>
              <a:rPr lang="en-US" kern="0" dirty="0" smtClean="0">
                <a:latin typeface="Calibri" charset="0"/>
                <a:ea typeface="Calibri" charset="0"/>
                <a:cs typeface="Calibri" charset="0"/>
              </a:rPr>
              <a:t>Primary aims</a:t>
            </a:r>
            <a:endParaRPr lang="en-US" kern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1828800" y="4648200"/>
            <a:ext cx="2819400" cy="381000"/>
          </a:xfrm>
          <a:prstGeom prst="round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52400" y="4648200"/>
            <a:ext cx="1555750" cy="381000"/>
          </a:xfrm>
          <a:prstGeom prst="round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6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0" y="4615696"/>
            <a:ext cx="2852057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7800" indent="-177800"/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ECG monitoring</a:t>
            </a:r>
          </a:p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Cognitive function Qs</a:t>
            </a:r>
          </a:p>
          <a:p>
            <a:pPr marL="238125" indent="-238125"/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Physical function Q</a:t>
            </a:r>
          </a:p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Blood draw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615696"/>
            <a:ext cx="16129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Cardiac MRI</a:t>
            </a:r>
          </a:p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NT-</a:t>
            </a:r>
            <a:r>
              <a:rPr lang="en-US" sz="2200" dirty="0" err="1" smtClean="0">
                <a:latin typeface="Calibri" charset="0"/>
                <a:ea typeface="Calibri" charset="0"/>
                <a:cs typeface="Calibri" charset="0"/>
              </a:rPr>
              <a:t>proBNP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7100" y="4615696"/>
            <a:ext cx="23749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Brain MRI</a:t>
            </a:r>
          </a:p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Physical function Q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3600" y="4615696"/>
            <a:ext cx="18161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CV events ascertainment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196596"/>
            <a:ext cx="840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222500" algn="l"/>
                <a:tab pos="2743200" algn="l"/>
                <a:tab pos="4165600" algn="l"/>
                <a:tab pos="6972300" algn="l"/>
              </a:tabLst>
            </a:pPr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Exam 5	Exam 6	avg 18 mos after Ex 6	follow-up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295400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/>
            <a:r>
              <a:rPr lang="en-US" kern="0" dirty="0" smtClean="0">
                <a:latin typeface="Calibri" charset="0"/>
                <a:ea typeface="Calibri" charset="0"/>
                <a:cs typeface="Calibri" charset="0"/>
              </a:rPr>
              <a:t>1)	Cross-sectional </a:t>
            </a:r>
            <a:r>
              <a:rPr lang="en-US" kern="0" dirty="0">
                <a:latin typeface="Calibri" charset="0"/>
                <a:ea typeface="Calibri" charset="0"/>
                <a:cs typeface="Calibri" charset="0"/>
              </a:rPr>
              <a:t>association of </a:t>
            </a:r>
            <a:r>
              <a:rPr lang="en-US" b="1" kern="0" dirty="0">
                <a:latin typeface="Calibri" charset="0"/>
                <a:ea typeface="Calibri" charset="0"/>
                <a:cs typeface="Calibri" charset="0"/>
              </a:rPr>
              <a:t>AF and AF burden</a:t>
            </a:r>
            <a:r>
              <a:rPr lang="en-US" kern="0" dirty="0">
                <a:latin typeface="Calibri" charset="0"/>
                <a:ea typeface="Calibri" charset="0"/>
                <a:cs typeface="Calibri" charset="0"/>
              </a:rPr>
              <a:t> with </a:t>
            </a:r>
            <a:r>
              <a:rPr lang="en-US" b="1" kern="0" dirty="0">
                <a:latin typeface="Calibri" charset="0"/>
                <a:ea typeface="Calibri" charset="0"/>
                <a:cs typeface="Calibri" charset="0"/>
              </a:rPr>
              <a:t>cognitive function</a:t>
            </a:r>
            <a:r>
              <a:rPr lang="en-US" kern="0" dirty="0"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en-US" b="1" kern="0" dirty="0">
                <a:latin typeface="Calibri" charset="0"/>
                <a:ea typeface="Calibri" charset="0"/>
                <a:cs typeface="Calibri" charset="0"/>
              </a:rPr>
              <a:t>physical function </a:t>
            </a:r>
            <a:r>
              <a:rPr lang="en-US" kern="0" dirty="0">
                <a:latin typeface="Calibri" charset="0"/>
                <a:ea typeface="Calibri" charset="0"/>
                <a:cs typeface="Calibri" charset="0"/>
              </a:rPr>
              <a:t>at Exam </a:t>
            </a:r>
            <a:r>
              <a:rPr lang="en-US" kern="0" dirty="0" smtClean="0">
                <a:latin typeface="Calibri" charset="0"/>
                <a:ea typeface="Calibri" charset="0"/>
                <a:cs typeface="Calibri" charset="0"/>
              </a:rPr>
              <a:t>6</a:t>
            </a:r>
          </a:p>
          <a:p>
            <a:pPr marL="914400" lvl="1" indent="-457200"/>
            <a:endParaRPr lang="en-US" kern="0" dirty="0">
              <a:solidFill>
                <a:schemeClr val="bg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914400" lvl="1" indent="-457200"/>
            <a:endParaRPr lang="en-US" kern="0" dirty="0" smtClean="0">
              <a:solidFill>
                <a:schemeClr val="bg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57200" y="254000"/>
            <a:ext cx="8229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9pPr>
          </a:lstStyle>
          <a:p>
            <a:r>
              <a:rPr lang="en-US" kern="0" dirty="0" smtClean="0">
                <a:latin typeface="Calibri" charset="0"/>
                <a:ea typeface="Calibri" charset="0"/>
                <a:cs typeface="Calibri" charset="0"/>
              </a:rPr>
              <a:t>Secondary aims</a:t>
            </a:r>
            <a:endParaRPr lang="en-US" kern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1828800" y="4648200"/>
            <a:ext cx="2819400" cy="381000"/>
          </a:xfrm>
          <a:prstGeom prst="round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828800" y="5029200"/>
            <a:ext cx="2819400" cy="685800"/>
          </a:xfrm>
          <a:prstGeom prst="round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43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0" y="4615696"/>
            <a:ext cx="2852057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7800" indent="-177800"/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ECG monitoring</a:t>
            </a:r>
          </a:p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Cognitive function Qs</a:t>
            </a:r>
          </a:p>
          <a:p>
            <a:pPr marL="238125" indent="-238125"/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Physical function Q</a:t>
            </a:r>
          </a:p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Blood draw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615696"/>
            <a:ext cx="16129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Cardiac MRI</a:t>
            </a:r>
          </a:p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NT-</a:t>
            </a:r>
            <a:r>
              <a:rPr lang="en-US" sz="2200" dirty="0" err="1" smtClean="0">
                <a:latin typeface="Calibri" charset="0"/>
                <a:ea typeface="Calibri" charset="0"/>
                <a:cs typeface="Calibri" charset="0"/>
              </a:rPr>
              <a:t>proBNP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7100" y="4615696"/>
            <a:ext cx="23749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Brain MRI</a:t>
            </a:r>
          </a:p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Physical function Q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3600" y="4615696"/>
            <a:ext cx="18161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CV events ascertainment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196596"/>
            <a:ext cx="840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222500" algn="l"/>
                <a:tab pos="2743200" algn="l"/>
                <a:tab pos="4165600" algn="l"/>
                <a:tab pos="6972300" algn="l"/>
              </a:tabLst>
            </a:pPr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Exam 5	Exam 6	avg 18 mos after Ex 6	follow-up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295400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/>
            <a:r>
              <a:rPr lang="en-US" kern="0" dirty="0" smtClean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1)	Cross-sectional </a:t>
            </a:r>
            <a:r>
              <a:rPr lang="en-US" kern="0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association of AF and AF burden with cognitive function and physical function at Exam </a:t>
            </a:r>
            <a:r>
              <a:rPr lang="en-US" kern="0" dirty="0" smtClean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6</a:t>
            </a:r>
          </a:p>
          <a:p>
            <a:pPr marL="914400" lvl="1" indent="-457200"/>
            <a:endParaRPr lang="en-US" kern="0" dirty="0">
              <a:solidFill>
                <a:schemeClr val="bg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914400" lvl="1" indent="-457200"/>
            <a:r>
              <a:rPr lang="en-US" kern="0" dirty="0" smtClean="0">
                <a:latin typeface="Calibri" charset="0"/>
                <a:ea typeface="Calibri" charset="0"/>
                <a:cs typeface="Calibri" charset="0"/>
              </a:rPr>
              <a:t>2)	Association </a:t>
            </a:r>
            <a:r>
              <a:rPr lang="en-US" kern="0" dirty="0">
                <a:latin typeface="Calibri" charset="0"/>
                <a:ea typeface="Calibri" charset="0"/>
                <a:cs typeface="Calibri" charset="0"/>
              </a:rPr>
              <a:t>of </a:t>
            </a:r>
            <a:r>
              <a:rPr lang="en-US" b="1" kern="0" dirty="0">
                <a:latin typeface="Calibri" charset="0"/>
                <a:ea typeface="Calibri" charset="0"/>
                <a:cs typeface="Calibri" charset="0"/>
              </a:rPr>
              <a:t>biomarkers</a:t>
            </a:r>
            <a:r>
              <a:rPr lang="en-US" kern="0" dirty="0">
                <a:latin typeface="Calibri" charset="0"/>
                <a:ea typeface="Calibri" charset="0"/>
                <a:cs typeface="Calibri" charset="0"/>
              </a:rPr>
              <a:t> with </a:t>
            </a:r>
            <a:r>
              <a:rPr lang="en-US" b="1" kern="0" dirty="0">
                <a:latin typeface="Calibri" charset="0"/>
                <a:ea typeface="Calibri" charset="0"/>
                <a:cs typeface="Calibri" charset="0"/>
              </a:rPr>
              <a:t>AF burden</a:t>
            </a:r>
            <a:endParaRPr lang="en-US" kern="0" dirty="0" smtClean="0">
              <a:solidFill>
                <a:schemeClr val="bg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57200" y="254000"/>
            <a:ext cx="8229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9pPr>
          </a:lstStyle>
          <a:p>
            <a:r>
              <a:rPr lang="en-US" kern="0" dirty="0" smtClean="0">
                <a:latin typeface="Calibri" charset="0"/>
                <a:ea typeface="Calibri" charset="0"/>
                <a:cs typeface="Calibri" charset="0"/>
              </a:rPr>
              <a:t>Secondary aims</a:t>
            </a:r>
            <a:endParaRPr lang="en-US" kern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1828800" y="4648200"/>
            <a:ext cx="2819400" cy="381000"/>
          </a:xfrm>
          <a:prstGeom prst="round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828800" y="5681246"/>
            <a:ext cx="1555750" cy="381000"/>
          </a:xfrm>
          <a:prstGeom prst="round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5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0" y="4615696"/>
            <a:ext cx="2852057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7800" indent="-177800"/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ECG monitoring</a:t>
            </a:r>
          </a:p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Cognitive function Qs</a:t>
            </a:r>
          </a:p>
          <a:p>
            <a:pPr marL="238125" indent="-238125"/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Physical function Q</a:t>
            </a:r>
          </a:p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Blood draw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615696"/>
            <a:ext cx="16129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Cardiac MRI</a:t>
            </a:r>
          </a:p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NT-</a:t>
            </a:r>
            <a:r>
              <a:rPr lang="en-US" sz="2200" dirty="0" err="1" smtClean="0">
                <a:latin typeface="Calibri" charset="0"/>
                <a:ea typeface="Calibri" charset="0"/>
                <a:cs typeface="Calibri" charset="0"/>
              </a:rPr>
              <a:t>proBNP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7100" y="4615696"/>
            <a:ext cx="23749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Brain MRI</a:t>
            </a:r>
          </a:p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Physical function Q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3600" y="4615696"/>
            <a:ext cx="18161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CV events ascertainment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196596"/>
            <a:ext cx="840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222500" algn="l"/>
                <a:tab pos="2743200" algn="l"/>
                <a:tab pos="4165600" algn="l"/>
                <a:tab pos="6972300" algn="l"/>
              </a:tabLst>
            </a:pPr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Exam 5	Exam 6	avg 18 mos after Ex 6	follow-up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295400"/>
            <a:ext cx="861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/>
            <a:r>
              <a:rPr lang="en-US" kern="0" dirty="0" smtClean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1)	Cross-sectional </a:t>
            </a:r>
            <a:r>
              <a:rPr lang="en-US" kern="0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association of AF and AF burden with cognitive function and physical function at Exam </a:t>
            </a:r>
            <a:r>
              <a:rPr lang="en-US" kern="0" dirty="0" smtClean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6</a:t>
            </a:r>
          </a:p>
          <a:p>
            <a:pPr marL="914400" lvl="1" indent="-457200"/>
            <a:endParaRPr lang="en-US" kern="0" dirty="0">
              <a:solidFill>
                <a:schemeClr val="bg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914400" lvl="1" indent="-457200"/>
            <a:r>
              <a:rPr lang="en-US" kern="0" dirty="0" smtClean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2)	Association </a:t>
            </a:r>
            <a:r>
              <a:rPr lang="en-US" kern="0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of biomarkers with AF </a:t>
            </a:r>
            <a:r>
              <a:rPr lang="en-US" kern="0" dirty="0" smtClean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burden</a:t>
            </a:r>
          </a:p>
          <a:p>
            <a:pPr marL="914400" lvl="1" indent="-457200"/>
            <a:endParaRPr lang="en-US" b="1" kern="0" dirty="0">
              <a:solidFill>
                <a:schemeClr val="bg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914400" lvl="1" indent="-457200"/>
            <a:r>
              <a:rPr lang="en-US" kern="0" dirty="0" smtClean="0">
                <a:latin typeface="Calibri" charset="0"/>
                <a:ea typeface="Calibri" charset="0"/>
                <a:cs typeface="Calibri" charset="0"/>
              </a:rPr>
              <a:t>3)	Association </a:t>
            </a:r>
            <a:r>
              <a:rPr lang="en-US" kern="0" dirty="0">
                <a:latin typeface="Calibri" charset="0"/>
                <a:ea typeface="Calibri" charset="0"/>
                <a:cs typeface="Calibri" charset="0"/>
              </a:rPr>
              <a:t>of </a:t>
            </a:r>
            <a:r>
              <a:rPr lang="en-US" b="1" kern="0" dirty="0">
                <a:latin typeface="Calibri" charset="0"/>
                <a:ea typeface="Calibri" charset="0"/>
                <a:cs typeface="Calibri" charset="0"/>
              </a:rPr>
              <a:t>AF burden</a:t>
            </a:r>
            <a:r>
              <a:rPr lang="en-US" kern="0" dirty="0">
                <a:latin typeface="Calibri" charset="0"/>
                <a:ea typeface="Calibri" charset="0"/>
                <a:cs typeface="Calibri" charset="0"/>
              </a:rPr>
              <a:t> at Exam 6 with subsequent </a:t>
            </a:r>
            <a:r>
              <a:rPr lang="en-US" b="1" kern="0" dirty="0">
                <a:latin typeface="Calibri" charset="0"/>
                <a:ea typeface="Calibri" charset="0"/>
                <a:cs typeface="Calibri" charset="0"/>
              </a:rPr>
              <a:t>CV events</a:t>
            </a:r>
            <a:endParaRPr lang="en-US" kern="0" dirty="0" smtClean="0">
              <a:solidFill>
                <a:schemeClr val="bg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57200" y="254000"/>
            <a:ext cx="8229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9pPr>
          </a:lstStyle>
          <a:p>
            <a:r>
              <a:rPr lang="en-US" kern="0" dirty="0" smtClean="0">
                <a:latin typeface="Calibri" charset="0"/>
                <a:ea typeface="Calibri" charset="0"/>
                <a:cs typeface="Calibri" charset="0"/>
              </a:rPr>
              <a:t>Secondary aims</a:t>
            </a:r>
            <a:endParaRPr lang="en-US" kern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1828800" y="4648200"/>
            <a:ext cx="2819400" cy="381000"/>
          </a:xfrm>
          <a:prstGeom prst="round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7239000" y="4648199"/>
            <a:ext cx="1790700" cy="736937"/>
          </a:xfrm>
          <a:prstGeom prst="round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57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57200" y="274638"/>
            <a:ext cx="8229600" cy="90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9pPr>
          </a:lstStyle>
          <a:p>
            <a:r>
              <a:rPr lang="en-US" kern="0" dirty="0" smtClean="0">
                <a:latin typeface="Calibri" charset="0"/>
                <a:ea typeface="Calibri" charset="0"/>
                <a:cs typeface="Calibri" charset="0"/>
              </a:rPr>
              <a:t>Study Sample</a:t>
            </a:r>
            <a:endParaRPr lang="en-US" kern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" y="1905000"/>
            <a:ext cx="80010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Cohort design (total N=1500; ~250 per FC)</a:t>
            </a:r>
          </a:p>
          <a:p>
            <a:pPr marL="806450" lvl="1" indent="-349250">
              <a:spcBef>
                <a:spcPts val="600"/>
              </a:spcBef>
              <a:buFont typeface="Arial" charset="0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300 with clinically recognized AF during MESA follow-up</a:t>
            </a:r>
          </a:p>
          <a:p>
            <a:pPr marL="806450" lvl="1" indent="-349250">
              <a:spcBef>
                <a:spcPts val="600"/>
              </a:spcBef>
              <a:buFont typeface="Arial" charset="0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450 at high AF risk based on Exam 5 NT-proBNP and AF risk score</a:t>
            </a:r>
          </a:p>
          <a:p>
            <a:pPr marL="806450" lvl="1" indent="-349250">
              <a:spcBef>
                <a:spcPts val="60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750 random sample of MESA 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participants</a:t>
            </a:r>
            <a:endParaRPr lang="en-US" sz="26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96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57200" y="381000"/>
            <a:ext cx="8229600" cy="90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9pPr>
          </a:lstStyle>
          <a:p>
            <a:r>
              <a:rPr lang="en-US" kern="0" dirty="0" smtClean="0">
                <a:latin typeface="Calibri" charset="0"/>
                <a:ea typeface="Calibri" charset="0"/>
                <a:cs typeface="Calibri" charset="0"/>
              </a:rPr>
              <a:t>Progress Report</a:t>
            </a:r>
            <a:endParaRPr lang="en-US" kern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1323975" y="1295400"/>
            <a:ext cx="64960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457200" indent="-457200" algn="l">
              <a:buClr>
                <a:srgbClr val="FF0000"/>
              </a:buClr>
              <a:buFont typeface=".AppleSystemUIFont" charset="-120"/>
              <a:buChar char="√"/>
            </a:pPr>
            <a:r>
              <a:rPr lang="en-US" sz="2400" kern="0" dirty="0" smtClean="0">
                <a:latin typeface="Calibri" charset="0"/>
                <a:ea typeface="Calibri" charset="0"/>
                <a:cs typeface="Calibri" charset="0"/>
              </a:rPr>
              <a:t>Add follow-up Qs on anticoagulant/aspirin use; ablation, cardioversion, pacemaker/AICD</a:t>
            </a:r>
          </a:p>
          <a:p>
            <a:pPr marL="457200" indent="-457200" algn="l">
              <a:buClr>
                <a:srgbClr val="FF0000"/>
              </a:buClr>
              <a:buFont typeface=".AppleSystemUIFont" charset="-120"/>
              <a:buChar char="√"/>
            </a:pPr>
            <a:r>
              <a:rPr lang="en-US" sz="2400" kern="0" dirty="0">
                <a:latin typeface="Calibri" charset="0"/>
                <a:ea typeface="Calibri" charset="0"/>
                <a:cs typeface="Calibri" charset="0"/>
              </a:rPr>
              <a:t>Measure NT-</a:t>
            </a:r>
            <a:r>
              <a:rPr lang="en-US" sz="2400" kern="0" dirty="0" err="1">
                <a:latin typeface="Calibri" charset="0"/>
                <a:ea typeface="Calibri" charset="0"/>
                <a:cs typeface="Calibri" charset="0"/>
              </a:rPr>
              <a:t>proBNP</a:t>
            </a:r>
            <a:r>
              <a:rPr lang="en-US" sz="2400" kern="0" dirty="0">
                <a:latin typeface="Calibri" charset="0"/>
                <a:ea typeface="Calibri" charset="0"/>
                <a:cs typeface="Calibri" charset="0"/>
              </a:rPr>
              <a:t> at Exam 5 in all </a:t>
            </a:r>
            <a:r>
              <a:rPr lang="en-US" sz="2400" kern="0" dirty="0" err="1" smtClean="0">
                <a:latin typeface="Calibri" charset="0"/>
                <a:ea typeface="Calibri" charset="0"/>
                <a:cs typeface="Calibri" charset="0"/>
              </a:rPr>
              <a:t>ppts</a:t>
            </a:r>
            <a:endParaRPr lang="en-US" sz="2400" kern="0" dirty="0" smtClean="0">
              <a:latin typeface="Calibri" charset="0"/>
              <a:ea typeface="Calibri" charset="0"/>
              <a:cs typeface="Calibri" charset="0"/>
            </a:endParaRPr>
          </a:p>
          <a:p>
            <a:pPr marL="457200" indent="-457200" algn="l">
              <a:buClr>
                <a:srgbClr val="FF0000"/>
              </a:buClr>
              <a:buFont typeface=".AppleSystemUIFont" charset="-120"/>
              <a:buChar char="√"/>
            </a:pPr>
            <a:r>
              <a:rPr lang="en-US" sz="2400" kern="0" dirty="0" smtClean="0">
                <a:latin typeface="Calibri" charset="0"/>
                <a:ea typeface="Calibri" charset="0"/>
                <a:cs typeface="Calibri" charset="0"/>
              </a:rPr>
              <a:t>Participant selection via risk score, AF history</a:t>
            </a:r>
          </a:p>
          <a:p>
            <a:pPr algn="l">
              <a:lnSpc>
                <a:spcPts val="1400"/>
              </a:lnSpc>
              <a:spcBef>
                <a:spcPts val="0"/>
              </a:spcBef>
              <a:buClr>
                <a:srgbClr val="FF0000"/>
              </a:buClr>
            </a:pPr>
            <a:endParaRPr lang="en-US" sz="2400" kern="0" dirty="0" smtClean="0">
              <a:latin typeface="Calibri" charset="0"/>
              <a:ea typeface="Calibri" charset="0"/>
              <a:cs typeface="Calibri" charset="0"/>
            </a:endParaRPr>
          </a:p>
          <a:p>
            <a:pPr indent="14288" algn="l"/>
            <a:r>
              <a:rPr lang="en-US" sz="2400" b="1" kern="0" dirty="0" smtClean="0">
                <a:latin typeface="Calibri" charset="0"/>
                <a:ea typeface="Calibri" charset="0"/>
                <a:cs typeface="Calibri" charset="0"/>
              </a:rPr>
              <a:t>In progress:</a:t>
            </a:r>
          </a:p>
          <a:p>
            <a:pPr indent="457200" algn="l">
              <a:buClr>
                <a:srgbClr val="FF0000"/>
              </a:buClr>
            </a:pPr>
            <a:r>
              <a:rPr lang="en-US" sz="2400" kern="0" dirty="0">
                <a:latin typeface="Calibri" charset="0"/>
                <a:ea typeface="Calibri" charset="0"/>
                <a:cs typeface="Calibri" charset="0"/>
              </a:rPr>
              <a:t>ECG monitoring</a:t>
            </a:r>
          </a:p>
          <a:p>
            <a:pPr indent="457200" algn="l">
              <a:buClr>
                <a:srgbClr val="FF0000"/>
              </a:buClr>
            </a:pPr>
            <a:r>
              <a:rPr lang="en-US" sz="2400" kern="0" dirty="0">
                <a:latin typeface="Calibri" charset="0"/>
                <a:ea typeface="Calibri" charset="0"/>
                <a:cs typeface="Calibri" charset="0"/>
              </a:rPr>
              <a:t>Cognitive function </a:t>
            </a:r>
            <a:r>
              <a:rPr lang="en-US" sz="2400" kern="0" dirty="0" smtClean="0">
                <a:latin typeface="Calibri" charset="0"/>
                <a:ea typeface="Calibri" charset="0"/>
                <a:cs typeface="Calibri" charset="0"/>
              </a:rPr>
              <a:t>testing</a:t>
            </a:r>
          </a:p>
          <a:p>
            <a:pPr indent="457200" algn="l">
              <a:buClr>
                <a:srgbClr val="FF0000"/>
              </a:buClr>
            </a:pPr>
            <a:r>
              <a:rPr lang="en-US" sz="2400" kern="0" dirty="0" smtClean="0">
                <a:latin typeface="Calibri" charset="0"/>
                <a:ea typeface="Calibri" charset="0"/>
                <a:cs typeface="Calibri" charset="0"/>
              </a:rPr>
              <a:t>QC</a:t>
            </a:r>
            <a:endParaRPr lang="en-US" sz="2400" kern="0" dirty="0">
              <a:latin typeface="Calibri" charset="0"/>
              <a:ea typeface="Calibri" charset="0"/>
              <a:cs typeface="Calibri" charset="0"/>
            </a:endParaRPr>
          </a:p>
          <a:p>
            <a:pPr indent="460375" algn="l"/>
            <a:r>
              <a:rPr lang="en-US" sz="2400" kern="0" dirty="0" smtClean="0">
                <a:latin typeface="Calibri" charset="0"/>
                <a:ea typeface="Calibri" charset="0"/>
                <a:cs typeface="Calibri" charset="0"/>
              </a:rPr>
              <a:t>Planning for brain MRI</a:t>
            </a:r>
          </a:p>
          <a:p>
            <a:pPr indent="460375" algn="l"/>
            <a:r>
              <a:rPr lang="en-US" sz="2400" kern="0" dirty="0" smtClean="0">
                <a:latin typeface="Calibri" charset="0"/>
                <a:ea typeface="Calibri" charset="0"/>
                <a:cs typeface="Calibri" charset="0"/>
              </a:rPr>
              <a:t>Paper proposals, analyses, manuscripts</a:t>
            </a:r>
          </a:p>
        </p:txBody>
      </p:sp>
    </p:spTree>
    <p:extLst>
      <p:ext uri="{BB962C8B-B14F-4D97-AF65-F5344CB8AC3E}">
        <p14:creationId xmlns:p14="http://schemas.microsoft.com/office/powerpoint/2010/main" val="1081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11272</TotalTime>
  <Words>557</Words>
  <Application>Microsoft Macintosh PowerPoint</Application>
  <PresentationFormat>On-screen Show (4:3)</PresentationFormat>
  <Paragraphs>168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.AppleSystemUIFont</vt:lpstr>
      <vt:lpstr>Arial</vt:lpstr>
      <vt:lpstr>Calibri</vt:lpstr>
      <vt:lpstr>ＭＳ Ｐゴシック</vt:lpstr>
      <vt:lpstr>Times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Washington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ANCILLARY STUDIES COMMITTEE  February 2006</dc:title>
  <dc:creator>Bryan, R. Nick</dc:creator>
  <cp:lastModifiedBy>Susan Heckbert</cp:lastModifiedBy>
  <cp:revision>480</cp:revision>
  <dcterms:modified xsi:type="dcterms:W3CDTF">2017-04-18T04:52:07Z</dcterms:modified>
</cp:coreProperties>
</file>