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88" r:id="rId7"/>
    <p:sldId id="287" r:id="rId8"/>
    <p:sldId id="272" r:id="rId9"/>
    <p:sldId id="266" r:id="rId10"/>
    <p:sldId id="269" r:id="rId11"/>
    <p:sldId id="274" r:id="rId12"/>
    <p:sldId id="276" r:id="rId13"/>
    <p:sldId id="275" r:id="rId14"/>
    <p:sldId id="271" r:id="rId15"/>
    <p:sldId id="265" r:id="rId16"/>
    <p:sldId id="277" r:id="rId17"/>
    <p:sldId id="264" r:id="rId18"/>
    <p:sldId id="279" r:id="rId19"/>
    <p:sldId id="282" r:id="rId20"/>
    <p:sldId id="278" r:id="rId21"/>
    <p:sldId id="284" r:id="rId22"/>
    <p:sldId id="285" r:id="rId23"/>
    <p:sldId id="286" r:id="rId24"/>
    <p:sldId id="289" r:id="rId25"/>
    <p:sldId id="294" r:id="rId26"/>
    <p:sldId id="290" r:id="rId27"/>
    <p:sldId id="260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R Jacobs Jr PhD" initials="DR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9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2-21T05:22:16.142" idx="3">
    <p:pos x="10" y="10"/>
    <p:text>Omit this one, maybe leave in the slide set so it is there for looking at all points together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3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6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0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3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2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7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1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4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7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EA6C2-59C5-4D07-AE51-D360B7CC05A3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F90E5-BAF8-4FA9-B7AA-88F59C095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4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413" y="1524000"/>
            <a:ext cx="8734097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Morphologic and Physiologic Connections of the Continuous Blood </a:t>
            </a:r>
            <a:r>
              <a:rPr lang="en-US" dirty="0" smtClean="0"/>
              <a:t>Pressure </a:t>
            </a:r>
            <a:r>
              <a:rPr lang="en-US" dirty="0" smtClean="0"/>
              <a:t>Waveform with </a:t>
            </a:r>
            <a:r>
              <a:rPr lang="en-US" dirty="0"/>
              <a:t>Incident </a:t>
            </a:r>
            <a:r>
              <a:rPr lang="en-US" dirty="0" smtClean="0"/>
              <a:t>CVD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MESA Elasticity Progress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David Jacobs</a:t>
            </a:r>
          </a:p>
          <a:p>
            <a:r>
              <a:rPr lang="en-US" dirty="0" smtClean="0"/>
              <a:t>Daniel </a:t>
            </a:r>
            <a:r>
              <a:rPr lang="en-US" dirty="0" err="1" smtClean="0"/>
              <a:t>Duprez</a:t>
            </a:r>
            <a:endParaRPr lang="en-US" dirty="0" smtClean="0"/>
          </a:p>
          <a:p>
            <a:r>
              <a:rPr lang="en-US" dirty="0" smtClean="0"/>
              <a:t>Peter </a:t>
            </a:r>
            <a:r>
              <a:rPr lang="en-US" dirty="0" err="1" smtClean="0"/>
              <a:t>Hannan</a:t>
            </a:r>
            <a:endParaRPr lang="en-US" dirty="0" smtClean="0"/>
          </a:p>
          <a:p>
            <a:r>
              <a:rPr lang="en-US" dirty="0" smtClean="0"/>
              <a:t>MESA SC, Bethesda, Feb 26,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5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158" y="478768"/>
            <a:ext cx="5157537" cy="880394"/>
          </a:xfrm>
        </p:spPr>
        <p:txBody>
          <a:bodyPr>
            <a:normAutofit fontScale="90000"/>
          </a:bodyPr>
          <a:lstStyle/>
          <a:p>
            <a:r>
              <a:rPr lang="en-US" dirty="0"/>
              <a:t>Radial artery augmentation </a:t>
            </a:r>
            <a:r>
              <a:rPr lang="en-US" dirty="0" smtClean="0"/>
              <a:t>index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AIx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7762"/>
            <a:ext cx="8229600" cy="4283241"/>
          </a:xfrm>
        </p:spPr>
        <p:txBody>
          <a:bodyPr>
            <a:noAutofit/>
          </a:bodyPr>
          <a:lstStyle/>
          <a:p>
            <a:r>
              <a:rPr lang="en-US" sz="2400" dirty="0" smtClean="0"/>
              <a:t>Radial </a:t>
            </a:r>
            <a:r>
              <a:rPr lang="en-US" sz="2400" dirty="0" err="1" smtClean="0"/>
              <a:t>AIx</a:t>
            </a:r>
            <a:r>
              <a:rPr lang="en-US" sz="2400" dirty="0" smtClean="0"/>
              <a:t> may </a:t>
            </a:r>
            <a:r>
              <a:rPr lang="en-US" sz="2400" dirty="0" smtClean="0"/>
              <a:t>be defined as the ratio of pressures at the presumed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to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central peak (peak/left shoulder for </a:t>
            </a:r>
            <a:r>
              <a:rPr lang="en-US" sz="2400" dirty="0" err="1" smtClean="0"/>
              <a:t>Murgo</a:t>
            </a:r>
            <a:r>
              <a:rPr lang="en-US" sz="2400" dirty="0" smtClean="0"/>
              <a:t> Type A,  right shoulder/left shoulder for </a:t>
            </a:r>
            <a:r>
              <a:rPr lang="en-US" sz="2400" dirty="0" err="1" smtClean="0"/>
              <a:t>Murgo</a:t>
            </a:r>
            <a:r>
              <a:rPr lang="en-US" sz="2400" dirty="0" smtClean="0"/>
              <a:t> Type B, right shoulder/peak for </a:t>
            </a:r>
            <a:r>
              <a:rPr lang="en-US" sz="2400" dirty="0" err="1" smtClean="0"/>
              <a:t>Murgo</a:t>
            </a:r>
            <a:r>
              <a:rPr lang="en-US" sz="2400" dirty="0" smtClean="0"/>
              <a:t> Type C</a:t>
            </a:r>
          </a:p>
          <a:p>
            <a:r>
              <a:rPr lang="en-US" sz="2400" dirty="0" smtClean="0"/>
              <a:t>Alternately, because </a:t>
            </a:r>
            <a:r>
              <a:rPr lang="en-US" sz="2400" dirty="0" err="1" smtClean="0"/>
              <a:t>Murgo</a:t>
            </a:r>
            <a:r>
              <a:rPr lang="en-US" sz="2400" dirty="0" smtClean="0"/>
              <a:t> Type is ambiguous in about 1/3 of participants with flat waveform tops, </a:t>
            </a:r>
            <a:r>
              <a:rPr lang="en-US" sz="2400" dirty="0" smtClean="0"/>
              <a:t>radial </a:t>
            </a:r>
            <a:r>
              <a:rPr lang="en-US" sz="2400" dirty="0" err="1" smtClean="0"/>
              <a:t>AIx</a:t>
            </a:r>
            <a:r>
              <a:rPr lang="en-US" sz="2400" dirty="0" smtClean="0"/>
              <a:t> </a:t>
            </a:r>
            <a:r>
              <a:rPr lang="en-US" sz="2400" dirty="0" smtClean="0"/>
              <a:t>can be the ratio of </a:t>
            </a:r>
            <a:r>
              <a:rPr lang="en-US" sz="2400" dirty="0"/>
              <a:t>pressures at the </a:t>
            </a:r>
            <a:r>
              <a:rPr lang="en-US" sz="2400" dirty="0" smtClean="0"/>
              <a:t>right </a:t>
            </a:r>
            <a:r>
              <a:rPr lang="en-US" sz="2400" dirty="0"/>
              <a:t>shoulder/left </a:t>
            </a:r>
            <a:r>
              <a:rPr lang="en-US" sz="2400" dirty="0" smtClean="0"/>
              <a:t>shoulder, correlation with first </a:t>
            </a:r>
            <a:r>
              <a:rPr lang="en-US" sz="2400" dirty="0" err="1" smtClean="0"/>
              <a:t>def’n</a:t>
            </a:r>
            <a:r>
              <a:rPr lang="en-US" sz="2400" dirty="0" smtClean="0"/>
              <a:t> 0.9.</a:t>
            </a:r>
          </a:p>
          <a:p>
            <a:r>
              <a:rPr lang="en-US" sz="2400" dirty="0"/>
              <a:t>Radial </a:t>
            </a:r>
            <a:r>
              <a:rPr lang="en-US" sz="2400" dirty="0" err="1" smtClean="0"/>
              <a:t>AIx</a:t>
            </a:r>
            <a:r>
              <a:rPr lang="en-US" sz="2400" dirty="0" smtClean="0"/>
              <a:t> correlates</a:t>
            </a:r>
            <a:endParaRPr lang="en-US" sz="2400" dirty="0" smtClean="0"/>
          </a:p>
          <a:p>
            <a:pPr lvl="1"/>
            <a:r>
              <a:rPr lang="en-US" sz="2400" dirty="0" smtClean="0"/>
              <a:t>-</a:t>
            </a:r>
            <a:r>
              <a:rPr lang="en-US" sz="2400" dirty="0"/>
              <a:t>0.48 with pressure </a:t>
            </a:r>
            <a:r>
              <a:rPr lang="en-US" sz="2400" dirty="0" smtClean="0"/>
              <a:t>at D2 – pressure at D1</a:t>
            </a:r>
          </a:p>
          <a:p>
            <a:pPr lvl="1"/>
            <a:r>
              <a:rPr lang="en-US" sz="2400" dirty="0" smtClean="0"/>
              <a:t>-0.38 with HDI ‘s C2R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79" y="196280"/>
            <a:ext cx="2944386" cy="182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6377826" y="497857"/>
            <a:ext cx="748171" cy="57774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2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44" y="1270825"/>
            <a:ext cx="3890872" cy="242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102" y="196280"/>
            <a:ext cx="7148348" cy="7969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Integrals: Slice and Sliver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990" y="4583761"/>
            <a:ext cx="8577824" cy="21165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Slice</a:t>
            </a:r>
            <a:r>
              <a:rPr lang="en-US" sz="2400" dirty="0"/>
              <a:t>: </a:t>
            </a:r>
            <a:r>
              <a:rPr lang="en-US" sz="2400" dirty="0" smtClean="0"/>
              <a:t>pie-slice with </a:t>
            </a:r>
            <a:r>
              <a:rPr lang="en-US" sz="2400" dirty="0"/>
              <a:t>oblique </a:t>
            </a:r>
            <a:r>
              <a:rPr lang="en-US" sz="2400" dirty="0" smtClean="0"/>
              <a:t>base (line connecting pressure (</a:t>
            </a:r>
            <a:r>
              <a:rPr lang="en-US" sz="2400" dirty="0" err="1" smtClean="0"/>
              <a:t>eg</a:t>
            </a:r>
            <a:r>
              <a:rPr lang="en-US" sz="2400" dirty="0" smtClean="0"/>
              <a:t> 100) in upslope to pressure at right shoulder), including slice left of time of peak, </a:t>
            </a:r>
            <a:r>
              <a:rPr lang="en-US" sz="2400" dirty="0"/>
              <a:t>slice </a:t>
            </a:r>
            <a:r>
              <a:rPr lang="en-US" sz="2400" dirty="0" smtClean="0"/>
              <a:t>right of time of peak, and </a:t>
            </a:r>
            <a:r>
              <a:rPr lang="en-US" sz="2400" dirty="0"/>
              <a:t>full </a:t>
            </a:r>
            <a:r>
              <a:rPr lang="en-US" sz="2400" dirty="0" smtClean="0"/>
              <a:t>slice (slice left + slice right).</a:t>
            </a:r>
          </a:p>
          <a:p>
            <a:r>
              <a:rPr lang="en-US" sz="2400" dirty="0" smtClean="0"/>
              <a:t>Sliver</a:t>
            </a:r>
            <a:r>
              <a:rPr lang="en-US" sz="2400" dirty="0"/>
              <a:t>: thin </a:t>
            </a:r>
            <a:r>
              <a:rPr lang="en-US" sz="2400" dirty="0" smtClean="0"/>
              <a:t>slice, </a:t>
            </a:r>
            <a:r>
              <a:rPr lang="en-US" sz="2400" dirty="0"/>
              <a:t>toothpick </a:t>
            </a:r>
            <a:r>
              <a:rPr lang="en-US" sz="2400" dirty="0" smtClean="0"/>
              <a:t>shape, </a:t>
            </a:r>
            <a:r>
              <a:rPr lang="en-US" sz="2400" dirty="0"/>
              <a:t>'extra' bulge </a:t>
            </a:r>
            <a:r>
              <a:rPr lang="en-US" sz="2400" dirty="0" smtClean="0"/>
              <a:t>in </a:t>
            </a:r>
            <a:r>
              <a:rPr lang="en-US" sz="2400" dirty="0"/>
              <a:t>left </a:t>
            </a:r>
            <a:r>
              <a:rPr lang="en-US" sz="2400" dirty="0" smtClean="0"/>
              <a:t>systole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422" y="1270825"/>
            <a:ext cx="3913968" cy="2421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V="1">
            <a:off x="1680726" y="2312739"/>
            <a:ext cx="4010796" cy="164440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634993" y="2197493"/>
            <a:ext cx="630841" cy="3420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666525" y="1999247"/>
            <a:ext cx="196226" cy="52449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541738" y="2085968"/>
            <a:ext cx="716889" cy="45354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541738" y="2021026"/>
            <a:ext cx="555955" cy="51848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41738" y="2261495"/>
            <a:ext cx="138988" cy="169565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72055" y="3957145"/>
            <a:ext cx="170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44" y="1270825"/>
            <a:ext cx="3890872" cy="242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102" y="196280"/>
            <a:ext cx="7148348" cy="796948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Integrals: Slice </a:t>
            </a:r>
            <a:r>
              <a:rPr lang="en-US" dirty="0" smtClean="0"/>
              <a:t>and Sliver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990" y="4583761"/>
            <a:ext cx="8577824" cy="21165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Slice</a:t>
            </a:r>
            <a:r>
              <a:rPr lang="en-US" sz="2400" dirty="0"/>
              <a:t>: pie-slice with oblique </a:t>
            </a:r>
            <a:r>
              <a:rPr lang="en-US" sz="2400" dirty="0" smtClean="0"/>
              <a:t>base (line connecting pressure (</a:t>
            </a:r>
            <a:r>
              <a:rPr lang="en-US" sz="2400" dirty="0" err="1" smtClean="0"/>
              <a:t>eg</a:t>
            </a:r>
            <a:r>
              <a:rPr lang="en-US" sz="2400" dirty="0" smtClean="0"/>
              <a:t> 100) in upslope to pressure at right shoulder), including slice left of time of peak, </a:t>
            </a:r>
            <a:r>
              <a:rPr lang="en-US" sz="2400" dirty="0"/>
              <a:t>slice </a:t>
            </a:r>
            <a:r>
              <a:rPr lang="en-US" sz="2400" dirty="0" smtClean="0"/>
              <a:t>right of time of peak, and </a:t>
            </a:r>
            <a:r>
              <a:rPr lang="en-US" sz="2400" dirty="0"/>
              <a:t>full </a:t>
            </a:r>
            <a:r>
              <a:rPr lang="en-US" sz="2400" dirty="0" smtClean="0"/>
              <a:t>slice (slice left + slice right).</a:t>
            </a:r>
          </a:p>
          <a:p>
            <a:r>
              <a:rPr lang="en-US" sz="2400" dirty="0" smtClean="0"/>
              <a:t>Sliver</a:t>
            </a:r>
            <a:r>
              <a:rPr lang="en-US" sz="2400" dirty="0"/>
              <a:t>: thin </a:t>
            </a:r>
            <a:r>
              <a:rPr lang="en-US" sz="2400" dirty="0" smtClean="0"/>
              <a:t>slice, </a:t>
            </a:r>
            <a:r>
              <a:rPr lang="en-US" sz="2400" dirty="0"/>
              <a:t>toothpick </a:t>
            </a:r>
            <a:r>
              <a:rPr lang="en-US" sz="2400" dirty="0" smtClean="0"/>
              <a:t>shape, </a:t>
            </a:r>
            <a:r>
              <a:rPr lang="en-US" sz="2400" dirty="0"/>
              <a:t>'extra' bulge </a:t>
            </a:r>
            <a:r>
              <a:rPr lang="en-US" sz="2400" dirty="0" smtClean="0"/>
              <a:t>in </a:t>
            </a:r>
            <a:r>
              <a:rPr lang="en-US" sz="2400" dirty="0"/>
              <a:t>left </a:t>
            </a:r>
            <a:r>
              <a:rPr lang="en-US" sz="2400" dirty="0" smtClean="0"/>
              <a:t>systole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422" y="1270825"/>
            <a:ext cx="3913968" cy="2421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V="1">
            <a:off x="3499945" y="2312739"/>
            <a:ext cx="2362806" cy="164440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634993" y="2197493"/>
            <a:ext cx="630841" cy="3420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666525" y="1999247"/>
            <a:ext cx="196226" cy="52449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541738" y="2085968"/>
            <a:ext cx="716889" cy="45354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541738" y="2021026"/>
            <a:ext cx="555955" cy="51848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1648381" y="2447969"/>
            <a:ext cx="684954" cy="150917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33335" y="3957145"/>
            <a:ext cx="170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Slice Left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900182" y="2261495"/>
            <a:ext cx="459425" cy="170615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73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44" y="1270825"/>
            <a:ext cx="3890872" cy="2421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102" y="196280"/>
            <a:ext cx="7148348" cy="796948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Integrals: Slice </a:t>
            </a:r>
            <a:r>
              <a:rPr lang="en-US" dirty="0" smtClean="0"/>
              <a:t>and Sliver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990" y="4583761"/>
            <a:ext cx="8577824" cy="21165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Slice</a:t>
            </a:r>
            <a:r>
              <a:rPr lang="en-US" sz="2400" dirty="0"/>
              <a:t>: pie-slice with oblique </a:t>
            </a:r>
            <a:r>
              <a:rPr lang="en-US" sz="2400" dirty="0" smtClean="0"/>
              <a:t>base (line connecting pressure (</a:t>
            </a:r>
            <a:r>
              <a:rPr lang="en-US" sz="2400" dirty="0" err="1" smtClean="0"/>
              <a:t>eg</a:t>
            </a:r>
            <a:r>
              <a:rPr lang="en-US" sz="2400" dirty="0" smtClean="0"/>
              <a:t> 100) in upslope to pressure at right shoulder), including slice left of time of peak, </a:t>
            </a:r>
            <a:r>
              <a:rPr lang="en-US" sz="2400" dirty="0"/>
              <a:t>slice </a:t>
            </a:r>
            <a:r>
              <a:rPr lang="en-US" sz="2400" dirty="0" smtClean="0"/>
              <a:t>right of time of peak, and </a:t>
            </a:r>
            <a:r>
              <a:rPr lang="en-US" sz="2400" dirty="0"/>
              <a:t>full </a:t>
            </a:r>
            <a:r>
              <a:rPr lang="en-US" sz="2400" dirty="0" smtClean="0"/>
              <a:t>slice (slice left + slice right).</a:t>
            </a:r>
          </a:p>
          <a:p>
            <a:r>
              <a:rPr lang="en-US" sz="2400" dirty="0" smtClean="0"/>
              <a:t>Sliver</a:t>
            </a:r>
            <a:r>
              <a:rPr lang="en-US" sz="2400" dirty="0"/>
              <a:t>: thin </a:t>
            </a:r>
            <a:r>
              <a:rPr lang="en-US" sz="2400" dirty="0" smtClean="0"/>
              <a:t>slice, </a:t>
            </a:r>
            <a:r>
              <a:rPr lang="en-US" sz="2400" dirty="0"/>
              <a:t>toothpick </a:t>
            </a:r>
            <a:r>
              <a:rPr lang="en-US" sz="2400" dirty="0" smtClean="0"/>
              <a:t>shape, </a:t>
            </a:r>
            <a:r>
              <a:rPr lang="en-US" sz="2400" dirty="0"/>
              <a:t>'extra' bulge </a:t>
            </a:r>
            <a:r>
              <a:rPr lang="en-US" sz="2400" dirty="0" smtClean="0"/>
              <a:t>in </a:t>
            </a:r>
            <a:r>
              <a:rPr lang="en-US" sz="2400" dirty="0"/>
              <a:t>left </a:t>
            </a:r>
            <a:r>
              <a:rPr lang="en-US" sz="2400" dirty="0" smtClean="0"/>
              <a:t>systole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422" y="1270825"/>
            <a:ext cx="3913968" cy="2421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V="1">
            <a:off x="5044966" y="2197493"/>
            <a:ext cx="905447" cy="175965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634993" y="2197493"/>
            <a:ext cx="630841" cy="34201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666525" y="1999247"/>
            <a:ext cx="196226" cy="52449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541738" y="2085968"/>
            <a:ext cx="716889" cy="45354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541738" y="2021026"/>
            <a:ext cx="555955" cy="51848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153138" y="2085968"/>
            <a:ext cx="1315277" cy="187117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16590" y="3988676"/>
            <a:ext cx="170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Slice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6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49" y="3919446"/>
            <a:ext cx="3913968" cy="24215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470"/>
            <a:ext cx="8229600" cy="7669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Composite Measures: </a:t>
            </a:r>
            <a:r>
              <a:rPr lang="en-US" dirty="0" err="1" smtClean="0"/>
              <a:t>Deconvolutions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1948"/>
            <a:ext cx="8355724" cy="36385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/>
              <a:t>HDI’s C2R </a:t>
            </a:r>
            <a:r>
              <a:rPr lang="en-US" sz="2400" dirty="0" err="1" smtClean="0"/>
              <a:t>deconvolutes</a:t>
            </a:r>
            <a:r>
              <a:rPr lang="en-US" sz="2400" dirty="0" smtClean="0"/>
              <a:t> the distal end of the waveform from the “near notch” to “near end” of diastole into a decaying exponential + a dampened cosine</a:t>
            </a:r>
          </a:p>
          <a:p>
            <a:pPr lvl="1"/>
            <a:r>
              <a:rPr lang="en-US" sz="2000" dirty="0" smtClean="0"/>
              <a:t>C2R itself depends on 2 pressure time constants: general rate of decay and (often more strongly) rate of dampening of oscillations</a:t>
            </a:r>
          </a:p>
          <a:p>
            <a:pPr>
              <a:spcBef>
                <a:spcPts val="200"/>
              </a:spcBef>
            </a:pPr>
            <a:r>
              <a:rPr lang="en-US" sz="2400" dirty="0" smtClean="0"/>
              <a:t>Lyn </a:t>
            </a:r>
            <a:r>
              <a:rPr lang="en-US" sz="2400" dirty="0" err="1" smtClean="0"/>
              <a:t>Brumback’s</a:t>
            </a:r>
            <a:r>
              <a:rPr lang="en-US" sz="2400" dirty="0" smtClean="0"/>
              <a:t> PTC2 </a:t>
            </a:r>
            <a:r>
              <a:rPr lang="en-US" sz="2400" dirty="0" err="1"/>
              <a:t>deconvolutes</a:t>
            </a:r>
            <a:r>
              <a:rPr lang="en-US" sz="2400" dirty="0"/>
              <a:t> </a:t>
            </a:r>
            <a:r>
              <a:rPr lang="en-US" sz="2400" dirty="0" smtClean="0"/>
              <a:t>using a similar functional form from </a:t>
            </a:r>
            <a:r>
              <a:rPr lang="en-US" sz="2400" dirty="0"/>
              <a:t>the </a:t>
            </a:r>
            <a:r>
              <a:rPr lang="en-US" sz="2400" dirty="0" smtClean="0"/>
              <a:t>peak to end diastole</a:t>
            </a:r>
          </a:p>
          <a:p>
            <a:pPr lvl="1"/>
            <a:r>
              <a:rPr lang="en-US" sz="2000" dirty="0" smtClean="0"/>
              <a:t>Both strongly predict incident events</a:t>
            </a:r>
          </a:p>
          <a:p>
            <a:pPr lvl="1"/>
            <a:r>
              <a:rPr lang="en-US" sz="2000" dirty="0" smtClean="0"/>
              <a:t>PTC2, C2R correlation = 0.63</a:t>
            </a:r>
          </a:p>
          <a:p>
            <a:pPr lvl="1"/>
            <a:r>
              <a:rPr lang="en-US" sz="2000" dirty="0" smtClean="0"/>
              <a:t>PTC2, radial augmentation index = -0.53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55379" y="6621517"/>
            <a:ext cx="2601311" cy="15766"/>
          </a:xfrm>
          <a:prstGeom prst="line">
            <a:avLst/>
          </a:prstGeom>
          <a:ln w="34925" cap="sq"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38703" y="6442831"/>
            <a:ext cx="362607" cy="0"/>
          </a:xfrm>
          <a:prstGeom prst="line">
            <a:avLst/>
          </a:prstGeom>
          <a:ln w="34925" cap="flat">
            <a:prstDash val="sysDot"/>
            <a:headEnd type="none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01310" y="6458597"/>
            <a:ext cx="1387366" cy="0"/>
          </a:xfrm>
          <a:prstGeom prst="line">
            <a:avLst/>
          </a:prstGeom>
          <a:ln w="34925" cap="sq"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9655" y="4698121"/>
            <a:ext cx="40202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HDI C2R defined over the range inflection (dotted verticals) around D1 to loss of monotonicity, most precise C2R among 20 start points over 10 beats</a:t>
            </a:r>
          </a:p>
          <a:p>
            <a:endParaRPr lang="en-US" dirty="0" smtClean="0"/>
          </a:p>
          <a:p>
            <a:r>
              <a:rPr lang="en-US" dirty="0" smtClean="0"/>
              <a:t>PTC2 defined over peak to end diastole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8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Incidence Prediction: Testing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know that in MESA HDI’s C2R is strongly predictive of all CVD outcomes</a:t>
            </a:r>
          </a:p>
          <a:p>
            <a:r>
              <a:rPr lang="en-US" dirty="0" smtClean="0"/>
              <a:t>We assume that the reflection waves are important adverse factors, at </a:t>
            </a:r>
            <a:r>
              <a:rPr lang="en-US" dirty="0"/>
              <a:t>least partly </a:t>
            </a:r>
            <a:r>
              <a:rPr lang="en-US" dirty="0" smtClean="0"/>
              <a:t>reflected in the radial </a:t>
            </a:r>
            <a:r>
              <a:rPr lang="en-US" dirty="0" err="1" smtClean="0"/>
              <a:t>AIx</a:t>
            </a:r>
            <a:endParaRPr lang="en-US" dirty="0" smtClean="0"/>
          </a:p>
          <a:p>
            <a:r>
              <a:rPr lang="en-US" dirty="0" smtClean="0"/>
              <a:t>The competence of the LV and the ability to overcome arterial afterload is testable</a:t>
            </a:r>
          </a:p>
          <a:p>
            <a:r>
              <a:rPr lang="en-US" dirty="0" smtClean="0"/>
              <a:t>Specific studies of different waveform measures against incident CVD help further describe (interpret p values cautiously)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and PHREG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87255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At risk: 					</a:t>
            </a:r>
            <a:r>
              <a:rPr lang="en-US" dirty="0"/>
              <a:t>	</a:t>
            </a:r>
            <a:r>
              <a:rPr lang="en-US" dirty="0" smtClean="0"/>
              <a:t>	6165</a:t>
            </a:r>
          </a:p>
          <a:p>
            <a:r>
              <a:rPr lang="en-US" dirty="0" smtClean="0"/>
              <a:t>Incident total CVD (includes HF, PAD): 	715</a:t>
            </a:r>
          </a:p>
          <a:p>
            <a:r>
              <a:rPr lang="en-US" dirty="0" smtClean="0"/>
              <a:t>Incident HF: 						217</a:t>
            </a:r>
          </a:p>
          <a:p>
            <a:r>
              <a:rPr lang="en-US" dirty="0" smtClean="0"/>
              <a:t>Incident CHD or Stroke :		 		570</a:t>
            </a:r>
          </a:p>
          <a:p>
            <a:r>
              <a:rPr lang="en-US" dirty="0" smtClean="0"/>
              <a:t>Adjustment: Age, race, sex, height, heart rate, SBP, DBP, BP meds, BMI, smoking, cholesterol, HDL-C, TG, lipid meds, diabetes, CRP</a:t>
            </a:r>
          </a:p>
          <a:p>
            <a:r>
              <a:rPr lang="en-US" dirty="0" smtClean="0"/>
              <a:t>Waveform measures unit: 1 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0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Associations with </a:t>
            </a:r>
            <a:r>
              <a:rPr lang="en-US" sz="3200" smtClean="0"/>
              <a:t>incident CVD, </a:t>
            </a:r>
            <a:r>
              <a:rPr lang="en-US" sz="3200" dirty="0" smtClean="0"/>
              <a:t>hazard ratio per SD of </a:t>
            </a:r>
            <a:r>
              <a:rPr lang="en-US" sz="3200" smtClean="0"/>
              <a:t>each predictor, </a:t>
            </a:r>
            <a:r>
              <a:rPr lang="en-US" sz="3200" dirty="0" smtClean="0"/>
              <a:t>separate regressions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62340"/>
              </p:ext>
            </p:extLst>
          </p:nvPr>
        </p:nvGraphicFramePr>
        <p:xfrm>
          <a:off x="551791" y="1482135"/>
          <a:ext cx="7961588" cy="51393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1409"/>
                <a:gridCol w="1789385"/>
                <a:gridCol w="1990397"/>
                <a:gridCol w="1990397"/>
              </a:tblGrid>
              <a:tr h="499456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CVD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Any stroke or CHD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33606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Continuous Predictor</a:t>
                      </a: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HR (95% CI</a:t>
                      </a:r>
                      <a:r>
                        <a:rPr lang="en-US" sz="1800" b="1" u="none" strike="noStrike" dirty="0" smtClean="0">
                          <a:effectLst/>
                        </a:rPr>
                        <a:t>), 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HR (95% CI</a:t>
                      </a:r>
                      <a:r>
                        <a:rPr lang="en-US" sz="1800" b="1" u="none" strike="noStrike" dirty="0" smtClean="0">
                          <a:effectLst/>
                        </a:rPr>
                        <a:t>), 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HR (95% CI</a:t>
                      </a:r>
                      <a:r>
                        <a:rPr lang="en-US" sz="1800" b="1" u="none" strike="noStrike" dirty="0" smtClean="0">
                          <a:effectLst/>
                        </a:rPr>
                        <a:t>), 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Radial </a:t>
                      </a:r>
                      <a:r>
                        <a:rPr lang="en-US" sz="1800" u="none" strike="noStrike" dirty="0" err="1">
                          <a:effectLst/>
                        </a:rPr>
                        <a:t>AIx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(P2/P1</a:t>
                      </a:r>
                      <a:r>
                        <a:rPr lang="en-US" sz="1800" u="none" strike="noStrike" dirty="0" smtClean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1.11 (</a:t>
                      </a:r>
                      <a:r>
                        <a:rPr lang="en-US" sz="1800" u="none" strike="noStrike" dirty="0" smtClean="0">
                          <a:effectLst/>
                        </a:rPr>
                        <a:t>1.03-1.21)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p=0.01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1.18 (1.02-1.36</a:t>
                      </a:r>
                      <a:r>
                        <a:rPr lang="en-US" sz="1800" u="none" strike="noStrike" dirty="0" smtClean="0">
                          <a:effectLst/>
                        </a:rPr>
                        <a:t>) p=0.03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1.10 </a:t>
                      </a:r>
                      <a:r>
                        <a:rPr lang="en-US" sz="1800" u="none" strike="noStrike" dirty="0">
                          <a:effectLst/>
                        </a:rPr>
                        <a:t>(1.01-1.21</a:t>
                      </a:r>
                      <a:r>
                        <a:rPr lang="en-US" sz="1800" u="none" strike="noStrike" dirty="0" smtClean="0">
                          <a:effectLst/>
                        </a:rPr>
                        <a:t>) p=0.04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Slice </a:t>
                      </a:r>
                      <a:r>
                        <a:rPr lang="en-US" sz="1800" u="none" strike="noStrike" dirty="0">
                          <a:effectLst/>
                        </a:rPr>
                        <a:t>right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0.80 </a:t>
                      </a:r>
                      <a:r>
                        <a:rPr lang="en-US" sz="1800" u="none" strike="noStrike" dirty="0">
                          <a:effectLst/>
                        </a:rPr>
                        <a:t>(0.73-0.88</a:t>
                      </a:r>
                      <a:r>
                        <a:rPr lang="en-US" sz="1800" u="none" strike="noStrike" dirty="0" smtClean="0">
                          <a:effectLst/>
                        </a:rPr>
                        <a:t>) p&lt;.</a:t>
                      </a:r>
                      <a:r>
                        <a:rPr lang="en-US" sz="1800" u="none" strike="noStrike" dirty="0">
                          <a:effectLst/>
                        </a:rPr>
                        <a:t>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0.67 (0.57-0.79</a:t>
                      </a:r>
                      <a:r>
                        <a:rPr lang="en-US" sz="1800" u="none" strike="noStrike" dirty="0" smtClean="0">
                          <a:effectLst/>
                        </a:rPr>
                        <a:t>) p&lt;.</a:t>
                      </a:r>
                      <a:r>
                        <a:rPr lang="en-US" sz="1800" u="none" strike="noStrike" dirty="0">
                          <a:effectLst/>
                        </a:rPr>
                        <a:t>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0.85 (0.77-0.94</a:t>
                      </a:r>
                      <a:r>
                        <a:rPr lang="en-US" sz="1800" u="none" strike="noStrike" dirty="0" smtClean="0">
                          <a:effectLst/>
                        </a:rPr>
                        <a:t>) p=0.002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8262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Vertical </a:t>
                      </a:r>
                      <a:r>
                        <a:rPr lang="en-US" sz="1800" u="none" strike="noStrike" dirty="0">
                          <a:effectLst/>
                        </a:rPr>
                        <a:t>area </a:t>
                      </a:r>
                      <a:r>
                        <a:rPr lang="en-US" sz="1800" u="none" strike="noStrike" dirty="0" smtClean="0">
                          <a:effectLst/>
                        </a:rPr>
                        <a:t>peak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to </a:t>
                      </a:r>
                      <a:r>
                        <a:rPr lang="en-US" sz="1800" u="none" strike="noStrike" dirty="0" smtClean="0">
                          <a:effectLst/>
                        </a:rPr>
                        <a:t>right </a:t>
                      </a:r>
                      <a:r>
                        <a:rPr lang="en-US" sz="1800" u="none" strike="noStrike" dirty="0">
                          <a:effectLst/>
                        </a:rPr>
                        <a:t>shoulder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0.85 (0.79-0.92</a:t>
                      </a:r>
                      <a:r>
                        <a:rPr lang="en-US" sz="1800" u="none" strike="noStrike" dirty="0" smtClean="0">
                          <a:effectLst/>
                        </a:rPr>
                        <a:t>) p&lt;.</a:t>
                      </a:r>
                      <a:r>
                        <a:rPr lang="en-US" sz="1800" u="none" strike="noStrike" dirty="0">
                          <a:effectLst/>
                        </a:rPr>
                        <a:t>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0.71 (0.62-0.82</a:t>
                      </a:r>
                      <a:r>
                        <a:rPr lang="en-US" sz="1800" u="none" strike="noStrike" dirty="0" smtClean="0">
                          <a:effectLst/>
                        </a:rPr>
                        <a:t>) p&lt;.</a:t>
                      </a:r>
                      <a:r>
                        <a:rPr lang="en-US" sz="1800" u="none" strike="noStrike" dirty="0">
                          <a:effectLst/>
                        </a:rPr>
                        <a:t>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0.89 (0.82-0.98</a:t>
                      </a:r>
                      <a:r>
                        <a:rPr lang="en-US" sz="1800" u="none" strike="noStrike" dirty="0" smtClean="0">
                          <a:effectLst/>
                        </a:rPr>
                        <a:t>) p=0.01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Time </a:t>
                      </a:r>
                      <a:r>
                        <a:rPr lang="en-US" sz="1800" u="none" strike="noStrike" dirty="0">
                          <a:effectLst/>
                        </a:rPr>
                        <a:t>of max early curvature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1.09 (1.01-1.17</a:t>
                      </a:r>
                      <a:r>
                        <a:rPr lang="en-US" sz="1800" u="none" strike="noStrike" dirty="0" smtClean="0">
                          <a:effectLst/>
                        </a:rPr>
                        <a:t>) p=0.02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1.21 (1.07-1.35</a:t>
                      </a:r>
                      <a:r>
                        <a:rPr lang="en-US" sz="1800" u="none" strike="noStrike" dirty="0" smtClean="0">
                          <a:effectLst/>
                        </a:rPr>
                        <a:t>) </a:t>
                      </a:r>
                      <a:r>
                        <a:rPr lang="en-US" sz="1800" u="none" strike="noStrike" dirty="0">
                          <a:effectLst/>
                        </a:rPr>
                        <a:t>p=0.0017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1.04 (0.96-1.13</a:t>
                      </a:r>
                      <a:r>
                        <a:rPr lang="en-US" sz="1800" u="none" strike="noStrike" dirty="0" smtClean="0">
                          <a:effectLst/>
                        </a:rPr>
                        <a:t>) p=0.33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8262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Time </a:t>
                      </a:r>
                      <a:r>
                        <a:rPr lang="en-US" sz="1800" u="none" strike="noStrike" dirty="0">
                          <a:effectLst/>
                        </a:rPr>
                        <a:t>to reach upslope pressure 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1.13 (1.04-1.22</a:t>
                      </a:r>
                      <a:r>
                        <a:rPr lang="en-US" sz="1800" u="none" strike="noStrike" dirty="0" smtClean="0">
                          <a:effectLst/>
                        </a:rPr>
                        <a:t>) p=0.003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1.28 (1.13-1.46</a:t>
                      </a:r>
                      <a:r>
                        <a:rPr lang="en-US" sz="1800" u="none" strike="noStrike" dirty="0" smtClean="0">
                          <a:effectLst/>
                        </a:rPr>
                        <a:t>) </a:t>
                      </a:r>
                      <a:r>
                        <a:rPr lang="en-US" sz="1800" u="none" strike="noStrike" dirty="0">
                          <a:effectLst/>
                        </a:rPr>
                        <a:t>p=0.0002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1.07 (0.98-1.17</a:t>
                      </a:r>
                      <a:r>
                        <a:rPr lang="en-US" sz="1800" u="none" strike="noStrike" dirty="0" smtClean="0">
                          <a:effectLst/>
                        </a:rPr>
                        <a:t>) p=0.13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HDI's C2R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0.81 (0.73-0.89</a:t>
                      </a:r>
                      <a:r>
                        <a:rPr lang="en-US" sz="1800" u="none" strike="noStrike" dirty="0" smtClean="0">
                          <a:effectLst/>
                        </a:rPr>
                        <a:t>) p&lt;.</a:t>
                      </a:r>
                      <a:r>
                        <a:rPr lang="en-US" sz="1800" u="none" strike="noStrike" dirty="0">
                          <a:effectLst/>
                        </a:rPr>
                        <a:t>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0.82 (</a:t>
                      </a:r>
                      <a:r>
                        <a:rPr lang="en-US" sz="1800" u="none" strike="noStrike" dirty="0" smtClean="0">
                          <a:effectLst/>
                        </a:rPr>
                        <a:t>0.68-0.98)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p=0.03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0.82 (0.73-0.92</a:t>
                      </a:r>
                      <a:r>
                        <a:rPr lang="en-US" sz="1800" u="none" strike="noStrike" dirty="0" smtClean="0">
                          <a:effectLst/>
                        </a:rPr>
                        <a:t>) </a:t>
                      </a:r>
                      <a:r>
                        <a:rPr lang="en-US" sz="1800" u="none" strike="noStrike" dirty="0">
                          <a:effectLst/>
                        </a:rPr>
                        <a:t>p=0.0005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7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Associations with incident CVD, incidence density per 100 people followed 10.1 y by quartile of each predictor, separate regressions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8422"/>
              </p:ext>
            </p:extLst>
          </p:nvPr>
        </p:nvGraphicFramePr>
        <p:xfrm>
          <a:off x="551791" y="1482135"/>
          <a:ext cx="7961588" cy="49078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90397"/>
                <a:gridCol w="1990397"/>
                <a:gridCol w="1990397"/>
                <a:gridCol w="1990397"/>
              </a:tblGrid>
              <a:tr h="31513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CVD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Any stroke or CHD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33606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Quartile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Predictor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Q1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 Q2  Q3  Q4 </a:t>
                      </a:r>
                    </a:p>
                    <a:p>
                      <a:pPr algn="ctr" fontAlgn="b"/>
                      <a:r>
                        <a:rPr lang="en-US" sz="1800" b="1" u="none" strike="noStrike" baseline="0" dirty="0" smtClean="0">
                          <a:effectLst/>
                        </a:rPr>
                        <a:t>Q4/Q1 HR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Q1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 Q2  Q3  Q4 </a:t>
                      </a:r>
                    </a:p>
                    <a:p>
                      <a:pPr algn="ctr" fontAlgn="b"/>
                      <a:r>
                        <a:rPr lang="en-US" sz="1800" b="1" u="none" strike="noStrike" baseline="0" dirty="0" smtClean="0">
                          <a:effectLst/>
                        </a:rPr>
                        <a:t>Q4/Q1 HR</a:t>
                      </a:r>
                    </a:p>
                  </a:txBody>
                  <a:tcPr marL="8176" marR="8176" marT="81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Q1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 Q2  Q3  Q4 </a:t>
                      </a:r>
                    </a:p>
                    <a:p>
                      <a:pPr algn="ctr" fontAlgn="b"/>
                      <a:r>
                        <a:rPr lang="en-US" sz="1800" b="1" u="none" strike="noStrike" baseline="0" dirty="0" smtClean="0">
                          <a:effectLst/>
                        </a:rPr>
                        <a:t>Q4/Q1 HR</a:t>
                      </a:r>
                    </a:p>
                  </a:txBody>
                  <a:tcPr marL="8176" marR="8176" marT="8176" marB="0" anchor="b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Radial </a:t>
                      </a:r>
                      <a:r>
                        <a:rPr lang="en-US" sz="1800" u="none" strike="noStrike" dirty="0" err="1">
                          <a:effectLst/>
                        </a:rPr>
                        <a:t>AIx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(P2/P1</a:t>
                      </a:r>
                      <a:r>
                        <a:rPr lang="en-US" sz="1800" u="none" strike="noStrike" dirty="0" smtClean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7.3  8.3  10.7  10.5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1.6  2.2  2.5  2.8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5.8  6.5  8.6  8.3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Slice </a:t>
                      </a:r>
                      <a:r>
                        <a:rPr lang="en-US" sz="1800" u="none" strike="noStrike" dirty="0">
                          <a:effectLst/>
                        </a:rPr>
                        <a:t>right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11.5  10.2  8.1  7.2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3.4  2.7  1.9  1.3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8.3  8.0  6.6  6.4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703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Vertical </a:t>
                      </a:r>
                      <a:r>
                        <a:rPr lang="en-US" sz="1800" u="none" strike="noStrike" dirty="0">
                          <a:effectLst/>
                        </a:rPr>
                        <a:t>area </a:t>
                      </a:r>
                      <a:r>
                        <a:rPr lang="en-US" sz="1800" u="none" strike="noStrike" dirty="0" smtClean="0">
                          <a:effectLst/>
                        </a:rPr>
                        <a:t>peak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to </a:t>
                      </a:r>
                      <a:r>
                        <a:rPr lang="en-US" sz="1800" u="none" strike="noStrike" dirty="0" smtClean="0">
                          <a:effectLst/>
                        </a:rPr>
                        <a:t>right </a:t>
                      </a:r>
                      <a:r>
                        <a:rPr lang="en-US" sz="1800" u="none" strike="noStrike" dirty="0">
                          <a:effectLst/>
                        </a:rPr>
                        <a:t>shoulder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11.6  9.3  8.3  7.5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3.4  2.5  1.9  1.4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8.9  6.9  7.1  6.3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Time </a:t>
                      </a:r>
                      <a:r>
                        <a:rPr lang="en-US" sz="1800" u="none" strike="noStrike" dirty="0">
                          <a:effectLst/>
                        </a:rPr>
                        <a:t>of max early curvature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6.9  9.2  8.9  10.7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1.6  2.0  2.6  3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5.4  7.7  6.9  8.1</a:t>
                      </a: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680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Time </a:t>
                      </a:r>
                      <a:r>
                        <a:rPr lang="en-US" sz="1800" u="none" strike="noStrike" dirty="0">
                          <a:effectLst/>
                        </a:rPr>
                        <a:t>to reach upslope pressure 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8.0  10.0  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8.1 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10.9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1.36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1.7  2.5  1.7 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3.3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1.96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6.4  8.2  6.6 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8.1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1.25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HDI's C2R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10.9  9.8  9.7 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6.4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0.59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2.7  2.3  2.4 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1.6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0.57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8.2  8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  8.0  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5.1</a:t>
                      </a:r>
                      <a:endParaRPr lang="en-US" sz="20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US" sz="20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0.61</a:t>
                      </a:r>
                      <a:endParaRPr lang="en-US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4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Associations with incident CVD, hazard ratio per SD of each predictor, joint regressions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566321"/>
              </p:ext>
            </p:extLst>
          </p:nvPr>
        </p:nvGraphicFramePr>
        <p:xfrm>
          <a:off x="551791" y="1482135"/>
          <a:ext cx="7961588" cy="513941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12581"/>
                <a:gridCol w="2002221"/>
                <a:gridCol w="1891862"/>
                <a:gridCol w="1954924"/>
              </a:tblGrid>
              <a:tr h="315134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CVD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Any stroke or CHD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33606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Continuous Predictor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HR (95% CI</a:t>
                      </a:r>
                      <a:r>
                        <a:rPr lang="en-US" sz="1800" b="1" u="none" strike="noStrike" dirty="0" smtClean="0">
                          <a:effectLst/>
                        </a:rPr>
                        <a:t>), 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HR (95% CI</a:t>
                      </a:r>
                      <a:r>
                        <a:rPr lang="en-US" sz="1800" b="1" u="none" strike="noStrike" dirty="0" smtClean="0">
                          <a:effectLst/>
                        </a:rPr>
                        <a:t>), 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HR (95% CI</a:t>
                      </a:r>
                      <a:r>
                        <a:rPr lang="en-US" sz="1800" b="1" u="none" strike="noStrike" dirty="0" smtClean="0">
                          <a:effectLst/>
                        </a:rPr>
                        <a:t>), 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</a:tr>
              <a:tr h="504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Slice </a:t>
                      </a:r>
                      <a:r>
                        <a:rPr lang="en-US" sz="1800" u="none" strike="noStrike" dirty="0">
                          <a:effectLst/>
                        </a:rPr>
                        <a:t>right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0.85 (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0.78-0.93)</a:t>
                      </a:r>
                    </a:p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p=0.0005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0.71 (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0.60-0.83)</a:t>
                      </a:r>
                    </a:p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p&lt;.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0.89 (0.8-0.98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p=0.02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036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Time </a:t>
                      </a:r>
                      <a:r>
                        <a:rPr lang="en-US" sz="1800" u="none" strike="noStrike" dirty="0">
                          <a:effectLst/>
                        </a:rPr>
                        <a:t>of max early curvature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1.07 (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1-1.15)</a:t>
                      </a:r>
                    </a:p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p=0.05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1.19 (1.06-1.33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p=0.004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5025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HDI's C2R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0.85 (0.77-0.94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p=0.002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0.85 (0.76-0.95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p=0.004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70110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Quartile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Predictor</a:t>
                      </a:r>
                    </a:p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Q1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 Q2  Q3  Q4 </a:t>
                      </a:r>
                    </a:p>
                    <a:p>
                      <a:pPr algn="ctr" fontAlgn="b"/>
                      <a:r>
                        <a:rPr lang="en-US" sz="1800" b="1" u="none" strike="noStrike" baseline="0" dirty="0" smtClean="0">
                          <a:effectLst/>
                        </a:rPr>
                        <a:t>Q4/Q1 HR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Q1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 Q2  Q3  Q4 </a:t>
                      </a:r>
                    </a:p>
                    <a:p>
                      <a:pPr algn="ctr" fontAlgn="b"/>
                      <a:r>
                        <a:rPr lang="en-US" sz="1800" b="1" u="none" strike="noStrike" baseline="0" dirty="0" smtClean="0">
                          <a:effectLst/>
                        </a:rPr>
                        <a:t>Q4/Q1 HR</a:t>
                      </a:r>
                    </a:p>
                  </a:txBody>
                  <a:tcPr marL="8176" marR="8176" marT="81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Q1</a:t>
                      </a:r>
                      <a:r>
                        <a:rPr lang="en-US" sz="1800" b="1" u="none" strike="noStrike" baseline="0" dirty="0" smtClean="0">
                          <a:effectLst/>
                        </a:rPr>
                        <a:t>  Q2  Q3  Q4 </a:t>
                      </a:r>
                    </a:p>
                    <a:p>
                      <a:pPr algn="ctr" fontAlgn="b"/>
                      <a:r>
                        <a:rPr lang="en-US" sz="1800" b="1" u="none" strike="noStrike" baseline="0" dirty="0" smtClean="0">
                          <a:effectLst/>
                        </a:rPr>
                        <a:t>Q4/Q1 HR</a:t>
                      </a:r>
                    </a:p>
                  </a:txBody>
                  <a:tcPr marL="8176" marR="8176" marT="8176" marB="0" anchor="b"/>
                </a:tc>
              </a:tr>
              <a:tr h="6148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Slice </a:t>
                      </a:r>
                      <a:r>
                        <a:rPr lang="en-US" sz="1800" u="none" strike="noStrike" dirty="0">
                          <a:effectLst/>
                        </a:rPr>
                        <a:t>right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10.3  10.1 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8.0  7.5</a:t>
                      </a:r>
                      <a:r>
                        <a:rPr lang="en-US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0.73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3.1  2.8  1.8 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</a:p>
                    <a:p>
                      <a:pPr algn="ctr" fontAlgn="b"/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0.43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7.9  7.9  6.4 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</a:t>
                      </a:r>
                    </a:p>
                    <a:p>
                      <a:pPr algn="ctr" fontAlgn="b"/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0.81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614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Time </a:t>
                      </a:r>
                      <a:r>
                        <a:rPr lang="en-US" sz="1800" u="none" strike="noStrike" dirty="0">
                          <a:effectLst/>
                        </a:rPr>
                        <a:t>of max early curvature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6.8  9.1  8.7 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10.4</a:t>
                      </a:r>
                    </a:p>
                    <a:p>
                      <a:pPr algn="ctr" fontAlgn="b"/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1.52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1.6  1.9  2.4 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</a:p>
                    <a:p>
                      <a:pPr algn="ctr" fontAlgn="b"/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1.77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66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HDI's C2R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6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10.3  9.5  9.6 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6.7</a:t>
                      </a:r>
                    </a:p>
                    <a:p>
                      <a:pPr algn="ctr" fontAlgn="b"/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8.0 7.8  8.0  5.2</a:t>
                      </a:r>
                    </a:p>
                    <a:p>
                      <a:pPr marL="0" indent="0" algn="ctr" fontAlgn="b">
                        <a:buNone/>
                      </a:pPr>
                      <a:r>
                        <a:rPr lang="en-US" sz="1800" b="0" u="none" strike="noStrike" baseline="0" dirty="0" smtClean="0">
                          <a:effectLst/>
                        </a:rPr>
                        <a:t>HR=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0.66</a:t>
                      </a:r>
                      <a:endParaRPr 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9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2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2869"/>
            <a:ext cx="8229600" cy="5243295"/>
          </a:xfrm>
        </p:spPr>
        <p:txBody>
          <a:bodyPr>
            <a:normAutofit lnSpcReduction="10000"/>
          </a:bodyPr>
          <a:lstStyle/>
          <a:p>
            <a:pPr marL="347663" indent="-347663">
              <a:buAutoNum type="arabicParenR"/>
            </a:pPr>
            <a:r>
              <a:rPr lang="en-US" dirty="0" smtClean="0"/>
              <a:t>To </a:t>
            </a:r>
            <a:r>
              <a:rPr lang="en-US" dirty="0"/>
              <a:t>assess whether 10-year change in LAE and SAE adds to prediction of clinical cardiovascular (CVD) events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C00000"/>
                </a:solidFill>
              </a:rPr>
              <a:t>Pending further analysis of Ex 5 data and </a:t>
            </a:r>
            <a:r>
              <a:rPr lang="en-US" dirty="0" smtClean="0">
                <a:solidFill>
                  <a:srgbClr val="C00000"/>
                </a:solidFill>
              </a:rPr>
              <a:t>events</a:t>
            </a:r>
            <a:endParaRPr lang="en-US" dirty="0"/>
          </a:p>
          <a:p>
            <a:pPr marL="336550" indent="-336550">
              <a:buNone/>
            </a:pPr>
            <a:r>
              <a:rPr lang="en-US" dirty="0" smtClean="0"/>
              <a:t>2) </a:t>
            </a:r>
            <a:r>
              <a:rPr lang="en-US" dirty="0"/>
              <a:t>To derive </a:t>
            </a:r>
            <a:r>
              <a:rPr lang="en-US" dirty="0" smtClean="0"/>
              <a:t>and assess additional </a:t>
            </a:r>
            <a:r>
              <a:rPr lang="en-US" dirty="0"/>
              <a:t>measures from the digitized radial artery pulse </a:t>
            </a:r>
            <a:r>
              <a:rPr lang="en-US" dirty="0" smtClean="0"/>
              <a:t>waveform</a:t>
            </a:r>
            <a:endParaRPr lang="en-US" dirty="0"/>
          </a:p>
          <a:p>
            <a:pPr marL="336550" indent="-33655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C00000"/>
                </a:solidFill>
              </a:rPr>
              <a:t>Presentation today</a:t>
            </a:r>
          </a:p>
          <a:p>
            <a:pPr marL="336550" indent="-336550">
              <a:buNone/>
            </a:pPr>
            <a:endParaRPr lang="en-US" dirty="0" smtClean="0"/>
          </a:p>
          <a:p>
            <a:pPr marL="336550" indent="-336550">
              <a:buNone/>
            </a:pPr>
            <a:r>
              <a:rPr lang="en-US" dirty="0" smtClean="0"/>
              <a:t>We </a:t>
            </a:r>
            <a:r>
              <a:rPr lang="en-US" dirty="0" smtClean="0"/>
              <a:t>also introduce an alternate approach to NRI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79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Improvement in Prediction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Alternative to NRI</a:t>
            </a:r>
          </a:p>
          <a:p>
            <a:pPr lvl="1"/>
            <a:r>
              <a:rPr lang="en-US" dirty="0" smtClean="0"/>
              <a:t>Estimate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/>
              <a:t>:</a:t>
            </a:r>
            <a:r>
              <a:rPr lang="en-US" dirty="0" smtClean="0"/>
              <a:t> P(</a:t>
            </a:r>
            <a:r>
              <a:rPr lang="en-US" dirty="0" err="1" smtClean="0"/>
              <a:t>incidence|base</a:t>
            </a:r>
            <a:r>
              <a:rPr lang="en-US" dirty="0" smtClean="0"/>
              <a:t> model): no waveform predictors</a:t>
            </a:r>
          </a:p>
          <a:p>
            <a:pPr lvl="1"/>
            <a:r>
              <a:rPr lang="en-US" dirty="0"/>
              <a:t>Estimate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alt</a:t>
            </a:r>
            <a:r>
              <a:rPr lang="en-US" dirty="0" smtClean="0"/>
              <a:t>: P(</a:t>
            </a:r>
            <a:r>
              <a:rPr lang="en-US" dirty="0" err="1" smtClean="0"/>
              <a:t>incidence|alternative</a:t>
            </a:r>
            <a:r>
              <a:rPr lang="en-US" dirty="0" smtClean="0"/>
              <a:t> model): including waveform predictors</a:t>
            </a:r>
            <a:endParaRPr lang="en-US" dirty="0"/>
          </a:p>
          <a:p>
            <a:pPr lvl="1"/>
            <a:r>
              <a:rPr lang="en-US" dirty="0" smtClean="0"/>
              <a:t>Reclassification probability </a:t>
            </a:r>
            <a:r>
              <a:rPr lang="en-US" dirty="0"/>
              <a:t>is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alt</a:t>
            </a:r>
            <a:r>
              <a:rPr lang="en-US" dirty="0" smtClean="0"/>
              <a:t> 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: positive means reclassify up, negative means reclassify down</a:t>
            </a:r>
          </a:p>
          <a:p>
            <a:pPr lvl="1"/>
            <a:r>
              <a:rPr lang="en-US" dirty="0" smtClean="0"/>
              <a:t>Successful reclassification means that observed risk increases </a:t>
            </a:r>
            <a:r>
              <a:rPr lang="en-US" dirty="0"/>
              <a:t>as </a:t>
            </a:r>
            <a:r>
              <a:rPr lang="en-US" dirty="0" err="1"/>
              <a:t>P</a:t>
            </a:r>
            <a:r>
              <a:rPr lang="en-US" baseline="-25000" dirty="0" err="1"/>
              <a:t>alt</a:t>
            </a:r>
            <a:r>
              <a:rPr lang="en-US" dirty="0"/>
              <a:t> 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 increases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5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Improvement in Prediction Probability (alternative to NRI), Total CVD % events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96764"/>
            <a:ext cx="8229600" cy="10562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Proportional hazards regression of observed total CVD on </a:t>
            </a:r>
            <a:r>
              <a:rPr lang="en-US" dirty="0" err="1"/>
              <a:t>P</a:t>
            </a:r>
            <a:r>
              <a:rPr lang="en-US" baseline="-25000" dirty="0" err="1"/>
              <a:t>alt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, adjusted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 : p&lt;0.0001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89256"/>
              </p:ext>
            </p:extLst>
          </p:nvPr>
        </p:nvGraphicFramePr>
        <p:xfrm>
          <a:off x="1135109" y="1460445"/>
          <a:ext cx="6684580" cy="4133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93842"/>
                <a:gridCol w="2248448"/>
                <a:gridCol w="2300538"/>
                <a:gridCol w="1041752"/>
              </a:tblGrid>
              <a:tr h="52304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err="1">
                          <a:effectLst/>
                        </a:rPr>
                        <a:t>P</a:t>
                      </a:r>
                      <a:r>
                        <a:rPr lang="en-US" sz="2800" u="none" strike="noStrike" baseline="-25000" dirty="0" err="1">
                          <a:effectLst/>
                        </a:rPr>
                        <a:t>alt</a:t>
                      </a:r>
                      <a:r>
                        <a:rPr lang="en-US" sz="2800" u="none" strike="noStrike" dirty="0">
                          <a:effectLst/>
                        </a:rPr>
                        <a:t> - </a:t>
                      </a:r>
                      <a:r>
                        <a:rPr lang="en-US" sz="2800" u="none" strike="noStrike" dirty="0" err="1">
                          <a:effectLst/>
                        </a:rPr>
                        <a:t>P</a:t>
                      </a:r>
                      <a:r>
                        <a:rPr lang="en-US" sz="2800" u="none" strike="noStrike" baseline="-25000" dirty="0" err="1">
                          <a:effectLst/>
                        </a:rPr>
                        <a:t>base</a:t>
                      </a:r>
                      <a:r>
                        <a:rPr lang="en-US" sz="2800" u="none" strike="noStrike" dirty="0">
                          <a:effectLst/>
                        </a:rPr>
                        <a:t> prediction of </a:t>
                      </a:r>
                      <a:r>
                        <a:rPr lang="en-US" sz="2800" u="none" strike="noStrike" dirty="0" smtClean="0">
                          <a:effectLst/>
                        </a:rPr>
                        <a:t>Total </a:t>
                      </a:r>
                      <a:r>
                        <a:rPr lang="en-US" sz="2800" u="none" strike="noStrike" dirty="0">
                          <a:effectLst/>
                        </a:rPr>
                        <a:t>CVD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P</a:t>
                      </a:r>
                      <a:r>
                        <a:rPr lang="en-US" sz="2400" u="none" strike="noStrike" baseline="-25000" dirty="0" err="1">
                          <a:effectLst/>
                        </a:rPr>
                        <a:t>base</a:t>
                      </a:r>
                      <a:r>
                        <a:rPr lang="en-US" sz="2400" u="none" strike="noStrike" dirty="0">
                          <a:effectLst/>
                        </a:rPr>
                        <a:t> Quartile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Reclass</a:t>
                      </a:r>
                      <a:r>
                        <a:rPr lang="en-US" sz="2400" u="none" strike="noStrike" dirty="0">
                          <a:effectLst/>
                        </a:rPr>
                        <a:t> down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Reclass Up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Rel Risk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1.8 (15/822)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2.6 (19/719)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1.45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5.2 (42/805)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5.6 (41/736)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1.07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13.2 (100/757)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14.0 </a:t>
                      </a:r>
                      <a:r>
                        <a:rPr lang="en-US" sz="2400" u="none" strike="noStrike" dirty="0">
                          <a:effectLst/>
                        </a:rPr>
                        <a:t>(110/785)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1.06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19.0 </a:t>
                      </a:r>
                      <a:r>
                        <a:rPr lang="en-US" sz="2400" u="none" strike="noStrike" dirty="0">
                          <a:effectLst/>
                        </a:rPr>
                        <a:t>(151/795)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31.8 (237/746)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1.67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Total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9.7 (308/3179)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13.6 (407/2986)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1.41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0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Improvement in Prediction Probability (alternative to NRI), HF % events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96764"/>
            <a:ext cx="8229600" cy="10562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Proportional hazards regression of observed HF on </a:t>
            </a:r>
            <a:r>
              <a:rPr lang="en-US" dirty="0" err="1"/>
              <a:t>P</a:t>
            </a:r>
            <a:r>
              <a:rPr lang="en-US" baseline="-25000" dirty="0" err="1"/>
              <a:t>alt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, adjusted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 : p=0.003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94644"/>
              </p:ext>
            </p:extLst>
          </p:nvPr>
        </p:nvGraphicFramePr>
        <p:xfrm>
          <a:off x="1135109" y="1460445"/>
          <a:ext cx="6684580" cy="4133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93842"/>
                <a:gridCol w="2248448"/>
                <a:gridCol w="2300538"/>
                <a:gridCol w="1041752"/>
              </a:tblGrid>
              <a:tr h="52304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err="1">
                          <a:effectLst/>
                        </a:rPr>
                        <a:t>P</a:t>
                      </a:r>
                      <a:r>
                        <a:rPr lang="en-US" sz="2800" u="none" strike="noStrike" baseline="-25000" dirty="0" err="1">
                          <a:effectLst/>
                        </a:rPr>
                        <a:t>alt</a:t>
                      </a:r>
                      <a:r>
                        <a:rPr lang="en-US" sz="2800" u="none" strike="noStrike" dirty="0">
                          <a:effectLst/>
                        </a:rPr>
                        <a:t> - </a:t>
                      </a:r>
                      <a:r>
                        <a:rPr lang="en-US" sz="2800" u="none" strike="noStrike" dirty="0" err="1">
                          <a:effectLst/>
                        </a:rPr>
                        <a:t>P</a:t>
                      </a:r>
                      <a:r>
                        <a:rPr lang="en-US" sz="2800" u="none" strike="noStrike" baseline="-25000" dirty="0" err="1">
                          <a:effectLst/>
                        </a:rPr>
                        <a:t>base</a:t>
                      </a:r>
                      <a:r>
                        <a:rPr lang="en-US" sz="2800" u="none" strike="noStrike" dirty="0">
                          <a:effectLst/>
                        </a:rPr>
                        <a:t> prediction of </a:t>
                      </a:r>
                      <a:r>
                        <a:rPr lang="en-US" sz="2800" u="none" strike="noStrike" dirty="0" smtClean="0">
                          <a:effectLst/>
                        </a:rPr>
                        <a:t>HF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P</a:t>
                      </a:r>
                      <a:r>
                        <a:rPr lang="en-US" sz="2400" u="none" strike="noStrike" baseline="-25000" dirty="0" err="1">
                          <a:effectLst/>
                        </a:rPr>
                        <a:t>base</a:t>
                      </a:r>
                      <a:r>
                        <a:rPr lang="en-US" sz="2400" u="none" strike="noStrike" dirty="0">
                          <a:effectLst/>
                        </a:rPr>
                        <a:t> Quartile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Reclass</a:t>
                      </a:r>
                      <a:r>
                        <a:rPr lang="en-US" sz="2400" u="none" strike="noStrike" dirty="0">
                          <a:effectLst/>
                        </a:rPr>
                        <a:t> down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Reclass Up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Rel Risk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 (3/839)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 (5/702)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1.97</a:t>
                      </a: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 (7/898)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 (5/643)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 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(26/874)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 (37/668)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1.87</a:t>
                      </a: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 (59/863)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 (75/678)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1.62</a:t>
                      </a:r>
                    </a:p>
                  </a:txBody>
                  <a:tcPr marL="9525" marR="9525" marT="9525" marB="0" anchor="b"/>
                </a:tc>
              </a:tr>
              <a:tr h="77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 (95/3474)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 (122/2691)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9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Improvement in Prediction Probability (alternative to NRI), any Stroke or CHD % events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96764"/>
            <a:ext cx="8229600" cy="10562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Proportional hazards regression of observed Stroke or CHD on </a:t>
            </a:r>
            <a:r>
              <a:rPr lang="en-US" dirty="0" err="1"/>
              <a:t>P</a:t>
            </a:r>
            <a:r>
              <a:rPr lang="en-US" baseline="-25000" dirty="0" err="1"/>
              <a:t>alt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, adjusted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base</a:t>
            </a:r>
            <a:r>
              <a:rPr lang="en-US" dirty="0" smtClean="0"/>
              <a:t> : p&lt;0.0001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045811"/>
              </p:ext>
            </p:extLst>
          </p:nvPr>
        </p:nvGraphicFramePr>
        <p:xfrm>
          <a:off x="1135109" y="1460445"/>
          <a:ext cx="6684580" cy="4133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93842"/>
                <a:gridCol w="2248448"/>
                <a:gridCol w="2300538"/>
                <a:gridCol w="1041752"/>
              </a:tblGrid>
              <a:tr h="52304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err="1">
                          <a:effectLst/>
                        </a:rPr>
                        <a:t>P</a:t>
                      </a:r>
                      <a:r>
                        <a:rPr lang="en-US" sz="2800" u="none" strike="noStrike" baseline="-25000" dirty="0" err="1">
                          <a:effectLst/>
                        </a:rPr>
                        <a:t>alt</a:t>
                      </a:r>
                      <a:r>
                        <a:rPr lang="en-US" sz="2800" u="none" strike="noStrike" dirty="0">
                          <a:effectLst/>
                        </a:rPr>
                        <a:t> - </a:t>
                      </a:r>
                      <a:r>
                        <a:rPr lang="en-US" sz="2800" u="none" strike="noStrike" dirty="0" err="1">
                          <a:effectLst/>
                        </a:rPr>
                        <a:t>P</a:t>
                      </a:r>
                      <a:r>
                        <a:rPr lang="en-US" sz="2800" u="none" strike="noStrike" baseline="-25000" dirty="0" err="1">
                          <a:effectLst/>
                        </a:rPr>
                        <a:t>base</a:t>
                      </a:r>
                      <a:r>
                        <a:rPr lang="en-US" sz="2800" u="none" strike="noStrike" dirty="0">
                          <a:effectLst/>
                        </a:rPr>
                        <a:t> prediction of </a:t>
                      </a:r>
                      <a:r>
                        <a:rPr lang="en-US" sz="2800" u="none" strike="noStrike" dirty="0" smtClean="0">
                          <a:effectLst/>
                        </a:rPr>
                        <a:t>Stroke or CHD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P</a:t>
                      </a:r>
                      <a:r>
                        <a:rPr lang="en-US" sz="2400" u="none" strike="noStrike" baseline="-25000" dirty="0" err="1">
                          <a:effectLst/>
                        </a:rPr>
                        <a:t>base</a:t>
                      </a:r>
                      <a:r>
                        <a:rPr lang="en-US" sz="2400" u="none" strike="noStrike" dirty="0">
                          <a:effectLst/>
                        </a:rPr>
                        <a:t> Quartile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>
                          <a:effectLst/>
                        </a:rPr>
                        <a:t>Reclass</a:t>
                      </a:r>
                      <a:r>
                        <a:rPr lang="en-US" sz="2400" u="none" strike="noStrike" dirty="0">
                          <a:effectLst/>
                        </a:rPr>
                        <a:t> down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Reclass Up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Rel Risk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 (10/790)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 (14/751)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1.46</a:t>
                      </a: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 (37/796)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 (41/745)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1.18</a:t>
                      </a: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 (67/718)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 (93/824)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1.21</a:t>
                      </a:r>
                    </a:p>
                  </a:txBody>
                  <a:tcPr marL="9525" marR="9525" marT="9525" marB="0" anchor="b"/>
                </a:tc>
              </a:tr>
              <a:tr h="523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17.3 (132/763)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22.6 (176/778)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1.31</a:t>
                      </a:r>
                    </a:p>
                  </a:txBody>
                  <a:tcPr marL="9525" marR="9525" marT="9525" marB="0" anchor="b"/>
                </a:tc>
              </a:tr>
              <a:tr h="77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 </a:t>
                      </a:r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(246/3067)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 (324/3098)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1.30</a:t>
                      </a:r>
                      <a:endParaRPr lang="en-US" sz="2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9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74"/>
            <a:ext cx="8229600" cy="7028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435" y="922269"/>
            <a:ext cx="8229600" cy="4525963"/>
          </a:xfrm>
        </p:spPr>
        <p:txBody>
          <a:bodyPr>
            <a:noAutofit/>
          </a:bodyPr>
          <a:lstStyle/>
          <a:p>
            <a:r>
              <a:rPr lang="en-US" sz="2600" dirty="0" smtClean="0"/>
              <a:t>Radial </a:t>
            </a:r>
            <a:r>
              <a:rPr lang="en-US" sz="2600" dirty="0" err="1" smtClean="0"/>
              <a:t>AIx</a:t>
            </a:r>
            <a:r>
              <a:rPr lang="en-US" sz="2600" dirty="0" smtClean="0"/>
              <a:t> </a:t>
            </a:r>
            <a:r>
              <a:rPr lang="en-US" sz="2600" dirty="0" smtClean="0"/>
              <a:t>predicts </a:t>
            </a:r>
            <a:r>
              <a:rPr lang="en-US" sz="2600" dirty="0"/>
              <a:t>arteriosclerotic disease and HF, </a:t>
            </a:r>
            <a:r>
              <a:rPr lang="en-US" sz="2600" dirty="0" smtClean="0"/>
              <a:t>yet there </a:t>
            </a:r>
            <a:r>
              <a:rPr lang="en-US" sz="2600" dirty="0"/>
              <a:t>is more in the waveform that predicts </a:t>
            </a:r>
            <a:r>
              <a:rPr lang="en-US" sz="2600" dirty="0" smtClean="0"/>
              <a:t>future disease, in particular slice right and HDI’s C2R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onset of systole is interesting as a measure of ventricular competence and its relation to afterload.  It predicts HF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waveform is coordinated, with different parts informing other parts.  </a:t>
            </a:r>
            <a:r>
              <a:rPr lang="en-US" sz="2600" dirty="0" smtClean="0"/>
              <a:t>Multiple </a:t>
            </a:r>
            <a:r>
              <a:rPr lang="en-US" sz="2600" dirty="0"/>
              <a:t>measures </a:t>
            </a:r>
            <a:r>
              <a:rPr lang="en-US" sz="2600" dirty="0" smtClean="0"/>
              <a:t>predict </a:t>
            </a:r>
            <a:r>
              <a:rPr lang="en-US" sz="2600" dirty="0"/>
              <a:t>better than single measures, and </a:t>
            </a:r>
            <a:r>
              <a:rPr lang="en-US" sz="2600" dirty="0" smtClean="0"/>
              <a:t>their combination informs the biology.</a:t>
            </a:r>
          </a:p>
          <a:p>
            <a:r>
              <a:rPr lang="en-US" sz="2600" dirty="0" smtClean="0"/>
              <a:t>We continue to investigate HDI’s C2R and related measures that are based on the waveform in diastole </a:t>
            </a:r>
          </a:p>
          <a:p>
            <a:r>
              <a:rPr lang="en-US" sz="2600" dirty="0" smtClean="0"/>
              <a:t>An </a:t>
            </a:r>
            <a:r>
              <a:rPr lang="en-US" sz="2600" dirty="0"/>
              <a:t>important issue is whether the backward wave persists into diastole and alerts the shape of the DN.</a:t>
            </a:r>
          </a:p>
        </p:txBody>
      </p:sp>
    </p:spTree>
    <p:extLst>
      <p:ext uri="{BB962C8B-B14F-4D97-AF65-F5344CB8AC3E}">
        <p14:creationId xmlns:p14="http://schemas.microsoft.com/office/powerpoint/2010/main" val="6257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551734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2819400"/>
            <a:ext cx="79771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799"/>
            <a:ext cx="8458200" cy="2827422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/>
              <a:t>Median Beat Method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Median beats are computed by fitting a spline (</a:t>
            </a:r>
            <a:r>
              <a:rPr lang="en-US" sz="2400" dirty="0" err="1"/>
              <a:t>Sfit$y</a:t>
            </a:r>
            <a:r>
              <a:rPr lang="en-US" sz="2400" dirty="0"/>
              <a:t>) to each time- and pressure-standardized beat at each of 1000 </a:t>
            </a:r>
            <a:r>
              <a:rPr lang="en-US" sz="2400" dirty="0" err="1"/>
              <a:t>millisec</a:t>
            </a:r>
            <a:r>
              <a:rPr lang="en-US" sz="2400" dirty="0"/>
              <a:t> (</a:t>
            </a:r>
            <a:r>
              <a:rPr lang="en-US" sz="2400"/>
              <a:t>TIM</a:t>
            </a:r>
            <a:r>
              <a:rPr lang="en-US" sz="2400" smtClean="0"/>
              <a:t>), </a:t>
            </a:r>
            <a:r>
              <a:rPr lang="en-US" sz="2400" dirty="0"/>
              <a:t>then excluding individual beats for which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l-GR" sz="2400" dirty="0" smtClean="0"/>
              <a:t>Σ</a:t>
            </a:r>
            <a:r>
              <a:rPr lang="en-US" sz="2400" dirty="0" smtClean="0"/>
              <a:t> </a:t>
            </a:r>
            <a:r>
              <a:rPr lang="en-US" sz="2400" dirty="0"/>
              <a:t>ln(E/O) &gt; 0.3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/>
              <a:t>K-L </a:t>
            </a:r>
            <a:r>
              <a:rPr lang="en-US" sz="2400" smtClean="0"/>
              <a:t>criterion, </a:t>
            </a:r>
            <a:r>
              <a:rPr lang="en-US" sz="2400" dirty="0"/>
              <a:t>all beats accepted here)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412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3412954"/>
            <a:ext cx="79771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854816" y="6197579"/>
            <a:ext cx="315951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70767" y="5217494"/>
            <a:ext cx="0" cy="980085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42"/>
            <a:ext cx="9144000" cy="423511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accent1"/>
                </a:solidFill>
              </a:rPr>
              <a:t>Physiology: </a:t>
            </a:r>
            <a:r>
              <a:rPr lang="en-US" sz="2800" b="1" dirty="0" err="1">
                <a:solidFill>
                  <a:schemeClr val="accent1"/>
                </a:solidFill>
              </a:rPr>
              <a:t>ventriculo</a:t>
            </a:r>
            <a:r>
              <a:rPr lang="en-US" sz="2800" b="1" dirty="0">
                <a:solidFill>
                  <a:schemeClr val="accent1"/>
                </a:solidFill>
              </a:rPr>
              <a:t>-vascular coupling</a:t>
            </a:r>
          </a:p>
          <a:p>
            <a:pPr marL="112713" indent="-112713"/>
            <a:r>
              <a:rPr lang="en-US" sz="1800" dirty="0" smtClean="0"/>
              <a:t>Time 0.0: opening of aortic valve, end of IVCT, begin systolic upslope</a:t>
            </a:r>
          </a:p>
          <a:p>
            <a:pPr marL="112713" indent="-112713"/>
            <a:r>
              <a:rPr lang="en-US" sz="1800" dirty="0" smtClean="0"/>
              <a:t>Arrow: Early curvature, time ~0.030, </a:t>
            </a:r>
            <a:r>
              <a:rPr lang="en-US" sz="1800" dirty="0"/>
              <a:t>relatively unimpeded by reflection </a:t>
            </a:r>
            <a:r>
              <a:rPr lang="en-US" sz="1800" dirty="0" smtClean="0"/>
              <a:t>wave, strong ventricular action quickly overcomes afterload</a:t>
            </a:r>
          </a:p>
          <a:p>
            <a:pPr marL="112713" indent="-112713"/>
            <a:r>
              <a:rPr lang="en-US" sz="1800" dirty="0" smtClean="0"/>
              <a:t>Green triangle: half the upward excursion</a:t>
            </a:r>
          </a:p>
          <a:p>
            <a:pPr marL="112713" indent="-112713"/>
            <a:r>
              <a:rPr lang="en-US" sz="1800" dirty="0" smtClean="0"/>
              <a:t>Red vertical (left shoulder) and Green vertical (peak): slowing </a:t>
            </a:r>
            <a:r>
              <a:rPr lang="en-US" sz="1800" dirty="0"/>
              <a:t>acceleration of pressure wave, </a:t>
            </a:r>
            <a:r>
              <a:rPr lang="en-US" sz="1800" dirty="0" smtClean="0"/>
              <a:t>status of LV contraction/LV volume combination during </a:t>
            </a:r>
            <a:r>
              <a:rPr lang="en-US" sz="1800" dirty="0"/>
              <a:t>ejection, </a:t>
            </a:r>
            <a:r>
              <a:rPr lang="en-US" sz="1800" dirty="0" smtClean="0"/>
              <a:t>mixing forward/backward</a:t>
            </a:r>
          </a:p>
          <a:p>
            <a:pPr marL="112713" indent="-112713"/>
            <a:r>
              <a:rPr lang="en-US" sz="1800" dirty="0" smtClean="0"/>
              <a:t>Blue vertical (right shoulder): probable point at which LV begins untwisting, ~pressure at central SBP, hand influence above line connecting pressure 100 to pressure at right shoulder</a:t>
            </a:r>
          </a:p>
          <a:p>
            <a:pPr marL="112713" indent="-112713"/>
            <a:r>
              <a:rPr lang="en-US" sz="1800" dirty="0" smtClean="0"/>
              <a:t>Turquoise verticals (</a:t>
            </a:r>
            <a:r>
              <a:rPr lang="en-US" sz="1800" dirty="0" err="1" smtClean="0"/>
              <a:t>dicrotic</a:t>
            </a:r>
            <a:r>
              <a:rPr lang="en-US" sz="1800" dirty="0" smtClean="0"/>
              <a:t> notch): D1 is aortic valve closure and beginning of IVRT, D2 ends IVRT, ~ time of mitral valve opening; D2 increase </a:t>
            </a:r>
            <a:r>
              <a:rPr lang="en-US" sz="1800" dirty="0"/>
              <a:t>is </a:t>
            </a:r>
            <a:r>
              <a:rPr lang="en-US" sz="1800" dirty="0" smtClean="0"/>
              <a:t>reversing blood flow; backward pressure wave may persist and alter </a:t>
            </a:r>
            <a:r>
              <a:rPr lang="en-US" sz="1800" dirty="0" err="1"/>
              <a:t>dicrotic</a:t>
            </a:r>
            <a:r>
              <a:rPr lang="en-US" sz="1800" dirty="0"/>
              <a:t> notch</a:t>
            </a:r>
            <a:r>
              <a:rPr lang="en-US" sz="1800" dirty="0" smtClean="0"/>
              <a:t> shape</a:t>
            </a:r>
          </a:p>
          <a:p>
            <a:pPr marL="112713" indent="-112713"/>
            <a:r>
              <a:rPr lang="en-US" sz="1800" dirty="0" smtClean="0"/>
              <a:t>Time D2 to about 0.9: LV untwisting and filling, 0.9 is the approximate beginning time of IVCT</a:t>
            </a:r>
            <a:endParaRPr lang="en-US" sz="1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932581" y="5983702"/>
            <a:ext cx="409567" cy="6416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37364" y="4507832"/>
            <a:ext cx="1391899" cy="7257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18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86" y="210470"/>
            <a:ext cx="5847347" cy="880394"/>
          </a:xfrm>
        </p:spPr>
        <p:txBody>
          <a:bodyPr>
            <a:normAutofit/>
          </a:bodyPr>
          <a:lstStyle/>
          <a:p>
            <a:r>
              <a:rPr lang="en-US" dirty="0" smtClean="0"/>
              <a:t>Waveform as a Whole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0250"/>
            <a:ext cx="8229600" cy="500513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waveform is “</a:t>
            </a:r>
            <a:r>
              <a:rPr lang="en-US" smtClean="0"/>
              <a:t>coordinated”, for example, </a:t>
            </a:r>
            <a:r>
              <a:rPr lang="en-US" dirty="0" smtClean="0"/>
              <a:t>time to max early curvature has correlation </a:t>
            </a:r>
          </a:p>
          <a:p>
            <a:pPr lvl="1"/>
            <a:r>
              <a:rPr lang="en-US" dirty="0" smtClean="0"/>
              <a:t>-0.15 with pressure at the right shoulder</a:t>
            </a:r>
          </a:p>
          <a:p>
            <a:pPr lvl="1"/>
            <a:r>
              <a:rPr lang="en-US" dirty="0" smtClean="0"/>
              <a:t>  0.10 with time between the left and right shoulders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0.17 with pressure difference at D2 minus D1</a:t>
            </a:r>
          </a:p>
          <a:p>
            <a:r>
              <a:rPr lang="en-US" dirty="0" smtClean="0"/>
              <a:t>Composite measures reflect aspects that are not in the composite computation.  For example HDI’s C2R has correlation</a:t>
            </a:r>
          </a:p>
          <a:p>
            <a:pPr lvl="1"/>
            <a:r>
              <a:rPr lang="en-US" dirty="0" smtClean="0"/>
              <a:t>-0.42 with pressure at right shoulder</a:t>
            </a:r>
          </a:p>
          <a:p>
            <a:pPr lvl="1"/>
            <a:r>
              <a:rPr lang="en-US" dirty="0" smtClean="0"/>
              <a:t>-0.34 with time to peak</a:t>
            </a:r>
          </a:p>
          <a:p>
            <a:pPr lvl="1"/>
            <a:r>
              <a:rPr lang="en-US" dirty="0" smtClean="0"/>
              <a:t>-0.07 with time to max early curvature</a:t>
            </a:r>
          </a:p>
          <a:p>
            <a:pPr lvl="1"/>
            <a:r>
              <a:rPr lang="en-US" dirty="0" smtClean="0"/>
              <a:t> 0.41 </a:t>
            </a:r>
            <a:r>
              <a:rPr lang="en-US" dirty="0"/>
              <a:t>with pressure difference at D2 minus </a:t>
            </a:r>
            <a:r>
              <a:rPr lang="en-US" dirty="0" smtClean="0"/>
              <a:t>D1 (included with C2R range)</a:t>
            </a:r>
            <a:endParaRPr lang="en-US" dirty="0"/>
          </a:p>
          <a:p>
            <a:r>
              <a:rPr lang="en-US" dirty="0" smtClean="0"/>
              <a:t>Information in the waveform is overlapping </a:t>
            </a:r>
          </a:p>
          <a:p>
            <a:r>
              <a:rPr lang="en-US" dirty="0" smtClean="0"/>
              <a:t>Measures based on one part of the waveform may actually reflect physiologic occurrences in another part</a:t>
            </a:r>
          </a:p>
          <a:p>
            <a:r>
              <a:rPr lang="en-US" dirty="0" smtClean="0"/>
              <a:t>Multiple measures should be studied and contrasted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641" y="196280"/>
            <a:ext cx="2353623" cy="145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866022" y="1219200"/>
            <a:ext cx="978567" cy="107482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76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470"/>
            <a:ext cx="5285874" cy="13456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Composite Measures: Integrals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990" y="2759232"/>
            <a:ext cx="8229600" cy="20373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Vertical integrals: walls are perpendicular to time axis</a:t>
            </a:r>
            <a:endParaRPr lang="en-US" sz="2400" dirty="0"/>
          </a:p>
          <a:p>
            <a:pPr lvl="1"/>
            <a:r>
              <a:rPr lang="en-US" sz="2000" dirty="0" smtClean="0"/>
              <a:t>0 to </a:t>
            </a:r>
            <a:r>
              <a:rPr lang="en-US" sz="2000" smtClean="0"/>
              <a:t>left shoulder, </a:t>
            </a:r>
            <a:r>
              <a:rPr lang="en-US" sz="2000" dirty="0" smtClean="0"/>
              <a:t>left shoulder </a:t>
            </a:r>
            <a:r>
              <a:rPr lang="en-US" sz="2000" smtClean="0"/>
              <a:t>to peak, </a:t>
            </a:r>
            <a:r>
              <a:rPr lang="en-US" sz="2000" dirty="0" smtClean="0"/>
              <a:t>peak to </a:t>
            </a:r>
            <a:r>
              <a:rPr lang="en-US" sz="2000" smtClean="0"/>
              <a:t>right shoulder, </a:t>
            </a:r>
            <a:r>
              <a:rPr lang="en-US" sz="2000" dirty="0" smtClean="0"/>
              <a:t>right shoulder to </a:t>
            </a:r>
            <a:r>
              <a:rPr lang="en-US" sz="2000" dirty="0" err="1" smtClean="0"/>
              <a:t>dicrotic</a:t>
            </a:r>
            <a:r>
              <a:rPr lang="en-US" sz="2000" dirty="0" smtClean="0"/>
              <a:t> notch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167" y="196280"/>
            <a:ext cx="3546098" cy="21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6031832" y="1684416"/>
            <a:ext cx="0" cy="86627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68191" y="1684416"/>
            <a:ext cx="0" cy="86627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448927" y="1684416"/>
            <a:ext cx="0" cy="86627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713622" y="1684416"/>
            <a:ext cx="0" cy="866272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17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11" y="1813371"/>
            <a:ext cx="7953390" cy="791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55" y="108283"/>
            <a:ext cx="8529145" cy="159472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/>
              <a:t>CR-2000 Waveforms, 2000-2002 in an arbitrarily selected </a:t>
            </a:r>
            <a:r>
              <a:rPr lang="en-US" sz="3200" b="1" dirty="0" smtClean="0"/>
              <a:t>person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2800" b="1" dirty="0" smtClean="0"/>
              <a:t>Slope </a:t>
            </a:r>
            <a:r>
              <a:rPr lang="en-US" sz="2800" b="1" dirty="0"/>
              <a:t>changes </a:t>
            </a:r>
            <a:r>
              <a:rPr lang="en-US" sz="2800" b="1" dirty="0" smtClean="0"/>
              <a:t>are clear </a:t>
            </a:r>
            <a:r>
              <a:rPr lang="en-US" sz="2800" b="1" dirty="0" smtClean="0"/>
              <a:t>and shape is homogeneous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321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470"/>
            <a:ext cx="3547241" cy="13456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Composite Measures: Integrals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990" y="3093254"/>
            <a:ext cx="8229600" cy="34179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Slice</a:t>
            </a:r>
            <a:r>
              <a:rPr lang="en-US" sz="2400" dirty="0"/>
              <a:t>: pie </a:t>
            </a:r>
            <a:r>
              <a:rPr lang="en-US" sz="2400" dirty="0" smtClean="0"/>
              <a:t>slice with </a:t>
            </a:r>
            <a:r>
              <a:rPr lang="en-US" sz="2400" dirty="0"/>
              <a:t>oblique </a:t>
            </a:r>
            <a:r>
              <a:rPr lang="en-US" sz="2400" dirty="0" smtClean="0"/>
              <a:t>base (line connecting pressure (</a:t>
            </a:r>
            <a:r>
              <a:rPr lang="en-US" sz="2400" dirty="0" err="1" smtClean="0"/>
              <a:t>eg</a:t>
            </a:r>
            <a:r>
              <a:rPr lang="en-US" sz="2400" dirty="0" smtClean="0"/>
              <a:t> 100) in upslope to pressure at right shoulder), including slice left of time of peak, </a:t>
            </a:r>
            <a:r>
              <a:rPr lang="en-US" sz="2400" dirty="0"/>
              <a:t>slice </a:t>
            </a:r>
            <a:r>
              <a:rPr lang="en-US" sz="2400" dirty="0" smtClean="0"/>
              <a:t>right of time of peak, and </a:t>
            </a:r>
            <a:r>
              <a:rPr lang="en-US" sz="2400" dirty="0"/>
              <a:t>full </a:t>
            </a:r>
            <a:r>
              <a:rPr lang="en-US" sz="2400" dirty="0" smtClean="0"/>
              <a:t>slice (slice left + slice right).</a:t>
            </a:r>
          </a:p>
          <a:p>
            <a:pPr lvl="1"/>
            <a:r>
              <a:rPr lang="en-US" sz="2000" dirty="0" smtClean="0"/>
              <a:t>Slice right and full slice capture more of the waveform shape than does the radial augmentation index</a:t>
            </a:r>
          </a:p>
          <a:p>
            <a:r>
              <a:rPr lang="en-US" sz="2400" dirty="0" smtClean="0"/>
              <a:t>Sliver</a:t>
            </a:r>
            <a:r>
              <a:rPr lang="en-US" sz="2400" dirty="0"/>
              <a:t>: thin </a:t>
            </a:r>
            <a:r>
              <a:rPr lang="en-US" sz="2400" dirty="0" smtClean="0"/>
              <a:t>slice, </a:t>
            </a:r>
            <a:r>
              <a:rPr lang="en-US" sz="2400" dirty="0"/>
              <a:t>toothpick </a:t>
            </a:r>
            <a:r>
              <a:rPr lang="en-US" sz="2400" dirty="0" smtClean="0"/>
              <a:t>shape, </a:t>
            </a:r>
            <a:r>
              <a:rPr lang="en-US" sz="2400" dirty="0"/>
              <a:t>'extra' bulge </a:t>
            </a:r>
            <a:r>
              <a:rPr lang="en-US" sz="2400" dirty="0" smtClean="0"/>
              <a:t>in </a:t>
            </a:r>
            <a:r>
              <a:rPr lang="en-US" sz="2400" dirty="0"/>
              <a:t>left </a:t>
            </a:r>
            <a:r>
              <a:rPr lang="en-US" sz="2400" dirty="0" smtClean="0"/>
              <a:t>systole</a:t>
            </a:r>
          </a:p>
          <a:p>
            <a:pPr lvl="1"/>
            <a:r>
              <a:rPr lang="en-US" sz="2000" dirty="0" smtClean="0"/>
              <a:t>Sliver and slice left predict incidence oppositely, but are explained when slice right is in the model.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76" y="196279"/>
            <a:ext cx="4040089" cy="2499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5618519" y="1150823"/>
            <a:ext cx="681454" cy="38244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618519" y="945561"/>
            <a:ext cx="249861" cy="58771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79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2236058"/>
            <a:ext cx="79771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2457"/>
            <a:ext cx="8458200" cy="28755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/>
              <a:t>Median </a:t>
            </a:r>
            <a:r>
              <a:rPr lang="en-US" sz="4000" b="1" dirty="0" smtClean="0"/>
              <a:t>Waveform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Standardized to 1 second and 75-125 mmHg, </a:t>
            </a:r>
            <a:r>
              <a:rPr lang="en-US" sz="3200" dirty="0" smtClean="0"/>
              <a:t>removing </a:t>
            </a:r>
            <a:r>
              <a:rPr lang="en-US" sz="3200" dirty="0" smtClean="0"/>
              <a:t>both absolute </a:t>
            </a:r>
            <a:r>
              <a:rPr lang="en-US" sz="3200" dirty="0" smtClean="0"/>
              <a:t>BP </a:t>
            </a:r>
            <a:r>
              <a:rPr lang="en-US" sz="3200" dirty="0" smtClean="0"/>
              <a:t>and heart rate</a:t>
            </a:r>
            <a:endParaRPr lang="en-US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164" y="2680805"/>
            <a:ext cx="3278817" cy="326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05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2819400"/>
            <a:ext cx="79771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78" y="288758"/>
            <a:ext cx="8936426" cy="3224463"/>
          </a:xfr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 smtClean="0"/>
              <a:t>Morphology</a:t>
            </a:r>
            <a:br>
              <a:rPr lang="en-US" sz="3200" b="1" dirty="0" smtClean="0"/>
            </a:b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3200" dirty="0" smtClean="0"/>
              <a:t>Marking Time &amp; Pressure </a:t>
            </a:r>
            <a:r>
              <a:rPr lang="en-US" sz="3200" dirty="0" smtClean="0"/>
              <a:t>at </a:t>
            </a:r>
            <a:r>
              <a:rPr lang="en-US" sz="3200" dirty="0" smtClean="0"/>
              <a:t>Waveform Curvature Changes</a:t>
            </a:r>
            <a:br>
              <a:rPr lang="en-US" sz="3200" dirty="0" smtClean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2700" dirty="0"/>
              <a:t>Automatically mark </a:t>
            </a:r>
            <a:r>
              <a:rPr lang="en-US" sz="2700" b="1" dirty="0" smtClean="0">
                <a:solidFill>
                  <a:schemeClr val="accent1"/>
                </a:solidFill>
              </a:rPr>
              <a:t>early </a:t>
            </a:r>
            <a:r>
              <a:rPr lang="en-US" sz="2700" b="1" dirty="0" smtClean="0">
                <a:solidFill>
                  <a:schemeClr val="accent1"/>
                </a:solidFill>
              </a:rPr>
              <a:t>curvature</a:t>
            </a:r>
            <a:r>
              <a:rPr lang="en-US" sz="2700" dirty="0" smtClean="0"/>
              <a:t>, </a:t>
            </a:r>
            <a:r>
              <a:rPr lang="en-US" sz="2700" b="1" dirty="0" smtClean="0">
                <a:solidFill>
                  <a:schemeClr val="accent1"/>
                </a:solidFill>
              </a:rPr>
              <a:t>upslope pressure 100</a:t>
            </a:r>
            <a:r>
              <a:rPr lang="en-US" sz="2700" dirty="0" smtClean="0"/>
              <a:t> (50% of excursion; short green triangle), </a:t>
            </a:r>
            <a:r>
              <a:rPr lang="en-US" sz="2700" b="1" dirty="0" smtClean="0">
                <a:solidFill>
                  <a:schemeClr val="accent1"/>
                </a:solidFill>
              </a:rPr>
              <a:t>left shoulder</a:t>
            </a:r>
            <a:r>
              <a:rPr lang="en-US" sz="2700" dirty="0" smtClean="0"/>
              <a:t> </a:t>
            </a:r>
            <a:r>
              <a:rPr lang="en-US" sz="2700" dirty="0"/>
              <a:t>(red</a:t>
            </a:r>
            <a:r>
              <a:rPr lang="en-US" sz="2700" dirty="0" smtClean="0"/>
              <a:t>), </a:t>
            </a:r>
            <a:r>
              <a:rPr lang="en-US" sz="2700" b="1" dirty="0" smtClean="0">
                <a:solidFill>
                  <a:schemeClr val="accent1"/>
                </a:solidFill>
              </a:rPr>
              <a:t>peak</a:t>
            </a:r>
            <a:r>
              <a:rPr lang="en-US" sz="2700" dirty="0" smtClean="0"/>
              <a:t> (green),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 smtClean="0">
                <a:solidFill>
                  <a:schemeClr val="accent1"/>
                </a:solidFill>
              </a:rPr>
              <a:t>right </a:t>
            </a:r>
            <a:r>
              <a:rPr lang="en-US" sz="2700" b="1" dirty="0" smtClean="0">
                <a:solidFill>
                  <a:schemeClr val="accent1"/>
                </a:solidFill>
              </a:rPr>
              <a:t>shoulder</a:t>
            </a:r>
            <a:r>
              <a:rPr lang="en-US" sz="2700" dirty="0" smtClean="0"/>
              <a:t> </a:t>
            </a:r>
            <a:r>
              <a:rPr lang="en-US" sz="2700" dirty="0"/>
              <a:t>(blue</a:t>
            </a:r>
            <a:r>
              <a:rPr lang="en-US" sz="2700" dirty="0" smtClean="0"/>
              <a:t>), </a:t>
            </a:r>
            <a:r>
              <a:rPr lang="en-US" sz="2700" b="1" dirty="0" err="1" smtClean="0">
                <a:solidFill>
                  <a:schemeClr val="accent1"/>
                </a:solidFill>
              </a:rPr>
              <a:t>dicrotic</a:t>
            </a:r>
            <a:r>
              <a:rPr lang="en-US" sz="2700" b="1" dirty="0" smtClean="0">
                <a:solidFill>
                  <a:schemeClr val="accent1"/>
                </a:solidFill>
              </a:rPr>
              <a:t> notch</a:t>
            </a:r>
            <a:r>
              <a:rPr lang="en-US" sz="2700" dirty="0" smtClean="0"/>
              <a:t> (</a:t>
            </a:r>
            <a:r>
              <a:rPr lang="en-US" sz="2700" dirty="0"/>
              <a:t>both turquoise) by noting more than trivial </a:t>
            </a:r>
            <a:r>
              <a:rPr lang="en-US" sz="2700" dirty="0" smtClean="0"/>
              <a:t>maxima, minima, </a:t>
            </a:r>
            <a:r>
              <a:rPr lang="en-US" sz="2700" dirty="0"/>
              <a:t>and inflection points (2</a:t>
            </a:r>
            <a:r>
              <a:rPr lang="en-US" sz="2700" baseline="30000" dirty="0"/>
              <a:t>nd</a:t>
            </a:r>
            <a:r>
              <a:rPr lang="en-US" sz="2700" dirty="0"/>
              <a:t> derivative = 0</a:t>
            </a:r>
            <a:r>
              <a:rPr lang="en-US" sz="2700" dirty="0" smtClean="0"/>
              <a:t>)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854816" y="5587983"/>
            <a:ext cx="315951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170767" y="4607898"/>
            <a:ext cx="0" cy="980085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935970" y="5350566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011477" y="5615261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2473872" y="4218742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768166" y="4218742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566972" y="4218742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145054" y="4581360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723136" y="4581360"/>
            <a:ext cx="537902" cy="52938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15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3412954"/>
            <a:ext cx="79771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854816" y="6197579"/>
            <a:ext cx="315951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70767" y="5217494"/>
            <a:ext cx="0" cy="980085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42"/>
            <a:ext cx="9144000" cy="423511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/>
              <a:t>Physiology: </a:t>
            </a:r>
            <a:r>
              <a:rPr lang="en-US" sz="3600" b="1" dirty="0" err="1" smtClean="0"/>
              <a:t>ventriculo</a:t>
            </a:r>
            <a:r>
              <a:rPr lang="en-US" sz="3600" b="1" dirty="0" smtClean="0"/>
              <a:t>-vascular </a:t>
            </a:r>
            <a:r>
              <a:rPr lang="en-US" sz="3600" b="1" dirty="0"/>
              <a:t>coupling</a:t>
            </a:r>
          </a:p>
          <a:p>
            <a:pPr marL="112713" indent="-112713"/>
            <a:r>
              <a:rPr lang="en-US" sz="2400" dirty="0" smtClean="0"/>
              <a:t>Time 0.0: </a:t>
            </a:r>
            <a:r>
              <a:rPr lang="en-US" sz="2400" dirty="0" smtClean="0"/>
              <a:t>opening </a:t>
            </a:r>
            <a:r>
              <a:rPr lang="en-US" sz="2400" dirty="0" smtClean="0"/>
              <a:t>of aortic </a:t>
            </a:r>
            <a:r>
              <a:rPr lang="en-US" sz="2400" dirty="0" smtClean="0"/>
              <a:t>valve (time delayed to radial pulse), </a:t>
            </a:r>
            <a:r>
              <a:rPr lang="en-US" sz="2400" dirty="0" smtClean="0"/>
              <a:t>end of IVCT, begin systolic upslope</a:t>
            </a:r>
          </a:p>
          <a:p>
            <a:pPr marL="112713" indent="-112713"/>
            <a:r>
              <a:rPr lang="en-US" sz="2400" dirty="0" smtClean="0"/>
              <a:t>Arrow: Early curvature, time ~0.030, </a:t>
            </a:r>
            <a:r>
              <a:rPr lang="en-US" sz="2400" dirty="0"/>
              <a:t>relatively unimpeded by reflection </a:t>
            </a:r>
            <a:r>
              <a:rPr lang="en-US" sz="2400" dirty="0" smtClean="0"/>
              <a:t>wave, strong ventricular action quickly overcomes afterload</a:t>
            </a:r>
          </a:p>
          <a:p>
            <a:pPr marL="112713" indent="-112713"/>
            <a:r>
              <a:rPr lang="en-US" sz="2400" dirty="0" smtClean="0"/>
              <a:t>Green triangle: half the upward excursion</a:t>
            </a:r>
          </a:p>
          <a:p>
            <a:pPr marL="112713" indent="-112713"/>
            <a:r>
              <a:rPr lang="en-US" sz="2400" dirty="0" smtClean="0"/>
              <a:t>Red vertical (left shoulder) and Green vertical (peak): slowing </a:t>
            </a:r>
            <a:r>
              <a:rPr lang="en-US" sz="2400" dirty="0"/>
              <a:t>acceleration of pressure wave, </a:t>
            </a:r>
            <a:r>
              <a:rPr lang="en-US" sz="2400" dirty="0" smtClean="0"/>
              <a:t>status of LV contraction/LV volume combination during </a:t>
            </a:r>
            <a:r>
              <a:rPr lang="en-US" sz="2400" dirty="0"/>
              <a:t>ejection, </a:t>
            </a:r>
            <a:r>
              <a:rPr lang="en-US" sz="2400" dirty="0" smtClean="0"/>
              <a:t>mixing forward/backward pressures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932581" y="5983702"/>
            <a:ext cx="409567" cy="6416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01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3412954"/>
            <a:ext cx="79771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854816" y="6197579"/>
            <a:ext cx="315951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170767" y="5217494"/>
            <a:ext cx="0" cy="980085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42"/>
            <a:ext cx="9144000" cy="423511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/>
              <a:t>Physiology: </a:t>
            </a:r>
            <a:r>
              <a:rPr lang="en-US" sz="3600" b="1" dirty="0" err="1"/>
              <a:t>ventriculo</a:t>
            </a:r>
            <a:r>
              <a:rPr lang="en-US" sz="3600" b="1" dirty="0"/>
              <a:t>-vascular </a:t>
            </a:r>
            <a:r>
              <a:rPr lang="en-US" sz="3600" b="1" dirty="0" smtClean="0"/>
              <a:t>coupling (2)</a:t>
            </a:r>
            <a:endParaRPr lang="en-US" sz="3600" b="1" dirty="0"/>
          </a:p>
          <a:p>
            <a:pPr marL="112713" indent="-112713"/>
            <a:r>
              <a:rPr lang="en-US" sz="2400" dirty="0" smtClean="0"/>
              <a:t>Blue vertical (right shoulder): probable point at which LV begins untwisting, ~pressure at central </a:t>
            </a:r>
            <a:r>
              <a:rPr lang="en-US" sz="2400" dirty="0" smtClean="0"/>
              <a:t>SBP</a:t>
            </a:r>
          </a:p>
          <a:p>
            <a:pPr marL="112713" indent="-112713"/>
            <a:r>
              <a:rPr lang="en-US" sz="2400" dirty="0" smtClean="0"/>
              <a:t>Blue oblique: line </a:t>
            </a:r>
            <a:r>
              <a:rPr lang="en-US" sz="2400" dirty="0" smtClean="0"/>
              <a:t>connecting pressure 100 to pressure at right shoulder</a:t>
            </a:r>
          </a:p>
          <a:p>
            <a:pPr marL="112713" indent="-112713"/>
            <a:r>
              <a:rPr lang="en-US" sz="2400" dirty="0" smtClean="0"/>
              <a:t>Turquoise verticals (</a:t>
            </a:r>
            <a:r>
              <a:rPr lang="en-US" sz="2400" dirty="0" err="1" smtClean="0"/>
              <a:t>dicrotic</a:t>
            </a:r>
            <a:r>
              <a:rPr lang="en-US" sz="2400" dirty="0" smtClean="0"/>
              <a:t> notch): D1 is aortic valve closure and beginning of IVRT, D2 ends IVRT, ~ time of mitral valve opening; D2 increase </a:t>
            </a:r>
            <a:r>
              <a:rPr lang="en-US" sz="2400" dirty="0"/>
              <a:t>is </a:t>
            </a:r>
            <a:r>
              <a:rPr lang="en-US" sz="2400" dirty="0" smtClean="0"/>
              <a:t>reversing blood flow; backward pressure wave may persist and alter </a:t>
            </a:r>
            <a:r>
              <a:rPr lang="en-US" sz="2400" dirty="0" err="1"/>
              <a:t>dicrotic</a:t>
            </a:r>
            <a:r>
              <a:rPr lang="en-US" sz="2400" dirty="0"/>
              <a:t> notch</a:t>
            </a:r>
            <a:r>
              <a:rPr lang="en-US" sz="2400" dirty="0" smtClean="0"/>
              <a:t> shape</a:t>
            </a:r>
          </a:p>
          <a:p>
            <a:pPr marL="112713" indent="-112713"/>
            <a:r>
              <a:rPr lang="en-US" sz="2400" dirty="0" smtClean="0"/>
              <a:t>D2 to about 0.9: LV untwisting and filling, 0.9 is the approximate beginning time of IVCT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932581" y="5983702"/>
            <a:ext cx="409567" cy="64168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37364" y="4507832"/>
            <a:ext cx="1391899" cy="7257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34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37" y="162344"/>
            <a:ext cx="8229600" cy="960604"/>
          </a:xfrm>
        </p:spPr>
        <p:txBody>
          <a:bodyPr/>
          <a:lstStyle/>
          <a:p>
            <a:r>
              <a:rPr lang="en-US" dirty="0" err="1" smtClean="0"/>
              <a:t>Murgo</a:t>
            </a:r>
            <a:r>
              <a:rPr lang="en-US" dirty="0" smtClean="0"/>
              <a:t>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139"/>
            <a:ext cx="8229600" cy="367350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Type A: Big excess on upslope (</a:t>
            </a:r>
            <a:r>
              <a:rPr lang="en-US" smtClean="0"/>
              <a:t>left), </a:t>
            </a:r>
            <a:r>
              <a:rPr lang="en-US" dirty="0" smtClean="0"/>
              <a:t>left shoulder is actually a </a:t>
            </a:r>
            <a:r>
              <a:rPr lang="en-US" smtClean="0"/>
              <a:t>separate peak, </a:t>
            </a:r>
            <a:r>
              <a:rPr lang="en-US" dirty="0"/>
              <a:t>dip </a:t>
            </a:r>
            <a:r>
              <a:rPr lang="en-US"/>
              <a:t>before </a:t>
            </a:r>
            <a:r>
              <a:rPr lang="en-US" smtClean="0"/>
              <a:t>peak, </a:t>
            </a:r>
            <a:r>
              <a:rPr lang="en-US" dirty="0" smtClean="0"/>
              <a:t>high right shoulder</a:t>
            </a:r>
          </a:p>
          <a:p>
            <a:r>
              <a:rPr lang="en-US" dirty="0" smtClean="0"/>
              <a:t>Type C: Left shoulder is part of </a:t>
            </a:r>
            <a:r>
              <a:rPr lang="en-US" smtClean="0"/>
              <a:t>continuous upslope, </a:t>
            </a:r>
            <a:r>
              <a:rPr lang="en-US" dirty="0" smtClean="0"/>
              <a:t>close </a:t>
            </a:r>
            <a:r>
              <a:rPr lang="en-US" smtClean="0"/>
              <a:t>to peak, </a:t>
            </a:r>
            <a:r>
              <a:rPr lang="en-US" dirty="0" smtClean="0"/>
              <a:t>then clear downslope and low right shoulder</a:t>
            </a:r>
          </a:p>
          <a:p>
            <a:r>
              <a:rPr lang="en-US" dirty="0" smtClean="0"/>
              <a:t>Type B: Dome (not shown) or flat top (</a:t>
            </a:r>
            <a:r>
              <a:rPr lang="en-US" smtClean="0"/>
              <a:t>Bb), </a:t>
            </a:r>
            <a:r>
              <a:rPr lang="en-US" dirty="0" smtClean="0"/>
              <a:t>left and right shoulders </a:t>
            </a:r>
            <a:r>
              <a:rPr lang="en-US" smtClean="0"/>
              <a:t>similar height, </a:t>
            </a:r>
            <a:r>
              <a:rPr lang="en-US" dirty="0" smtClean="0"/>
              <a:t>location of peak ambiguous (flat tops are about 1/3 of all MESA participants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318" y="1255059"/>
            <a:ext cx="2353623" cy="145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25" y="1255059"/>
            <a:ext cx="2329917" cy="145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2" y="1255059"/>
            <a:ext cx="2313737" cy="1440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4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486" y="210470"/>
            <a:ext cx="5847347" cy="880394"/>
          </a:xfrm>
        </p:spPr>
        <p:txBody>
          <a:bodyPr>
            <a:normAutofit/>
          </a:bodyPr>
          <a:lstStyle/>
          <a:p>
            <a:r>
              <a:rPr lang="en-US" dirty="0" smtClean="0"/>
              <a:t>Waveform as a Whole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0250"/>
            <a:ext cx="8229600" cy="5005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waveform is “coordinated”, for example, time to max early curvature has correlation </a:t>
            </a:r>
          </a:p>
          <a:p>
            <a:pPr lvl="1"/>
            <a:r>
              <a:rPr lang="en-US" dirty="0" smtClean="0"/>
              <a:t>-0.15 with pressure at the right shoulder</a:t>
            </a:r>
          </a:p>
          <a:p>
            <a:pPr lvl="1"/>
            <a:r>
              <a:rPr lang="en-US" dirty="0" smtClean="0"/>
              <a:t>  0.10 with time between the left and right shoulders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0.17 with pressure difference at D2 minus D1</a:t>
            </a:r>
          </a:p>
          <a:p>
            <a:r>
              <a:rPr lang="en-US" dirty="0" smtClean="0"/>
              <a:t>Information in the waveform is overlapping </a:t>
            </a:r>
          </a:p>
          <a:p>
            <a:r>
              <a:rPr lang="en-US" dirty="0" smtClean="0"/>
              <a:t>Measures based on one part of the waveform may actually reflect physiologic occurrences in another part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641" y="196280"/>
            <a:ext cx="2353623" cy="145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866022" y="1219200"/>
            <a:ext cx="978567" cy="1074821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80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5889</TotalTime>
  <Words>2266</Words>
  <Application>Microsoft Office PowerPoint</Application>
  <PresentationFormat>On-screen Show (4:3)</PresentationFormat>
  <Paragraphs>330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Morphologic and Physiologic Connections of the Continuous Blood Pressure Waveform with Incident CVD  MESA Elasticity Progress Report</vt:lpstr>
      <vt:lpstr>Aims</vt:lpstr>
      <vt:lpstr>CR-2000 Waveforms, 2000-2002 in an arbitrarily selected person  Slope changes are clear and shape is homogeneous</vt:lpstr>
      <vt:lpstr>Median Waveform Standardized to 1 second and 75-125 mmHg, removing both absolute BP and heart rate</vt:lpstr>
      <vt:lpstr>Morphology  Marking Time &amp; Pressure at Waveform Curvature Changes  Automatically mark early curvature, upslope pressure 100 (50% of excursion; short green triangle), left shoulder (red), peak (green),  right shoulder (blue), dicrotic notch (both turquoise) by noting more than trivial maxima, minima, and inflection points (2nd derivative = 0)</vt:lpstr>
      <vt:lpstr>PowerPoint Presentation</vt:lpstr>
      <vt:lpstr>PowerPoint Presentation</vt:lpstr>
      <vt:lpstr>Murgo Types</vt:lpstr>
      <vt:lpstr>Waveform as a Whole</vt:lpstr>
      <vt:lpstr>Radial artery augmentation index (AIx)</vt:lpstr>
      <vt:lpstr>Integrals: Slice and Sliver Detail</vt:lpstr>
      <vt:lpstr>Integrals: Slice and Sliver Detail</vt:lpstr>
      <vt:lpstr>Integrals: Slice and Sliver Detail</vt:lpstr>
      <vt:lpstr>Composite Measures: Deconvolutions</vt:lpstr>
      <vt:lpstr>Incidence Prediction: Testing Strategy</vt:lpstr>
      <vt:lpstr>Models and PHREG Prediction</vt:lpstr>
      <vt:lpstr>Associations with incident CVD, hazard ratio per SD of each predictor, separate regressions</vt:lpstr>
      <vt:lpstr>Associations with incident CVD, incidence density per 100 people followed 10.1 y by quartile of each predictor, separate regressions</vt:lpstr>
      <vt:lpstr>Associations with incident CVD, hazard ratio per SD of each predictor, joint regressions</vt:lpstr>
      <vt:lpstr>Improvement in Prediction Probability</vt:lpstr>
      <vt:lpstr>Improvement in Prediction Probability (alternative to NRI), Total CVD % events</vt:lpstr>
      <vt:lpstr>Improvement in Prediction Probability (alternative to NRI), HF % events</vt:lpstr>
      <vt:lpstr>Improvement in Prediction Probability (alternative to NRI), any Stroke or CHD % events</vt:lpstr>
      <vt:lpstr>Conclusion</vt:lpstr>
      <vt:lpstr>PowerPoint Presentation</vt:lpstr>
      <vt:lpstr>Median Beat Method  Median beats are computed by fitting a spline (Sfit$y) to each time- and pressure-standardized beat at each of 1000 millisec (TIM), then excluding individual beats for which  Σ ln(E/O) &gt; 0.3  (K-L criterion, all beats accepted here) </vt:lpstr>
      <vt:lpstr>PowerPoint Presentation</vt:lpstr>
      <vt:lpstr>Waveform as a Whole</vt:lpstr>
      <vt:lpstr>Composite Measures: Integrals</vt:lpstr>
      <vt:lpstr>Composite Measures: Integrals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Elasticity Progress Report</dc:title>
  <dc:creator>David R Jacobs Jr PhD</dc:creator>
  <cp:lastModifiedBy>David R Jacobs Jr PhD</cp:lastModifiedBy>
  <cp:revision>121</cp:revision>
  <dcterms:created xsi:type="dcterms:W3CDTF">2015-01-12T14:43:37Z</dcterms:created>
  <dcterms:modified xsi:type="dcterms:W3CDTF">2015-02-23T23:28:10Z</dcterms:modified>
</cp:coreProperties>
</file>