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71" r:id="rId12"/>
    <p:sldId id="272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A1AC"/>
    <a:srgbClr val="AFD2F2"/>
    <a:srgbClr val="FF4B05"/>
    <a:srgbClr val="F7FFDB"/>
    <a:srgbClr val="EFDBD0"/>
    <a:srgbClr val="FEFFCA"/>
    <a:srgbClr val="C3D0EF"/>
    <a:srgbClr val="FFCD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61"/>
    <p:restoredTop sz="94625"/>
  </p:normalViewPr>
  <p:slideViewPr>
    <p:cSldViewPr>
      <p:cViewPr>
        <p:scale>
          <a:sx n="81" d="100"/>
          <a:sy n="81" d="100"/>
        </p:scale>
        <p:origin x="440" y="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Workbook3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/Users/susanheckbert/Suz/MESA/Ancillary%20Studies/Steering%20Cmte%20ASC%20reports/16.03.16%20AS%20figure%20for%20SC%20repo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-1213805392"/>
        <c:axId val="-1212261536"/>
      </c:barChart>
      <c:catAx>
        <c:axId val="-1213805392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+mn-cs"/>
              </a:defRPr>
            </a:pPr>
            <a:endParaRPr lang="en-US"/>
          </a:p>
        </c:txPr>
        <c:crossAx val="-1212261536"/>
        <c:crosses val="autoZero"/>
        <c:auto val="1"/>
        <c:lblAlgn val="ctr"/>
        <c:lblOffset val="100"/>
        <c:noMultiLvlLbl val="0"/>
      </c:catAx>
      <c:valAx>
        <c:axId val="-1212261536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charset="0"/>
                <a:ea typeface="+mn-ea"/>
                <a:cs typeface="+mn-cs"/>
              </a:defRPr>
            </a:pPr>
            <a:endParaRPr lang="en-US"/>
          </a:p>
        </c:txPr>
        <c:crossAx val="-1213805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N of Approved Ancillary Studies, 2016 bar is thru Feb 2016</c:v>
                </c:pt>
              </c:strCache>
            </c:strRef>
          </c:tx>
          <c:spPr>
            <a:solidFill>
              <a:srgbClr val="FF0000"/>
            </a:solidFill>
            <a:ln w="19050">
              <a:solidFill>
                <a:schemeClr val="tx1"/>
              </a:solidFill>
            </a:ln>
            <a:effectLst/>
          </c:spPr>
          <c:invertIfNegative val="0"/>
          <c:cat>
            <c:numRef>
              <c:f>Sheet1!$A$3:$A$20</c:f>
              <c:numCache>
                <c:formatCode>General</c:formatCode>
                <c:ptCount val="18"/>
                <c:pt idx="0">
                  <c:v>2000.0</c:v>
                </c:pt>
                <c:pt idx="2">
                  <c:v>2002.0</c:v>
                </c:pt>
                <c:pt idx="4">
                  <c:v>2004.0</c:v>
                </c:pt>
                <c:pt idx="6">
                  <c:v>2006.0</c:v>
                </c:pt>
                <c:pt idx="8">
                  <c:v>2008.0</c:v>
                </c:pt>
                <c:pt idx="10">
                  <c:v>2010.0</c:v>
                </c:pt>
                <c:pt idx="12">
                  <c:v>2012.0</c:v>
                </c:pt>
                <c:pt idx="14">
                  <c:v>2014.0</c:v>
                </c:pt>
                <c:pt idx="16">
                  <c:v>2016.0</c:v>
                </c:pt>
              </c:numCache>
            </c:numRef>
          </c:cat>
          <c:val>
            <c:numRef>
              <c:f>Sheet1!$B$3:$B$20</c:f>
              <c:numCache>
                <c:formatCode>General</c:formatCode>
                <c:ptCount val="18"/>
                <c:pt idx="0">
                  <c:v>4.0</c:v>
                </c:pt>
                <c:pt idx="1">
                  <c:v>10.0</c:v>
                </c:pt>
                <c:pt idx="2">
                  <c:v>12.0</c:v>
                </c:pt>
                <c:pt idx="3">
                  <c:v>8.0</c:v>
                </c:pt>
                <c:pt idx="4">
                  <c:v>12.0</c:v>
                </c:pt>
                <c:pt idx="5">
                  <c:v>12.0</c:v>
                </c:pt>
                <c:pt idx="6">
                  <c:v>13.0</c:v>
                </c:pt>
                <c:pt idx="7">
                  <c:v>12.0</c:v>
                </c:pt>
                <c:pt idx="8">
                  <c:v>19.0</c:v>
                </c:pt>
                <c:pt idx="9">
                  <c:v>32.0</c:v>
                </c:pt>
                <c:pt idx="10">
                  <c:v>30.0</c:v>
                </c:pt>
                <c:pt idx="11">
                  <c:v>21.0</c:v>
                </c:pt>
                <c:pt idx="12">
                  <c:v>23.0</c:v>
                </c:pt>
                <c:pt idx="13">
                  <c:v>23.0</c:v>
                </c:pt>
                <c:pt idx="14">
                  <c:v>21.0</c:v>
                </c:pt>
                <c:pt idx="15">
                  <c:v>41.0</c:v>
                </c:pt>
                <c:pt idx="16">
                  <c:v>28.0</c:v>
                </c:pt>
                <c:pt idx="17">
                  <c:v>27.0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-1212219840"/>
        <c:axId val="-1212199344"/>
      </c:barChart>
      <c:catAx>
        <c:axId val="-1212219840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+mn-cs"/>
              </a:defRPr>
            </a:pPr>
            <a:endParaRPr lang="en-US"/>
          </a:p>
        </c:txPr>
        <c:crossAx val="-1212199344"/>
        <c:crosses val="autoZero"/>
        <c:auto val="1"/>
        <c:lblAlgn val="ctr"/>
        <c:lblOffset val="100"/>
        <c:noMultiLvlLbl val="0"/>
      </c:catAx>
      <c:valAx>
        <c:axId val="-1212199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+mn-cs"/>
              </a:defRPr>
            </a:pPr>
            <a:endParaRPr lang="en-US"/>
          </a:p>
        </c:txPr>
        <c:crossAx val="-1212219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91F9861-1FA6-DE4A-8C85-26875DAEC0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835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664A7492-787A-BC44-9FFA-50BC7FF82769}" type="slidenum">
              <a:rPr lang="en-US" altLang="zh-CN" sz="1200"/>
              <a:pPr/>
              <a:t>1</a:t>
            </a:fld>
            <a:endParaRPr lang="en-US" altLang="zh-CN" sz="1200" dirty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676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11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254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12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8655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2E3F2566-FB4E-F945-8852-8315EA46B900}" type="slidenum">
              <a:rPr lang="en-US" altLang="zh-CN" sz="1200"/>
              <a:pPr/>
              <a:t>13</a:t>
            </a:fld>
            <a:endParaRPr lang="en-US" altLang="zh-CN" sz="1200" dirty="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2982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10D9D10C-13DE-8B4F-AFA8-8BC49690C0EA}" type="slidenum">
              <a:rPr lang="en-US" altLang="zh-CN" sz="1200"/>
              <a:pPr/>
              <a:t>14</a:t>
            </a:fld>
            <a:endParaRPr lang="en-US" altLang="zh-CN" sz="1200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3779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F1DF4E8B-4C4E-A142-A89E-4280E498A05B}" type="slidenum">
              <a:rPr lang="en-US" altLang="zh-CN" sz="1200"/>
              <a:pPr/>
              <a:t>2</a:t>
            </a:fld>
            <a:endParaRPr lang="en-US" altLang="zh-CN" sz="1200" dirty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zh-CN" altLang="en-US">
              <a:latin typeface="Times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544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4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0425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5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1962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6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9084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7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8943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8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42536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9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5998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fld id="{3FAE3DA9-1D0A-454C-AED5-180B35EFDEA2}" type="slidenum">
              <a:rPr lang="en-US" altLang="zh-CN" sz="1200"/>
              <a:pPr/>
              <a:t>10</a:t>
            </a:fld>
            <a:endParaRPr lang="en-US" altLang="zh-CN" sz="1200" dirty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zh-CN" dirty="0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6982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9563C-587B-7F47-B86D-DB4D27F9CF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335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3AF91-0032-EB4A-A09C-48363320DC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108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D4C98-9569-4649-962C-7D83328AF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414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AD5E2-3E44-8141-A605-AF0CDED04B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784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4915E-8747-FD48-81A2-A534CCF387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7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B0CDC-2E14-6F44-B7ED-4751FEA16F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33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155FB-1551-B342-B373-CB84F31E11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27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08E99-D8C8-7340-AFD1-41E38C0E6D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189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950C6-E5B0-BE47-A1FD-AF514532AE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587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AE239-CF98-BE4C-96E6-E263E137FC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25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BE84-F377-7E49-8A90-12A4C2CC14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77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DADD7C6-229D-824B-9481-46ACA6DF40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8001000" cy="2667000"/>
          </a:xfrm>
        </p:spPr>
        <p:txBody>
          <a:bodyPr/>
          <a:lstStyle/>
          <a:p>
            <a:pPr eaLnBrk="1" hangingPunct="1"/>
            <a:r>
              <a:rPr lang="en-US" altLang="zh-CN" sz="36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3600" b="1" dirty="0">
                <a:latin typeface="Arial" charset="0"/>
                <a:ea typeface="ＭＳ Ｐゴシック" charset="-128"/>
              </a:rPr>
            </a:br>
            <a:r>
              <a:rPr lang="en-US" altLang="zh-CN" sz="3600" b="1" dirty="0">
                <a:latin typeface="Arial" charset="0"/>
                <a:ea typeface="ＭＳ Ｐゴシック" charset="-128"/>
              </a:rPr>
              <a:t/>
            </a:r>
            <a:br>
              <a:rPr lang="en-US" altLang="zh-CN" sz="3600" b="1" dirty="0">
                <a:latin typeface="Arial" charset="0"/>
                <a:ea typeface="ＭＳ Ｐゴシック" charset="-128"/>
              </a:rPr>
            </a:br>
            <a:r>
              <a:rPr lang="en-US" altLang="zh-CN" sz="3600" b="1" dirty="0" smtClean="0">
                <a:latin typeface="Arial" charset="0"/>
                <a:ea typeface="ＭＳ Ｐゴシック" charset="-128"/>
              </a:rPr>
              <a:t>April 2017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433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23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76200"/>
            <a:ext cx="5562600" cy="533400"/>
          </a:xfrm>
        </p:spPr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</a:t>
            </a: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COMMITTEE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061885"/>
              </p:ext>
            </p:extLst>
          </p:nvPr>
        </p:nvGraphicFramePr>
        <p:xfrm>
          <a:off x="228601" y="1420259"/>
          <a:ext cx="8762999" cy="5432437"/>
        </p:xfrm>
        <a:graphic>
          <a:graphicData uri="http://schemas.openxmlformats.org/drawingml/2006/table">
            <a:tbl>
              <a:tblPr/>
              <a:tblGrid>
                <a:gridCol w="1523999"/>
                <a:gridCol w="1190204"/>
                <a:gridCol w="6048796"/>
              </a:tblGrid>
              <a:tr h="412030">
                <a:tc>
                  <a:txBody>
                    <a:bodyPr/>
                    <a:lstStyle/>
                    <a:p>
                      <a:r>
                        <a:rPr lang="en-US" sz="1700" dirty="0" err="1" smtClean="0">
                          <a:latin typeface="Arial"/>
                          <a:cs typeface="Arial"/>
                        </a:rPr>
                        <a:t>Bertoni</a:t>
                      </a:r>
                      <a:r>
                        <a:rPr lang="en-US" sz="1700" baseline="0" dirty="0" smtClean="0">
                          <a:latin typeface="Arial"/>
                          <a:cs typeface="Arial"/>
                        </a:rPr>
                        <a:t>/Shah</a:t>
                      </a:r>
                      <a:endParaRPr lang="en-US" sz="17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  <a:cs typeface="Arial"/>
                        </a:rPr>
                        <a:t>All FCs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  <a:cs typeface="Arial"/>
                        </a:rPr>
                        <a:t>From risk factors to early heart failure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Heckbert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 FCs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Atrial fibrillation burden, vascular disease of brain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Barr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 FCs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Pulmonary vascular perfusion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Smith, B.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 FCs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COPD in non-smokers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Kramer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FCs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Urinary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KNOWledge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Study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6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Kestenbaum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WF,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Col,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JH, NW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Individual response to Vitamin D (INVITE trial)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6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Liu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WF, Col,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JH,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Minn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Epigenetics of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atherosclerosis (carotid ultrasound)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Ding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WF, JH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Epigenetics of cognitive function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Liu, Ding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WF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, Col,  JH,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Minn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Epigenetics of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T2D (blood draw)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Shea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Col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HDL-mediated cholesterol efflux &amp; carotid FDG PET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Hughes/Craft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WFU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Vascular contributions to Alzheimer’s (Memory)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Wang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NW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Tissue sodium, inflammation, BP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947462" y="685800"/>
            <a:ext cx="5129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>
                <a:latin typeface="Arial" charset="0"/>
              </a:rPr>
              <a:t>Funded Exam 6 Ancillary Studies: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2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76200"/>
            <a:ext cx="5562600" cy="533400"/>
          </a:xfrm>
        </p:spPr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</a:t>
            </a: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COMMITTEE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507419"/>
              </p:ext>
            </p:extLst>
          </p:nvPr>
        </p:nvGraphicFramePr>
        <p:xfrm>
          <a:off x="228601" y="1420259"/>
          <a:ext cx="8762999" cy="5432437"/>
        </p:xfrm>
        <a:graphic>
          <a:graphicData uri="http://schemas.openxmlformats.org/drawingml/2006/table">
            <a:tbl>
              <a:tblPr/>
              <a:tblGrid>
                <a:gridCol w="1523999"/>
                <a:gridCol w="1190204"/>
                <a:gridCol w="6048796"/>
              </a:tblGrid>
              <a:tr h="412030">
                <a:tc>
                  <a:txBody>
                    <a:bodyPr/>
                    <a:lstStyle/>
                    <a:p>
                      <a:r>
                        <a:rPr lang="en-US" sz="17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Bertoni</a:t>
                      </a:r>
                      <a:r>
                        <a:rPr lang="en-US" sz="17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/Shah</a:t>
                      </a:r>
                      <a:endParaRPr lang="en-US" sz="1700" dirty="0">
                        <a:solidFill>
                          <a:schemeClr val="bg1">
                            <a:lumMod val="7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All FCs</a:t>
                      </a:r>
                      <a:endParaRPr lang="en-US" sz="2000" dirty="0">
                        <a:solidFill>
                          <a:schemeClr val="bg1">
                            <a:lumMod val="7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From risk factors to early heart failure</a:t>
                      </a:r>
                      <a:endParaRPr lang="en-US" sz="2000" dirty="0">
                        <a:solidFill>
                          <a:schemeClr val="bg1">
                            <a:lumMod val="7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Heckbert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All FCs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Atrial fibrillation burden, vascular disease of brain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Barr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All FCs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Pulmonary vascular perfusion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Smith, B.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All FCs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COPD in non-smokers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Kramer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All FCs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Urinary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KNOWledge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Study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6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Kestenbaum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WF,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JH, NW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Individual response to Vitamin D (INVITE trial)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6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Liu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WF, Col,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JH,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Minn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Epigenetics of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atherosclerosis (carotid ultrasound)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Ding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WF, JH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Epigenetics of cognitive function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Liu, Ding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WF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Col,  JH,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Minn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Epigenetics of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T2D (blood draw)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Shea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Col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HDL-mediated cholesterol efflux &amp; carotid FDG PET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Hughes/Craft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WFU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Vascular contributions to Alzheimer’s (Memory)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Wang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NW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Tissue sodium, inflammation, BP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947462" y="685800"/>
            <a:ext cx="5129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>
                <a:latin typeface="Arial" charset="0"/>
              </a:rPr>
              <a:t>Funded Exam 6 Ancillary Studies: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06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76200"/>
            <a:ext cx="5562600" cy="533400"/>
          </a:xfrm>
        </p:spPr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</a:t>
            </a: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COMMITTEE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448723"/>
              </p:ext>
            </p:extLst>
          </p:nvPr>
        </p:nvGraphicFramePr>
        <p:xfrm>
          <a:off x="228601" y="1420259"/>
          <a:ext cx="8762999" cy="5432437"/>
        </p:xfrm>
        <a:graphic>
          <a:graphicData uri="http://schemas.openxmlformats.org/drawingml/2006/table">
            <a:tbl>
              <a:tblPr/>
              <a:tblGrid>
                <a:gridCol w="1523999"/>
                <a:gridCol w="1190204"/>
                <a:gridCol w="6048796"/>
              </a:tblGrid>
              <a:tr h="412030">
                <a:tc>
                  <a:txBody>
                    <a:bodyPr/>
                    <a:lstStyle/>
                    <a:p>
                      <a:r>
                        <a:rPr lang="en-US" sz="17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Bertoni</a:t>
                      </a:r>
                      <a:r>
                        <a:rPr lang="en-US" sz="17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/Shah</a:t>
                      </a:r>
                      <a:endParaRPr lang="en-US" sz="1700" dirty="0">
                        <a:solidFill>
                          <a:schemeClr val="bg1">
                            <a:lumMod val="7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All FCs</a:t>
                      </a:r>
                      <a:endParaRPr lang="en-US" sz="2000" dirty="0">
                        <a:solidFill>
                          <a:schemeClr val="bg1">
                            <a:lumMod val="7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From risk factors to early heart failure</a:t>
                      </a:r>
                      <a:endParaRPr lang="en-US" sz="2000" dirty="0">
                        <a:solidFill>
                          <a:schemeClr val="bg1">
                            <a:lumMod val="75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Heckbert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All FCs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Atrial fibrillation burden, vascular disease of brain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Barr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All FCs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Pulmonary vascular perfusion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Smith, B.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All FCs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COPD in non-smokers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Kramer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All FCs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Urinary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KNOWledge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Study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6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Kestenbaum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WF,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Col,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JH, NW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Individual response to Vitamin D (INVITE trial)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6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Liu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WF, Col,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JH,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Minn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Epigenetics of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atherosclerosis (carotid ultrasound)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Ding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WF, JH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Epigenetics of cognitive function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Liu, Ding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WF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, Col,  JH,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Minn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Epigenetics of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T2D (blood draw)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Shea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HDL-mediated cholesterol efflux &amp; carotid FDG PET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Hughes/Craft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WFU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Vascular contributions to Alzheimer’s (Memory)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Wang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NW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Tissue sodium, inflammation, BP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947462" y="685800"/>
            <a:ext cx="5129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>
                <a:latin typeface="Arial" charset="0"/>
              </a:rPr>
              <a:t>Funded Exam 6 Ancillary Studies: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April 2017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29698" name="Picture 3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34"/>
          <p:cNvSpPr txBox="1">
            <a:spLocks noChangeArrowheads="1"/>
          </p:cNvSpPr>
          <p:nvPr/>
        </p:nvSpPr>
        <p:spPr bwMode="auto">
          <a:xfrm>
            <a:off x="3014663" y="1703388"/>
            <a:ext cx="3114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b="1" dirty="0">
                <a:solidFill>
                  <a:srgbClr val="000000"/>
                </a:solidFill>
                <a:latin typeface="Arial" charset="0"/>
              </a:rPr>
              <a:t>All Ancillary studies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362200" y="2449513"/>
          <a:ext cx="4419600" cy="3798888"/>
        </p:xfrm>
        <a:graphic>
          <a:graphicData uri="http://schemas.openxmlformats.org/drawingml/2006/table">
            <a:tbl>
              <a:tblPr/>
              <a:tblGrid>
                <a:gridCol w="2590800"/>
                <a:gridCol w="1828800"/>
              </a:tblGrid>
              <a:tr h="5334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1485900" algn="r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N	(%)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Proposals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1485900" algn="r"/>
                        </a:tabLst>
                      </a:pP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337</a:t>
                      </a: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(100)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Withdrawn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1485900" algn="r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71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(21)</a:t>
                      </a: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Funding pending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1485900" algn="r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1485900" algn="r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(25)</a:t>
                      </a: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Funded/active</a:t>
                      </a: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914400" algn="l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130</a:t>
                      </a: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(39)</a:t>
                      </a: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Completed</a:t>
                      </a: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8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4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685800" algn="r"/>
                          <a:tab pos="914400" algn="l"/>
                        </a:tabLst>
                        <a:defRPr>
                          <a:solidFill>
                            <a:schemeClr val="tx1"/>
                          </a:solidFill>
                          <a:latin typeface="Time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85800" algn="r"/>
                          <a:tab pos="914400" algn="l"/>
                        </a:tabLst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	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	(15)</a:t>
                      </a:r>
                      <a:endParaRPr kumimoji="0" lang="en-US" altLang="zh-C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92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April 2017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31746" name="Picture 3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 Box 34"/>
          <p:cNvSpPr txBox="1">
            <a:spLocks noChangeArrowheads="1"/>
          </p:cNvSpPr>
          <p:nvPr/>
        </p:nvSpPr>
        <p:spPr bwMode="auto">
          <a:xfrm>
            <a:off x="3074988" y="1779588"/>
            <a:ext cx="30702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Committee members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006451"/>
              </p:ext>
            </p:extLst>
          </p:nvPr>
        </p:nvGraphicFramePr>
        <p:xfrm>
          <a:off x="2171700" y="2667000"/>
          <a:ext cx="4876800" cy="1708152"/>
        </p:xfrm>
        <a:graphic>
          <a:graphicData uri="http://schemas.openxmlformats.org/drawingml/2006/table">
            <a:tbl>
              <a:tblPr/>
              <a:tblGrid>
                <a:gridCol w="2438400"/>
                <a:gridCol w="2438400"/>
              </a:tblGrid>
              <a:tr h="427038">
                <a:tc>
                  <a:txBody>
                    <a:bodyPr/>
                    <a:lstStyle/>
                    <a:p>
                      <a:r>
                        <a:rPr lang="en-US" sz="220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Matt Allison</a:t>
                      </a:r>
                      <a:endParaRPr lang="en-US" sz="2200" baseline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Susan Heckbert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Sue Bielinski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Nels</a:t>
                      </a:r>
                      <a:r>
                        <a:rPr kumimoji="0" lang="en-US" altLang="zh-CN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Olson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Chris Delaney </a:t>
                      </a:r>
                      <a:endParaRPr kumimoji="0" lang="en-US" altLang="zh-CN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Ben Smith</a:t>
                      </a:r>
                      <a:endParaRPr kumimoji="0" lang="en-US" altLang="zh-CN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Phil Greenland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Pothur</a:t>
                      </a:r>
                      <a:r>
                        <a:rPr kumimoji="0" lang="en-US" altLang="zh-CN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 </a:t>
                      </a:r>
                      <a:r>
                        <a:rPr kumimoji="0" lang="en-US" altLang="zh-CN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Srinavas</a:t>
                      </a:r>
                      <a:endParaRPr kumimoji="0" lang="en-US" altLang="zh-CN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1765" name="Text Box 34"/>
          <p:cNvSpPr txBox="1">
            <a:spLocks noChangeArrowheads="1"/>
          </p:cNvSpPr>
          <p:nvPr/>
        </p:nvSpPr>
        <p:spPr bwMode="auto">
          <a:xfrm>
            <a:off x="776288" y="4953000"/>
            <a:ext cx="752951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marL="1550988" indent="-1550988">
              <a:tabLst>
                <a:tab pos="3762375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Arial" charset="0"/>
              </a:rPr>
              <a:t>Thanks to:	</a:t>
            </a:r>
            <a:r>
              <a:rPr lang="en-US" altLang="zh-CN" sz="2200" b="1" dirty="0" smtClean="0">
                <a:solidFill>
                  <a:srgbClr val="000000"/>
                </a:solidFill>
                <a:latin typeface="Arial" charset="0"/>
              </a:rPr>
              <a:t>David </a:t>
            </a:r>
            <a:r>
              <a:rPr lang="en-US" altLang="zh-CN" sz="2200" b="1" dirty="0" err="1" smtClean="0">
                <a:solidFill>
                  <a:srgbClr val="000000"/>
                </a:solidFill>
                <a:latin typeface="Arial" charset="0"/>
              </a:rPr>
              <a:t>Bluemke</a:t>
            </a:r>
            <a:r>
              <a:rPr lang="en-US" altLang="zh-CN" sz="2200" dirty="0" smtClean="0">
                <a:solidFill>
                  <a:srgbClr val="000000"/>
                </a:solidFill>
                <a:latin typeface="Arial" charset="0"/>
              </a:rPr>
              <a:t>,	member since at least 2004!</a:t>
            </a:r>
          </a:p>
          <a:p>
            <a:pPr marL="1550988" indent="-1550988">
              <a:tabLst>
                <a:tab pos="3762375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Arial" charset="0"/>
              </a:rPr>
              <a:t>	</a:t>
            </a:r>
            <a:r>
              <a:rPr lang="en-US" altLang="zh-CN" sz="2200" b="1" dirty="0" smtClean="0">
                <a:solidFill>
                  <a:srgbClr val="000000"/>
                </a:solidFill>
                <a:latin typeface="Arial" charset="0"/>
              </a:rPr>
              <a:t>Jeannie Olson</a:t>
            </a:r>
            <a:r>
              <a:rPr lang="en-US" altLang="zh-CN" sz="2200" dirty="0" smtClean="0">
                <a:solidFill>
                  <a:srgbClr val="000000"/>
                </a:solidFill>
                <a:latin typeface="Arial" charset="0"/>
              </a:rPr>
              <a:t>,	member since 2013</a:t>
            </a:r>
            <a:endParaRPr lang="en-US" altLang="zh-CN" sz="2200" dirty="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en-US" altLang="zh-CN" sz="2200" b="1" dirty="0" smtClean="0">
              <a:solidFill>
                <a:srgbClr val="000000"/>
              </a:solidFill>
              <a:latin typeface="Arial" charset="0"/>
            </a:endParaRPr>
          </a:p>
          <a:p>
            <a:pPr algn="ctr"/>
            <a:r>
              <a:rPr lang="en-US" altLang="zh-CN" sz="2200" b="1" dirty="0" smtClean="0">
                <a:solidFill>
                  <a:srgbClr val="000000"/>
                </a:solidFill>
                <a:latin typeface="Arial" charset="0"/>
              </a:rPr>
              <a:t>Coordinator</a:t>
            </a:r>
            <a:r>
              <a:rPr lang="en-US" altLang="zh-CN" sz="2200" b="1" dirty="0">
                <a:solidFill>
                  <a:srgbClr val="000000"/>
                </a:solidFill>
                <a:latin typeface="Arial" charset="0"/>
              </a:rPr>
              <a:t>:</a:t>
            </a:r>
            <a:r>
              <a:rPr lang="en-US" altLang="zh-CN" sz="2200" dirty="0">
                <a:solidFill>
                  <a:srgbClr val="000000"/>
                </a:solidFill>
                <a:latin typeface="Arial" charset="0"/>
              </a:rPr>
              <a:t> Sandi Shrager</a:t>
            </a:r>
          </a:p>
        </p:txBody>
      </p:sp>
    </p:spTree>
    <p:extLst>
      <p:ext uri="{BB962C8B-B14F-4D97-AF65-F5344CB8AC3E}">
        <p14:creationId xmlns:p14="http://schemas.microsoft.com/office/powerpoint/2010/main" val="84975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8001000" cy="3276600"/>
          </a:xfrm>
        </p:spPr>
        <p:txBody>
          <a:bodyPr/>
          <a:lstStyle/>
          <a:p>
            <a:pPr eaLnBrk="1" hangingPunct="1"/>
            <a:r>
              <a:rPr lang="en-US" altLang="zh-CN" sz="3600" b="1" dirty="0" smtClean="0">
                <a:latin typeface="Arial" charset="0"/>
                <a:ea typeface="ＭＳ Ｐゴシック" charset="-128"/>
              </a:rPr>
              <a:t>13 months of activity</a:t>
            </a:r>
            <a:br>
              <a:rPr lang="en-US" altLang="zh-CN" sz="3600" b="1" dirty="0" smtClean="0">
                <a:latin typeface="Arial" charset="0"/>
                <a:ea typeface="ＭＳ Ｐゴシック" charset="-128"/>
              </a:rPr>
            </a:br>
            <a:r>
              <a:rPr lang="en-US" altLang="zh-CN" sz="3600" b="1" dirty="0" smtClean="0">
                <a:latin typeface="Arial" charset="0"/>
                <a:ea typeface="ＭＳ Ｐゴシック" charset="-128"/>
              </a:rPr>
              <a:t/>
            </a:r>
            <a:br>
              <a:rPr lang="en-US" altLang="zh-CN" sz="3600" b="1" dirty="0" smtClean="0">
                <a:latin typeface="Arial" charset="0"/>
                <a:ea typeface="ＭＳ Ｐゴシック" charset="-128"/>
              </a:rPr>
            </a:br>
            <a:r>
              <a:rPr lang="en-US" altLang="zh-CN" sz="3600" b="1" dirty="0" smtClean="0">
                <a:latin typeface="Arial" charset="0"/>
                <a:ea typeface="ＭＳ Ｐゴシック" charset="-128"/>
              </a:rPr>
              <a:t>Mar 2016 – Mar 2017</a:t>
            </a:r>
            <a:br>
              <a:rPr lang="en-US" altLang="zh-CN" sz="3600" b="1" dirty="0" smtClean="0">
                <a:latin typeface="Arial" charset="0"/>
                <a:ea typeface="ＭＳ Ｐゴシック" charset="-128"/>
              </a:rPr>
            </a:br>
            <a:r>
              <a:rPr lang="en-US" altLang="zh-CN" sz="3600" b="1" dirty="0" smtClean="0">
                <a:latin typeface="Arial" charset="0"/>
                <a:ea typeface="ＭＳ Ｐゴシック" charset="-128"/>
              </a:rPr>
              <a:t/>
            </a:r>
            <a:br>
              <a:rPr lang="en-US" altLang="zh-CN" sz="3600" b="1" dirty="0" smtClean="0">
                <a:latin typeface="Arial" charset="0"/>
                <a:ea typeface="ＭＳ Ｐゴシック" charset="-128"/>
              </a:rPr>
            </a:b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27 new proposals reviewed</a:t>
            </a:r>
            <a:br>
              <a:rPr lang="en-US" altLang="zh-CN" sz="2400" b="1" dirty="0" smtClean="0">
                <a:latin typeface="Arial" charset="0"/>
                <a:ea typeface="ＭＳ Ｐゴシック" charset="-128"/>
              </a:rPr>
            </a:b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24 of which were approved by SC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6386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226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3"/>
          <p:cNvSpPr>
            <a:spLocks noGrp="1"/>
          </p:cNvSpPr>
          <p:nvPr>
            <p:ph type="title"/>
          </p:nvPr>
        </p:nvSpPr>
        <p:spPr>
          <a:xfrm>
            <a:off x="381000" y="1447800"/>
            <a:ext cx="8305800" cy="609600"/>
          </a:xfrm>
        </p:spPr>
        <p:txBody>
          <a:bodyPr/>
          <a:lstStyle/>
          <a:p>
            <a:r>
              <a:rPr lang="en-US" altLang="zh-CN" sz="2400" b="1" dirty="0">
                <a:latin typeface="Arial" charset="0"/>
                <a:ea typeface="ＭＳ Ｐゴシック" charset="-128"/>
              </a:rPr>
              <a:t>New MESA </a:t>
            </a: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ancillary studies approved/yr, 2000-present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8434" name="Picture 3" descr="mesa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381000" y="2057400"/>
          <a:ext cx="8458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/>
          </p:nvPr>
        </p:nvGraphicFramePr>
        <p:xfrm>
          <a:off x="990600" y="2133600"/>
          <a:ext cx="72390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0756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 April 2017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340969"/>
              </p:ext>
            </p:extLst>
          </p:nvPr>
        </p:nvGraphicFramePr>
        <p:xfrm>
          <a:off x="381000" y="2438400"/>
          <a:ext cx="8229600" cy="3763997"/>
        </p:xfrm>
        <a:graphic>
          <a:graphicData uri="http://schemas.openxmlformats.org/drawingml/2006/table">
            <a:tbl>
              <a:tblPr/>
              <a:tblGrid>
                <a:gridCol w="808264"/>
                <a:gridCol w="1630136"/>
                <a:gridCol w="5791200"/>
              </a:tblGrid>
              <a:tr h="838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A309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Yu, R.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(Lima)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/>
                          <a:cs typeface="Arial"/>
                        </a:rPr>
                        <a:t>MRI defined RA enlargement &amp;</a:t>
                      </a:r>
                      <a:r>
                        <a:rPr lang="en-US" sz="1800" baseline="0" dirty="0" smtClean="0">
                          <a:latin typeface="Arial"/>
                          <a:cs typeface="Arial"/>
                        </a:rPr>
                        <a:t> atrial fibrillation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A310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Bowler (Barr)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Metabolome &amp; proteome profiles of emphysema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A311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Lederer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(Barr)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Interstitial lung disease (MESA Lung Fibrosis renewal)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A312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Bryan (Heckbert)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MRI biomarkers of small vessel vascular contributions to cog impairment &amp; dementia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A313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Reaven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Budoff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ApoC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proteoforms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dyslipidemia &amp; CVD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5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41814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New proposals, SC approved:</a:t>
            </a:r>
          </a:p>
        </p:txBody>
      </p:sp>
    </p:spTree>
    <p:extLst>
      <p:ext uri="{BB962C8B-B14F-4D97-AF65-F5344CB8AC3E}">
        <p14:creationId xmlns:p14="http://schemas.microsoft.com/office/powerpoint/2010/main" val="7870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 April 2017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989895"/>
              </p:ext>
            </p:extLst>
          </p:nvPr>
        </p:nvGraphicFramePr>
        <p:xfrm>
          <a:off x="381000" y="2438400"/>
          <a:ext cx="8229601" cy="3763997"/>
        </p:xfrm>
        <a:graphic>
          <a:graphicData uri="http://schemas.openxmlformats.org/drawingml/2006/table">
            <a:tbl>
              <a:tblPr/>
              <a:tblGrid>
                <a:gridCol w="808264"/>
                <a:gridCol w="2163536"/>
                <a:gridCol w="5257801"/>
              </a:tblGrid>
              <a:tr h="838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A314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Arial"/>
                          <a:cs typeface="Arial"/>
                        </a:rPr>
                        <a:t>Wassel</a:t>
                      </a:r>
                      <a:r>
                        <a:rPr lang="en-US" sz="1800" baseline="0" dirty="0" smtClean="0">
                          <a:latin typeface="Arial"/>
                          <a:cs typeface="Arial"/>
                        </a:rPr>
                        <a:t> (Tracy)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/>
                          <a:cs typeface="Arial"/>
                        </a:rPr>
                        <a:t>Circulating microRNAs in lower</a:t>
                      </a:r>
                      <a:r>
                        <a:rPr lang="en-US" sz="1800" baseline="0" dirty="0" smtClean="0">
                          <a:latin typeface="Arial"/>
                          <a:cs typeface="Arial"/>
                        </a:rPr>
                        <a:t> extremity PAD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A315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Ventetuolo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Kawut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Sex hormone profiles in women with pulmonary artery hypertension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A316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Manichaikul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(Barr)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Nasal transcriptomics of COPD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A317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Delaney (McClelland)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Diet quality &amp; cost in relation to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cardiometabolic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disease burden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A318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Hofmann-Bowman (Greenland)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RAGE ligand S100A12 &amp; CHD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5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41814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New proposals, SC approved:</a:t>
            </a:r>
          </a:p>
        </p:txBody>
      </p:sp>
    </p:spTree>
    <p:extLst>
      <p:ext uri="{BB962C8B-B14F-4D97-AF65-F5344CB8AC3E}">
        <p14:creationId xmlns:p14="http://schemas.microsoft.com/office/powerpoint/2010/main" val="49738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 April 2017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/>
          </p:nvPr>
        </p:nvGraphicFramePr>
        <p:xfrm>
          <a:off x="381000" y="2438400"/>
          <a:ext cx="8229600" cy="3763997"/>
        </p:xfrm>
        <a:graphic>
          <a:graphicData uri="http://schemas.openxmlformats.org/drawingml/2006/table">
            <a:tbl>
              <a:tblPr/>
              <a:tblGrid>
                <a:gridCol w="808264"/>
                <a:gridCol w="1630136"/>
                <a:gridCol w="5791200"/>
              </a:tblGrid>
              <a:tr h="8380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A319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/>
                          <a:cs typeface="Arial"/>
                        </a:rPr>
                        <a:t>Hedrick (Rich)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/>
                          <a:cs typeface="Arial"/>
                        </a:rPr>
                        <a:t>Immune cell interactions in atherosclerosis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A320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Meliker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Budoff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Urine cadmium &amp; bone mineral density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A321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Zghaib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(Lima)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MRI LA scar &amp; atrial fibrillation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A322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Sanampudi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(Lima)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Volumetry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of the aorta (cardiac MRI)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A323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Bortnick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Siscovick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Mineral metabolism &amp;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valvular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/annular calcification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5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41814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New proposals, SC approved:</a:t>
            </a:r>
          </a:p>
        </p:txBody>
      </p:sp>
    </p:spTree>
    <p:extLst>
      <p:ext uri="{BB962C8B-B14F-4D97-AF65-F5344CB8AC3E}">
        <p14:creationId xmlns:p14="http://schemas.microsoft.com/office/powerpoint/2010/main" val="195325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 April 2017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/>
          </p:nvPr>
        </p:nvGraphicFramePr>
        <p:xfrm>
          <a:off x="381000" y="2438400"/>
          <a:ext cx="8229600" cy="3611715"/>
        </p:xfrm>
        <a:graphic>
          <a:graphicData uri="http://schemas.openxmlformats.org/drawingml/2006/table">
            <a:tbl>
              <a:tblPr/>
              <a:tblGrid>
                <a:gridCol w="808264"/>
                <a:gridCol w="1630136"/>
                <a:gridCol w="5791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A324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/>
                          <a:cs typeface="Arial"/>
                        </a:rPr>
                        <a:t>Tsai, M.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Arial"/>
                          <a:cs typeface="Arial"/>
                        </a:rPr>
                        <a:t>Lp</a:t>
                      </a:r>
                      <a:r>
                        <a:rPr lang="en-US" sz="1800" dirty="0" smtClean="0">
                          <a:latin typeface="Arial"/>
                          <a:cs typeface="Arial"/>
                        </a:rPr>
                        <a:t>(a),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Lp-PLA2, </a:t>
                      </a:r>
                      <a:r>
                        <a:rPr lang="en-US" sz="1800" dirty="0" smtClean="0">
                          <a:latin typeface="Arial"/>
                          <a:cs typeface="Arial"/>
                        </a:rPr>
                        <a:t>race/ethnicity</a:t>
                      </a:r>
                      <a:r>
                        <a:rPr lang="en-US" sz="1800" baseline="0" dirty="0" smtClean="0">
                          <a:latin typeface="Arial"/>
                          <a:cs typeface="Arial"/>
                        </a:rPr>
                        <a:t> &amp; incident heart failure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A325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Mayeux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(Rich/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Kronmal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Whole genome sequence analysis of dementia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A326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Bernstein (Barr/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Lederer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Autoantibodies &amp; subclinical interstitial lung disease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A327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Navas-Acien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(Barr/Post)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Low-level arsenic exposure &amp; CVD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A328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Sanchez (Barr)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Low-level arsenic &amp; markers of chronic lung disease, pilot study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5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41814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New proposals, SC approved:</a:t>
            </a:r>
          </a:p>
        </p:txBody>
      </p:sp>
    </p:spTree>
    <p:extLst>
      <p:ext uri="{BB962C8B-B14F-4D97-AF65-F5344CB8AC3E}">
        <p14:creationId xmlns:p14="http://schemas.microsoft.com/office/powerpoint/2010/main" val="143907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533400"/>
            <a:ext cx="5562600" cy="838200"/>
          </a:xfrm>
        </p:spPr>
        <p:txBody>
          <a:bodyPr/>
          <a:lstStyle/>
          <a:p>
            <a:pPr eaLnBrk="1" hangingPunct="1"/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COMMITTEE</a:t>
            </a:r>
            <a:br>
              <a:rPr lang="en-US" altLang="zh-CN" sz="2400" b="1" dirty="0">
                <a:latin typeface="Arial" charset="0"/>
                <a:ea typeface="ＭＳ Ｐゴシック" charset="-128"/>
              </a:rPr>
            </a:b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 April 2017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/>
          </p:nvPr>
        </p:nvGraphicFramePr>
        <p:xfrm>
          <a:off x="381000" y="2438400"/>
          <a:ext cx="8229600" cy="3687915"/>
        </p:xfrm>
        <a:graphic>
          <a:graphicData uri="http://schemas.openxmlformats.org/drawingml/2006/table">
            <a:tbl>
              <a:tblPr/>
              <a:tblGrid>
                <a:gridCol w="808264"/>
                <a:gridCol w="2087336"/>
                <a:gridCol w="53340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A329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Arial"/>
                          <a:cs typeface="Arial"/>
                        </a:rPr>
                        <a:t>Parida</a:t>
                      </a:r>
                      <a:r>
                        <a:rPr lang="en-US" sz="180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600" dirty="0" smtClean="0">
                          <a:latin typeface="Arial"/>
                          <a:cs typeface="Arial"/>
                        </a:rPr>
                        <a:t>(Rich/</a:t>
                      </a:r>
                      <a:r>
                        <a:rPr lang="en-US" sz="1600" dirty="0" err="1" smtClean="0">
                          <a:latin typeface="Arial"/>
                          <a:cs typeface="Arial"/>
                        </a:rPr>
                        <a:t>Kronmal</a:t>
                      </a:r>
                      <a:r>
                        <a:rPr lang="en-US" sz="1600" dirty="0" smtClean="0">
                          <a:latin typeface="Arial"/>
                          <a:cs typeface="Arial"/>
                        </a:rPr>
                        <a:t>)</a:t>
                      </a: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Watson Alzheimer’s Genetics Experiment (WAGE)</a:t>
                      </a:r>
                      <a:r>
                        <a:rPr lang="en-US" b="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en-US" sz="1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A330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Hajat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(Kaufman/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Diez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-Roux)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CV effects of air pollution in a total environment framework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A331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Rasmussen-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Torvik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(Liu)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Pilot WGS return of results in MESA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A332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Jiang (Jenny)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Adenosine deaminase 2 &amp; fibrosis in nonalcoholic liver disease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1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5" name="Text Box 88"/>
          <p:cNvSpPr txBox="1">
            <a:spLocks noChangeArrowheads="1"/>
          </p:cNvSpPr>
          <p:nvPr/>
        </p:nvSpPr>
        <p:spPr bwMode="auto">
          <a:xfrm>
            <a:off x="228600" y="1630363"/>
            <a:ext cx="418147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zh-CN" sz="2200" b="1" dirty="0">
                <a:latin typeface="Arial" charset="0"/>
              </a:rPr>
              <a:t>New proposals, SC approved:</a:t>
            </a:r>
          </a:p>
        </p:txBody>
      </p:sp>
    </p:spTree>
    <p:extLst>
      <p:ext uri="{BB962C8B-B14F-4D97-AF65-F5344CB8AC3E}">
        <p14:creationId xmlns:p14="http://schemas.microsoft.com/office/powerpoint/2010/main" val="174865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52713" y="76200"/>
            <a:ext cx="5562600" cy="533400"/>
          </a:xfrm>
        </p:spPr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en-US" altLang="zh-CN" sz="2400" b="1" dirty="0">
                <a:latin typeface="Arial" charset="0"/>
                <a:ea typeface="ＭＳ Ｐゴシック" charset="-128"/>
              </a:rPr>
              <a:t>ANCILLARY STUDIES </a:t>
            </a:r>
            <a:r>
              <a:rPr lang="en-US" altLang="zh-CN" sz="2400" b="1" dirty="0" smtClean="0">
                <a:latin typeface="Arial" charset="0"/>
                <a:ea typeface="ＭＳ Ｐゴシック" charset="-128"/>
              </a:rPr>
              <a:t>COMMITTEE</a:t>
            </a:r>
            <a:endParaRPr lang="en-US" altLang="zh-CN" sz="2400" b="1" dirty="0">
              <a:latin typeface="Arial" charset="0"/>
              <a:ea typeface="ＭＳ Ｐゴシック" charset="-128"/>
            </a:endParaRPr>
          </a:p>
        </p:txBody>
      </p:sp>
      <p:pic>
        <p:nvPicPr>
          <p:cNvPr id="19458" name="Picture 4" descr="mesa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1738313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687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17572"/>
              </p:ext>
            </p:extLst>
          </p:nvPr>
        </p:nvGraphicFramePr>
        <p:xfrm>
          <a:off x="228601" y="1420259"/>
          <a:ext cx="8762999" cy="5432437"/>
        </p:xfrm>
        <a:graphic>
          <a:graphicData uri="http://schemas.openxmlformats.org/drawingml/2006/table">
            <a:tbl>
              <a:tblPr/>
              <a:tblGrid>
                <a:gridCol w="1523999"/>
                <a:gridCol w="1190204"/>
                <a:gridCol w="6048796"/>
              </a:tblGrid>
              <a:tr h="412030">
                <a:tc>
                  <a:txBody>
                    <a:bodyPr/>
                    <a:lstStyle/>
                    <a:p>
                      <a:r>
                        <a:rPr lang="en-US" sz="1700" dirty="0" err="1" smtClean="0">
                          <a:latin typeface="Arial"/>
                          <a:cs typeface="Arial"/>
                        </a:rPr>
                        <a:t>Bertoni</a:t>
                      </a:r>
                      <a:r>
                        <a:rPr lang="en-US" sz="1700" baseline="0" dirty="0" smtClean="0">
                          <a:latin typeface="Arial"/>
                          <a:cs typeface="Arial"/>
                        </a:rPr>
                        <a:t>/Shah</a:t>
                      </a:r>
                      <a:endParaRPr lang="en-US" sz="17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  <a:cs typeface="Arial"/>
                        </a:rPr>
                        <a:t>All FCs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  <a:cs typeface="Arial"/>
                        </a:rPr>
                        <a:t>From risk factors to early heart failure</a:t>
                      </a:r>
                      <a:endParaRPr lang="en-US" sz="2000" dirty="0">
                        <a:latin typeface="Arial"/>
                        <a:cs typeface="Arial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Heckbert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 FCs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Atrial fibrillation burden, vascular disease of brain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Barr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 FCs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Pulmonary vascular perfusion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Smith, B.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 FCs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COPD in non-smokers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Kramer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 FCs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Urinary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KNOWledge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Study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6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Kestenbaum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WF,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JH, NW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Individual response to Vitamin D (INVITE trial)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6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Liu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WF, Col,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JH,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Minn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Epigenetics of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atherosclerosis (carotid ultrasound)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Ding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WF, JH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Epigenetics of cognitive function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Liu, Ding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WF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Col,  JH,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Minn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Epigenetics of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T2D (blood draw)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Shea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HDL-mediated cholesterol efflux &amp; carotid FDG PET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Hughes/Craft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WFU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Vascular contributions to Alzheimer’s (Memory)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Wang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NW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Tissue sodium, inflammation, BP</a:t>
                      </a:r>
                    </a:p>
                  </a:txBody>
                  <a:tcPr marT="45731" marB="4573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947462" y="685800"/>
            <a:ext cx="5129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>
                <a:latin typeface="Arial" charset="0"/>
              </a:rPr>
              <a:t>Funded Exam 6 Ancillary Studies: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2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10913</TotalTime>
  <Words>943</Words>
  <Application>Microsoft Macintosh PowerPoint</Application>
  <PresentationFormat>On-screen Show (4:3)</PresentationFormat>
  <Paragraphs>287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ＭＳ Ｐゴシック</vt:lpstr>
      <vt:lpstr>Times</vt:lpstr>
      <vt:lpstr>Times New Roman</vt:lpstr>
      <vt:lpstr>Arial</vt:lpstr>
      <vt:lpstr>Blank Presentation</vt:lpstr>
      <vt:lpstr>ANCILLARY STUDIES COMMITTEE  April 2017</vt:lpstr>
      <vt:lpstr>13 months of activity  Mar 2016 – Mar 2017  27 new proposals reviewed 24 of which were approved by SC</vt:lpstr>
      <vt:lpstr>New MESA ancillary studies approved/yr, 2000-present</vt:lpstr>
      <vt:lpstr>ANCILLARY STUDIES COMMITTEE  April 2017</vt:lpstr>
      <vt:lpstr>ANCILLARY STUDIES COMMITTEE  April 2017</vt:lpstr>
      <vt:lpstr>ANCILLARY STUDIES COMMITTEE  April 2017</vt:lpstr>
      <vt:lpstr>ANCILLARY STUDIES COMMITTEE  April 2017</vt:lpstr>
      <vt:lpstr>ANCILLARY STUDIES COMMITTEE  April 2017</vt:lpstr>
      <vt:lpstr>ANCILLARY STUDIES COMMITTEE</vt:lpstr>
      <vt:lpstr>ANCILLARY STUDIES COMMITTEE</vt:lpstr>
      <vt:lpstr>ANCILLARY STUDIES COMMITTEE</vt:lpstr>
      <vt:lpstr>ANCILLARY STUDIES COMMITTEE</vt:lpstr>
      <vt:lpstr>ANCILLARY STUDIES COMMITTEE April 2017</vt:lpstr>
      <vt:lpstr>ANCILLARY STUDIES COMMITTEE April 2017</vt:lpstr>
    </vt:vector>
  </TitlesOfParts>
  <Company>University of Washington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ANCILLARY STUDIES COMMITTEE  February 2006</dc:title>
  <cp:lastModifiedBy>Susan Heckbert</cp:lastModifiedBy>
  <cp:revision>434</cp:revision>
  <dcterms:modified xsi:type="dcterms:W3CDTF">2017-04-09T00:30:35Z</dcterms:modified>
</cp:coreProperties>
</file>