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xls" ContentType="application/vnd.ms-exce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64" r:id="rId2"/>
    <p:sldId id="287" r:id="rId3"/>
    <p:sldId id="293" r:id="rId4"/>
    <p:sldId id="265" r:id="rId5"/>
    <p:sldId id="302" r:id="rId6"/>
    <p:sldId id="303" r:id="rId7"/>
    <p:sldId id="304" r:id="rId8"/>
    <p:sldId id="290" r:id="rId9"/>
    <p:sldId id="306" r:id="rId10"/>
    <p:sldId id="305" r:id="rId11"/>
    <p:sldId id="301" r:id="rId12"/>
    <p:sldId id="296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1AC"/>
    <a:srgbClr val="AFD2F2"/>
    <a:srgbClr val="FF4B05"/>
    <a:srgbClr val="F7FFDB"/>
    <a:srgbClr val="EFDBD0"/>
    <a:srgbClr val="FEFFCA"/>
    <a:srgbClr val="C3D0EF"/>
    <a:srgbClr val="FFC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0" y="-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1F9861-1FA6-DE4A-8C85-26875DAEC0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35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118B460-B07B-464E-B6DB-44DDD7CA3B59}" type="slidenum">
              <a:rPr lang="en-US" altLang="zh-CN" sz="1200"/>
              <a:pPr/>
              <a:t>1</a:t>
            </a:fld>
            <a:endParaRPr lang="en-US" altLang="zh-CN" sz="1200"/>
          </a:p>
        </p:txBody>
      </p:sp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954ED00-D3B6-B24E-B36E-FD5B170DC016}" type="slidenum">
              <a:rPr lang="en-US" altLang="zh-CN" sz="1200"/>
              <a:pPr/>
              <a:t>11</a:t>
            </a:fld>
            <a:endParaRPr lang="en-US" altLang="zh-CN" sz="1200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16C0CF3-C33E-9E43-9923-36A639E1AD1B}" type="slidenum">
              <a:rPr lang="en-US" altLang="zh-CN" sz="1200"/>
              <a:pPr/>
              <a:t>12</a:t>
            </a:fld>
            <a:endParaRPr lang="en-US" altLang="zh-CN" sz="1200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F4760F7-D7B7-1B47-BEEE-64594B9A25E4}" type="slidenum">
              <a:rPr lang="en-US" altLang="zh-CN" sz="1200"/>
              <a:pPr/>
              <a:t>2</a:t>
            </a:fld>
            <a:endParaRPr lang="en-US" altLang="zh-CN" sz="1200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2517267-8394-A043-9825-44308605A935}" type="slidenum">
              <a:rPr lang="en-US" altLang="zh-CN" sz="1200"/>
              <a:pPr/>
              <a:t>4</a:t>
            </a:fld>
            <a:endParaRPr lang="en-US" altLang="zh-CN" sz="1200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B0E739B-58B3-9A47-973E-ADEE3A488BB7}" type="slidenum">
              <a:rPr lang="en-US" altLang="zh-CN" sz="1200"/>
              <a:pPr/>
              <a:t>5</a:t>
            </a:fld>
            <a:endParaRPr lang="en-US" altLang="zh-CN" sz="1200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FADFB10-FE6B-AE49-867A-5A00207D4421}" type="slidenum">
              <a:rPr lang="en-US" altLang="zh-CN" sz="1200"/>
              <a:pPr/>
              <a:t>6</a:t>
            </a:fld>
            <a:endParaRPr lang="en-US" altLang="zh-CN" sz="1200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902825C-AC7B-224B-AE6D-6F391E6433FD}" type="slidenum">
              <a:rPr lang="en-US" altLang="zh-CN" sz="1200"/>
              <a:pPr/>
              <a:t>7</a:t>
            </a:fld>
            <a:endParaRPr lang="en-US" altLang="zh-CN" sz="1200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71B4994-76D6-CD48-910F-66D891DC9A53}" type="slidenum">
              <a:rPr lang="en-US" altLang="zh-CN" sz="1200"/>
              <a:pPr/>
              <a:t>8</a:t>
            </a:fld>
            <a:endParaRPr lang="en-US" altLang="zh-CN" sz="1200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BA7124B-1F2C-FD47-993C-4563B5820636}" type="slidenum">
              <a:rPr lang="en-US" altLang="zh-CN" sz="1200"/>
              <a:pPr/>
              <a:t>9</a:t>
            </a:fld>
            <a:endParaRPr lang="en-US" altLang="zh-CN" sz="1200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B38909B-EE2F-8C49-87CB-03B33D936694}" type="slidenum">
              <a:rPr lang="en-US" altLang="zh-CN" sz="1200"/>
              <a:pPr/>
              <a:t>10</a:t>
            </a:fld>
            <a:endParaRPr lang="en-US" altLang="zh-CN" sz="1200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563C-587B-7F47-B86D-DB4D27F9CF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3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AF91-0032-EB4A-A09C-48363320DC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10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D4C98-9569-4649-962C-7D83328AF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1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AD5E2-3E44-8141-A605-AF0CDED04B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8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4915E-8747-FD48-81A2-A534CCF387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7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B0CDC-2E14-6F44-B7ED-4751FEA16F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3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155FB-1551-B342-B373-CB84F31E1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27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08E99-D8C8-7340-AFD1-41E38C0E6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18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950C6-E5B0-BE47-A1FD-AF514532AE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58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AE239-CF98-BE4C-96E6-E263E137F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25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BE84-F377-7E49-8A90-12A4C2CC14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7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DADD7C6-229D-824B-9481-46ACA6DF40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Excel_Chart1.xls"/><Relationship Id="rId6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2667000"/>
          </a:xfrm>
        </p:spPr>
        <p:txBody>
          <a:bodyPr/>
          <a:lstStyle/>
          <a:p>
            <a:pPr eaLnBrk="1" hangingPunct="1"/>
            <a: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  <a:t>ANCILLARY STUDIES COMMITTEE</a:t>
            </a:r>
            <a:b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  <a:t>February 2015</a:t>
            </a:r>
            <a:endParaRPr lang="en-US" altLang="zh-CN" sz="2400" b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433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ANCILLARY STUDIES COMMITTEE</a:t>
            </a:r>
            <a:b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altLang="zh-CN" sz="2400" b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1746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4"/>
          <p:cNvSpPr txBox="1">
            <a:spLocks noChangeArrowheads="1"/>
          </p:cNvSpPr>
          <p:nvPr/>
        </p:nvSpPr>
        <p:spPr bwMode="auto">
          <a:xfrm>
            <a:off x="1524000" y="1290638"/>
            <a:ext cx="7086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zh-CN" b="1">
                <a:solidFill>
                  <a:srgbClr val="000000"/>
                </a:solidFill>
                <a:latin typeface="Arial" charset="0"/>
              </a:rPr>
              <a:t>Exam 6 Ancillary studies submitted/planned: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1963738"/>
          <a:ext cx="8915400" cy="4970461"/>
        </p:xfrm>
        <a:graphic>
          <a:graphicData uri="http://schemas.openxmlformats.org/drawingml/2006/table">
            <a:tbl>
              <a:tblPr/>
              <a:tblGrid>
                <a:gridCol w="8915400"/>
              </a:tblGrid>
              <a:tr h="3962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Feb/March 2015 deadlines: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964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Kaufman – MESA Air: Next Stage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Kaufman – CV impacts of regional change in ambient particles &amp; gases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B. Smith – COPD &amp; emphysema in non-smokers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Diez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Roux 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Change in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cardiometabolic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factors, outcomes, &amp; policy change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 Liu/Ding – Longitudinal epigenetic study of atherosclerosis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 Allison – MESA mobility (DVT, PVD)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Budoff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– Coronary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athero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, intestinal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microbiota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, diet, &amp; genetics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 Kramer – Urinary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KNOWledge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study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 Shea – HDL-mediated cholesterol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effux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&amp; plaque inflammation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 Kaufman – Air pollution, heart failure, atrial fibrillation burden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 2015 deadline: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2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Seeman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CVD risk and brain structure/function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Ashikaga – Left atrial function and AF-related cerebrovascular events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ANCILLARY STUDIES COMMITTEE</a:t>
            </a:r>
            <a:b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February 2015</a:t>
            </a:r>
          </a:p>
        </p:txBody>
      </p:sp>
      <p:pic>
        <p:nvPicPr>
          <p:cNvPr id="33794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 Box 34"/>
          <p:cNvSpPr txBox="1">
            <a:spLocks noChangeArrowheads="1"/>
          </p:cNvSpPr>
          <p:nvPr/>
        </p:nvSpPr>
        <p:spPr bwMode="auto">
          <a:xfrm>
            <a:off x="2895600" y="1703388"/>
            <a:ext cx="3114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zh-CN" b="1">
                <a:solidFill>
                  <a:srgbClr val="000000"/>
                </a:solidFill>
                <a:latin typeface="Arial" charset="0"/>
              </a:rPr>
              <a:t>All Ancillary studies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09800" y="2449513"/>
          <a:ext cx="4419600" cy="3798888"/>
        </p:xfrm>
        <a:graphic>
          <a:graphicData uri="http://schemas.openxmlformats.org/drawingml/2006/table">
            <a:tbl>
              <a:tblPr/>
              <a:tblGrid>
                <a:gridCol w="2590800"/>
                <a:gridCol w="18288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N	(%)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Proposals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290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(100)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Withdrawn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48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(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17)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Funding pending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104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(36)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Funded/active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9144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105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(36)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Completed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9144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	33	(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11)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ANCILLARY STUDIES COMMITTEE</a:t>
            </a:r>
            <a:b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February 2015</a:t>
            </a:r>
          </a:p>
        </p:txBody>
      </p:sp>
      <p:pic>
        <p:nvPicPr>
          <p:cNvPr id="35842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34"/>
          <p:cNvSpPr txBox="1">
            <a:spLocks noChangeArrowheads="1"/>
          </p:cNvSpPr>
          <p:nvPr/>
        </p:nvSpPr>
        <p:spPr bwMode="auto">
          <a:xfrm>
            <a:off x="2998788" y="1779588"/>
            <a:ext cx="30702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zh-CN" sz="2200" b="1">
                <a:latin typeface="Arial" charset="0"/>
              </a:rPr>
              <a:t>Committee members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0" y="2667000"/>
          <a:ext cx="4876800" cy="1708152"/>
        </p:xfrm>
        <a:graphic>
          <a:graphicData uri="http://schemas.openxmlformats.org/drawingml/2006/table">
            <a:tbl>
              <a:tblPr/>
              <a:tblGrid>
                <a:gridCol w="2438400"/>
                <a:gridCol w="2438400"/>
              </a:tblGrid>
              <a:tr h="427038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Matt Allison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Phil Greenland</a:t>
                      </a:r>
                      <a:endParaRPr kumimoji="0" lang="en-US" altLang="zh-CN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Sue Bielinski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Susan Heckbert</a:t>
                      </a:r>
                      <a:endParaRPr kumimoji="0" lang="en-US" altLang="zh-CN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David Bluemke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Jean Olson</a:t>
                      </a:r>
                      <a:endParaRPr kumimoji="0" lang="en-US" altLang="zh-CN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Chris Delaney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Nels Olson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5861" name="Text Box 34"/>
          <p:cNvSpPr txBox="1">
            <a:spLocks noChangeArrowheads="1"/>
          </p:cNvSpPr>
          <p:nvPr/>
        </p:nvSpPr>
        <p:spPr bwMode="auto">
          <a:xfrm>
            <a:off x="2057400" y="4953000"/>
            <a:ext cx="4953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endParaRPr lang="en-US" altLang="zh-CN" sz="2200" b="1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lang="en-US" altLang="zh-CN" sz="2200" b="1">
                <a:solidFill>
                  <a:srgbClr val="000000"/>
                </a:solidFill>
                <a:latin typeface="Arial" charset="0"/>
              </a:rPr>
              <a:t>Coordinator:</a:t>
            </a:r>
            <a:r>
              <a:rPr lang="en-US" altLang="zh-CN" sz="2200">
                <a:solidFill>
                  <a:srgbClr val="000000"/>
                </a:solidFill>
                <a:latin typeface="Arial" charset="0"/>
              </a:rPr>
              <a:t> Sandi Shrager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2667000"/>
          </a:xfrm>
        </p:spPr>
        <p:txBody>
          <a:bodyPr/>
          <a:lstStyle/>
          <a:p>
            <a:pPr eaLnBrk="1" hangingPunct="1"/>
            <a: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  <a:t>~6 months of activity</a:t>
            </a:r>
            <a:b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  <a:t>Sept 2014 – Feb 2015</a:t>
            </a:r>
            <a:b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altLang="zh-CN" sz="3600" b="1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22 new proposals approved by SC</a:t>
            </a:r>
          </a:p>
        </p:txBody>
      </p:sp>
      <p:pic>
        <p:nvPicPr>
          <p:cNvPr id="16386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05800" cy="609600"/>
          </a:xfrm>
        </p:spPr>
        <p:txBody>
          <a:bodyPr/>
          <a:lstStyle/>
          <a:p>
            <a:r>
              <a:rPr lang="en-US" altLang="zh-CN" sz="2400" b="1">
                <a:latin typeface="Arial" charset="0"/>
                <a:ea typeface="ＭＳ Ｐゴシック" charset="0"/>
                <a:cs typeface="Arial" charset="0"/>
              </a:rPr>
              <a:t>New MESA Ancillary Studies approved, 2000 - present</a:t>
            </a:r>
          </a:p>
        </p:txBody>
      </p:sp>
      <p:pic>
        <p:nvPicPr>
          <p:cNvPr id="18434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35" name="Content Placeholder 5"/>
          <p:cNvGraphicFramePr>
            <a:graphicFrameLocks noGrp="1"/>
          </p:cNvGraphicFramePr>
          <p:nvPr>
            <p:ph idx="1"/>
          </p:nvPr>
        </p:nvGraphicFramePr>
        <p:xfrm>
          <a:off x="76200" y="2057400"/>
          <a:ext cx="89916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r:id="rId5" imgW="8990857" imgH="3882831" progId="Excel.Chart.8">
                  <p:embed/>
                </p:oleObj>
              </mc:Choice>
              <mc:Fallback>
                <p:oleObj r:id="rId5" imgW="8990857" imgH="3882831" progId="Excel.Chart.8">
                  <p:embed/>
                  <p:pic>
                    <p:nvPicPr>
                      <p:cNvPr id="0" name="Content Placeholder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057400"/>
                        <a:ext cx="89916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ANCILLARY STUDIES COMMITTEE</a:t>
            </a:r>
            <a:b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February 2015</a:t>
            </a: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/>
        </p:nvGraphicFramePr>
        <p:xfrm>
          <a:off x="381000" y="2438400"/>
          <a:ext cx="8229600" cy="4271989"/>
        </p:xfrm>
        <a:graphic>
          <a:graphicData uri="http://schemas.openxmlformats.org/drawingml/2006/table">
            <a:tbl>
              <a:tblPr/>
              <a:tblGrid>
                <a:gridCol w="808264"/>
                <a:gridCol w="1706336"/>
                <a:gridCol w="5715000"/>
              </a:tblGrid>
              <a:tr h="6735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A264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Rich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WGS supplement for rare variants &amp; NHLBI traits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A265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Manichaikul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RAGE in emphysema &amp; pulmonary fibrosis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A266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Thanassoulis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(Post)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Lipoprotein(a) &amp; aortic valve calcification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A267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Ventetuolo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Kawut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Testosterone deficiency in pulmonary arterial hypertension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8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A268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Murthy 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Budoff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Lima)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Serial assessment of hepatic adiposity &amp;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cardiometabolic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risk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A269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Needham 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Diez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Roux)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SES disadvantage, stress, &amp; CVD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8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zh-CN" sz="2200" b="1">
                <a:latin typeface="Arial" charset="0"/>
              </a:rPr>
              <a:t>New proposals, SC approved: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ANCILLARY STUDIES COMMITTEE</a:t>
            </a:r>
            <a:b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February 2015</a:t>
            </a:r>
          </a:p>
        </p:txBody>
      </p:sp>
      <p:pic>
        <p:nvPicPr>
          <p:cNvPr id="21506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/>
        </p:nvGraphicFramePr>
        <p:xfrm>
          <a:off x="609600" y="2438400"/>
          <a:ext cx="8382000" cy="4259271"/>
        </p:xfrm>
        <a:graphic>
          <a:graphicData uri="http://schemas.openxmlformats.org/drawingml/2006/table">
            <a:tbl>
              <a:tblPr/>
              <a:tblGrid>
                <a:gridCol w="823232"/>
                <a:gridCol w="1970768"/>
                <a:gridCol w="5588000"/>
              </a:tblGrid>
              <a:tr h="673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A270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/>
                          <a:cs typeface="Arial"/>
                        </a:rPr>
                        <a:t>Levey</a:t>
                      </a:r>
                      <a:r>
                        <a:rPr lang="en-US" sz="2000" dirty="0" smtClean="0">
                          <a:latin typeface="Arial"/>
                          <a:cs typeface="Arial"/>
                        </a:rPr>
                        <a:t> (Katz) 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/>
                          <a:cs typeface="Arial"/>
                        </a:rPr>
                        <a:t>Panel </a:t>
                      </a:r>
                      <a:r>
                        <a:rPr lang="en-US" sz="2000" dirty="0" err="1" smtClean="0">
                          <a:latin typeface="Arial"/>
                          <a:cs typeface="Arial"/>
                        </a:rPr>
                        <a:t>eGFR</a:t>
                      </a:r>
                      <a:r>
                        <a:rPr lang="en-US" sz="2000" baseline="0" dirty="0" smtClean="0">
                          <a:latin typeface="Arial"/>
                          <a:cs typeface="Arial"/>
                        </a:rPr>
                        <a:t> in MESA Kidney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A271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Oelsner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(Barr)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Coagulation biomarkers &amp; chronic lower respiratory disease exacerbations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A272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Majka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(K. Liu) 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Autoimmunity and CVD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A273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Dai (Tsai)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MicroRNA, whole diet and CHD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A274</a:t>
                      </a:r>
                    </a:p>
                  </a:txBody>
                  <a:tcPr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Y. Liu (Burke)</a:t>
                      </a:r>
                    </a:p>
                  </a:txBody>
                  <a:tcPr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Novel biomarkers for CKD using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transcriptomics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A275</a:t>
                      </a:r>
                    </a:p>
                  </a:txBody>
                  <a:tcPr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S. Cheng (Lima)</a:t>
                      </a:r>
                    </a:p>
                  </a:txBody>
                  <a:tcPr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Eicosanoid profiles &amp; longevity pathways</a:t>
                      </a:r>
                    </a:p>
                  </a:txBody>
                  <a:tcPr marT="45719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6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zh-CN" sz="2200" b="1">
                <a:latin typeface="Arial" charset="0"/>
              </a:rPr>
              <a:t>New proposals, SC approved: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ANCILLARY STUDIES COMMITTEE</a:t>
            </a:r>
            <a:b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February 2015</a:t>
            </a:r>
          </a:p>
        </p:txBody>
      </p:sp>
      <p:pic>
        <p:nvPicPr>
          <p:cNvPr id="2355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/>
        </p:nvGraphicFramePr>
        <p:xfrm>
          <a:off x="381000" y="2438400"/>
          <a:ext cx="8610600" cy="4283171"/>
        </p:xfrm>
        <a:graphic>
          <a:graphicData uri="http://schemas.openxmlformats.org/drawingml/2006/table">
            <a:tbl>
              <a:tblPr/>
              <a:tblGrid>
                <a:gridCol w="845684"/>
                <a:gridCol w="2423155"/>
                <a:gridCol w="5341761"/>
              </a:tblGrid>
              <a:tr h="701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A276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Raj</a:t>
                      </a:r>
                      <a:r>
                        <a:rPr lang="en-US" sz="2000" baseline="0" dirty="0" smtClean="0">
                          <a:latin typeface="Arial"/>
                          <a:cs typeface="Arial"/>
                        </a:rPr>
                        <a:t> (Cushman)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/>
                          <a:cs typeface="Arial"/>
                        </a:rPr>
                        <a:t>Biomarkers of fibrosis in CKD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A277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Seeman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(Watson)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MESA Brain pilot study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A278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Lederer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(Redline)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Sleep apnea and alveolar epithelial cell injury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A279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Venkatesh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(Lima)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Ventricular strain measured by feature-tracking CMR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A280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Kaufman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MESA Air Pollution: NEXT Stage (CV events, exposure modeling)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A281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Kaufman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CV impacts of regional change in ambient particles &amp; gases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4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zh-CN" sz="2200" b="1">
                <a:latin typeface="Arial" charset="0"/>
              </a:rPr>
              <a:t>New proposals, SC approved: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ANCILLARY STUDIES COMMITTEE</a:t>
            </a:r>
            <a:b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February 2015</a:t>
            </a:r>
          </a:p>
        </p:txBody>
      </p:sp>
      <p:pic>
        <p:nvPicPr>
          <p:cNvPr id="25602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/>
        </p:nvGraphicFramePr>
        <p:xfrm>
          <a:off x="381000" y="2438400"/>
          <a:ext cx="8534400" cy="2881313"/>
        </p:xfrm>
        <a:graphic>
          <a:graphicData uri="http://schemas.openxmlformats.org/drawingml/2006/table">
            <a:tbl>
              <a:tblPr/>
              <a:tblGrid>
                <a:gridCol w="838200"/>
                <a:gridCol w="2438400"/>
                <a:gridCol w="5257800"/>
              </a:tblGrid>
              <a:tr h="701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A282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Mitchell (Kaufman)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/>
                          <a:cs typeface="Arial"/>
                        </a:rPr>
                        <a:t>Traditional</a:t>
                      </a:r>
                      <a:r>
                        <a:rPr lang="en-US" sz="2000" baseline="0" dirty="0" smtClean="0">
                          <a:latin typeface="Arial"/>
                          <a:cs typeface="Arial"/>
                        </a:rPr>
                        <a:t> CV risk factors, PM2.5, &amp; c</a:t>
                      </a:r>
                      <a:r>
                        <a:rPr lang="en-US" sz="2000" dirty="0" smtClean="0">
                          <a:latin typeface="Arial"/>
                          <a:cs typeface="Arial"/>
                        </a:rPr>
                        <a:t>arotid plaque characteristics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A283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Smith, B. (Barr)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Pulmonary emphysema &amp; COPD in the absence of smoking history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A284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Leary 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Kronmal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)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Markers of angiogenesis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A285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Diez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Roux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Changes in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cardiometabolic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risk factors &amp; outcomes in relation to policy change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16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zh-CN" sz="2200" b="1">
                <a:latin typeface="Arial" charset="0"/>
              </a:rPr>
              <a:t>New proposals, SC approved: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ANCILLARY STUDIES COMMITTEE</a:t>
            </a:r>
            <a:b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altLang="zh-CN" sz="2400" b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7650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4"/>
          <p:cNvSpPr txBox="1">
            <a:spLocks noChangeArrowheads="1"/>
          </p:cNvSpPr>
          <p:nvPr/>
        </p:nvSpPr>
        <p:spPr bwMode="auto">
          <a:xfrm>
            <a:off x="1066800" y="1671638"/>
            <a:ext cx="7086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zh-CN" b="1">
                <a:solidFill>
                  <a:srgbClr val="000000"/>
                </a:solidFill>
                <a:latin typeface="Arial" charset="0"/>
              </a:rPr>
              <a:t>Exam 6 Ancillary studies with fundable scores: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2041525"/>
          <a:ext cx="8153400" cy="207327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4574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6" marB="4573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581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Barr 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Pulmonary perfusion (MESA Lung III)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Bertoni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From risk factors to early heart failure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Heckbert 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Atrial fibrillation, cardiac MRI and vascular disease of brain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Y.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Liu 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Obesity-related epigenetic changes and type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 diabetes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36" marB="4573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  <a:t>ANCILLARY STUDIES COMMITTEE</a:t>
            </a:r>
            <a:br>
              <a:rPr lang="en-US" altLang="zh-CN" sz="2400" b="1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altLang="zh-CN" sz="2400" b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9698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4"/>
          <p:cNvSpPr txBox="1">
            <a:spLocks noChangeArrowheads="1"/>
          </p:cNvSpPr>
          <p:nvPr/>
        </p:nvSpPr>
        <p:spPr bwMode="auto">
          <a:xfrm>
            <a:off x="1828800" y="1508125"/>
            <a:ext cx="571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altLang="zh-CN" b="1">
                <a:solidFill>
                  <a:srgbClr val="000000"/>
                </a:solidFill>
                <a:latin typeface="Arial" charset="0"/>
              </a:rPr>
              <a:t>Exam 6 Ancillary studies submitted: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2270125"/>
          <a:ext cx="7162800" cy="2073275"/>
        </p:xfrm>
        <a:graphic>
          <a:graphicData uri="http://schemas.openxmlformats.org/drawingml/2006/table">
            <a:tbl>
              <a:tblPr/>
              <a:tblGrid>
                <a:gridCol w="7162800"/>
              </a:tblGrid>
              <a:tr h="4574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October 2014 deadline:</a:t>
                      </a: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6" marB="4573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581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Needham – Socioeconomic disadvantage, stress, CVD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</a:t>
                      </a:r>
                      <a:r>
                        <a:rPr kumimoji="0" lang="en-US" altLang="zh-C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Kestenbaum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– Individual response to Vitamin D treatment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</a:t>
                      </a:r>
                      <a:r>
                        <a:rPr kumimoji="0" lang="en-US" altLang="zh-C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Goodarzi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– Insulin axis, diabetes, </a:t>
                      </a:r>
                      <a:r>
                        <a:rPr kumimoji="0" lang="en-US" altLang="zh-C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microbiome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, genome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Ding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Obesity, immunity, epigenetics &amp; cholesterol</a:t>
                      </a:r>
                    </a:p>
                  </a:txBody>
                  <a:tcPr marT="45736" marB="4573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10864</TotalTime>
  <Words>628</Words>
  <Application>Microsoft Macintosh PowerPoint</Application>
  <PresentationFormat>On-screen Show (4:3)</PresentationFormat>
  <Paragraphs>142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Times</vt:lpstr>
      <vt:lpstr>ＭＳ Ｐゴシック</vt:lpstr>
      <vt:lpstr>Arial</vt:lpstr>
      <vt:lpstr>Times New Roman</vt:lpstr>
      <vt:lpstr>Blank Presentation</vt:lpstr>
      <vt:lpstr>Excel.Chart.8</vt:lpstr>
      <vt:lpstr>ANCILLARY STUDIES COMMITTEE  February 2015</vt:lpstr>
      <vt:lpstr>~6 months of activity  Sept 2014 – Feb 2015  22 new proposals approved by SC</vt:lpstr>
      <vt:lpstr>New MESA Ancillary Studies approved, 2000 - present</vt:lpstr>
      <vt:lpstr>ANCILLARY STUDIES COMMITTEE February 2015</vt:lpstr>
      <vt:lpstr>ANCILLARY STUDIES COMMITTEE February 2015</vt:lpstr>
      <vt:lpstr>ANCILLARY STUDIES COMMITTEE February 2015</vt:lpstr>
      <vt:lpstr>ANCILLARY STUDIES COMMITTEE February 2015</vt:lpstr>
      <vt:lpstr>ANCILLARY STUDIES COMMITTEE </vt:lpstr>
      <vt:lpstr>ANCILLARY STUDIES COMMITTEE </vt:lpstr>
      <vt:lpstr>ANCILLARY STUDIES COMMITTEE </vt:lpstr>
      <vt:lpstr>ANCILLARY STUDIES COMMITTEE February 2015</vt:lpstr>
      <vt:lpstr>ANCILLARY STUDIES COMMITTEE February 2015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ANCILLARY STUDIES COMMITTEE  February 2006</dc:title>
  <cp:lastModifiedBy>Susan Heckbert</cp:lastModifiedBy>
  <cp:revision>419</cp:revision>
  <dcterms:modified xsi:type="dcterms:W3CDTF">2015-02-25T03:30:34Z</dcterms:modified>
</cp:coreProperties>
</file>