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2" r:id="rId2"/>
    <p:sldId id="393" r:id="rId3"/>
    <p:sldId id="394" r:id="rId4"/>
    <p:sldId id="395" r:id="rId5"/>
    <p:sldId id="396" r:id="rId6"/>
    <p:sldId id="406" r:id="rId7"/>
    <p:sldId id="397" r:id="rId8"/>
    <p:sldId id="398" r:id="rId9"/>
    <p:sldId id="405" r:id="rId10"/>
    <p:sldId id="399" r:id="rId11"/>
    <p:sldId id="400" r:id="rId12"/>
    <p:sldId id="403" r:id="rId13"/>
    <p:sldId id="401" r:id="rId14"/>
    <p:sldId id="402" r:id="rId15"/>
    <p:sldId id="404" r:id="rId16"/>
    <p:sldId id="407" r:id="rId17"/>
    <p:sldId id="408" r:id="rId18"/>
    <p:sldId id="409" r:id="rId19"/>
    <p:sldId id="410" r:id="rId20"/>
    <p:sldId id="411" r:id="rId21"/>
    <p:sldId id="413" r:id="rId22"/>
    <p:sldId id="414" r:id="rId23"/>
    <p:sldId id="415" r:id="rId24"/>
    <p:sldId id="421" r:id="rId25"/>
    <p:sldId id="416" r:id="rId26"/>
    <p:sldId id="412" r:id="rId27"/>
    <p:sldId id="423" r:id="rId28"/>
    <p:sldId id="418" r:id="rId29"/>
    <p:sldId id="419" r:id="rId30"/>
    <p:sldId id="417" r:id="rId31"/>
    <p:sldId id="428" r:id="rId32"/>
    <p:sldId id="429" r:id="rId33"/>
    <p:sldId id="424" r:id="rId34"/>
    <p:sldId id="425" r:id="rId35"/>
    <p:sldId id="426" r:id="rId36"/>
    <p:sldId id="427" r:id="rId37"/>
    <p:sldId id="430" r:id="rId38"/>
    <p:sldId id="431" r:id="rId3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223">
          <p15:clr>
            <a:srgbClr val="A4A3A4"/>
          </p15:clr>
        </p15:guide>
        <p15:guide id="4" orient="horz" pos="1022">
          <p15:clr>
            <a:srgbClr val="A4A3A4"/>
          </p15:clr>
        </p15:guide>
        <p15:guide id="5" pos="2880">
          <p15:clr>
            <a:srgbClr val="A4A3A4"/>
          </p15:clr>
        </p15:guide>
        <p15:guide id="6" pos="624">
          <p15:clr>
            <a:srgbClr val="A4A3A4"/>
          </p15:clr>
        </p15:guide>
        <p15:guide id="7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DD7"/>
    <a:srgbClr val="DCCDF7"/>
    <a:srgbClr val="C0ACE6"/>
    <a:srgbClr val="AAACAE"/>
    <a:srgbClr val="97ACD9"/>
    <a:srgbClr val="767DBC"/>
    <a:srgbClr val="D3D4D6"/>
    <a:srgbClr val="858789"/>
    <a:srgbClr val="CCD4EC"/>
    <a:srgbClr val="526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0" autoAdjust="0"/>
    <p:restoredTop sz="88368" autoAdjust="0"/>
  </p:normalViewPr>
  <p:slideViewPr>
    <p:cSldViewPr showGuides="1">
      <p:cViewPr varScale="1">
        <p:scale>
          <a:sx n="75" d="100"/>
          <a:sy n="75" d="100"/>
        </p:scale>
        <p:origin x="-1568" y="-112"/>
      </p:cViewPr>
      <p:guideLst>
        <p:guide orient="horz" pos="2160"/>
        <p:guide orient="horz" pos="3600"/>
        <p:guide orient="horz" pos="223"/>
        <p:guide orient="horz" pos="1022"/>
        <p:guide pos="2880"/>
        <p:guide pos="624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p859\Desktop\Copy%20of%20Copy%20of%20New%20equation%20figure%20table%20for%20Lihui-EE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p859\AppData\Local\Microsoft\Windows\Temporary%20Internet%20Files\Content.Outlook\ACADL5QR\New%20equation%20figure%20table%20for%20Lihui-E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65.124.23.201\q-drive\GRP-ALLEN\Anita\USS\Copy%20of%20New%20equation%20figure%20table%20for%20Lihui-FM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p859\Desktop\Copy%20of%20Copy%20of%20New%20equation%20figure%20table%20for%20Lihui-EE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q1-drive.prevmed.northwestern.edu\Q-Drive\GRP-ALLEN\Anita\USS\Abstract%20Figure%202-27-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q1-drive.prevmed.northwestern.edu\Q-Drive\GRP-ALLEN\Anita\USS\New%20data%20for%20Lancet%20paper%201-27-15\Abstract%20Figure%201-27-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q1-drive.prevmed.northwestern.edu\Q-Drive\GRP-ALLEN\Anita\USS\New%20data%20for%20Lancet%20paper%201-27-15\Abstract%20Figure%201-27-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q1-drive.prevmed.northwestern.edu\Q-Drive\GRP-ALLEN\Anita\USS\New%20data%20for%20Lancet%20paper%201-27-15\Abstract%20Figure%201-27-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q1-drive.prevmed.northwestern.edu\Q-Drive\GRP-ALLEN\Anita\USS\New%20data%20for%20Lancet%20paper%201-27-15\Abstract%20Figure%201-27-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65.124.23.201\q-drive\GRP-ALLEN\Anita\USS\Copy%20of%20New%20equation%20figure%20table%20for%20Lihui-E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65.124.23.201\q-drive\GRP-ALLEN\Anita\USS\Copy%20of%20New%20equation%20figure%20table%20for%20Lihui-EM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1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9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2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5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28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6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9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2"/>
            <c:marker>
              <c:symbol val="star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45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3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6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9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62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'NA time spot'!$D$2:$D$64</c:f>
                <c:numCache>
                  <c:formatCode>General</c:formatCode>
                  <c:ptCount val="63"/>
                  <c:pt idx="2">
                    <c:v>55.0</c:v>
                  </c:pt>
                  <c:pt idx="5">
                    <c:v>54.0</c:v>
                  </c:pt>
                  <c:pt idx="8">
                    <c:v>53.0</c:v>
                  </c:pt>
                  <c:pt idx="11">
                    <c:v>56.0</c:v>
                  </c:pt>
                  <c:pt idx="19">
                    <c:v>55.0</c:v>
                  </c:pt>
                  <c:pt idx="22">
                    <c:v>60.0</c:v>
                  </c:pt>
                  <c:pt idx="25">
                    <c:v>58.0</c:v>
                  </c:pt>
                  <c:pt idx="28">
                    <c:v>59.0</c:v>
                  </c:pt>
                  <c:pt idx="36">
                    <c:v>46.0</c:v>
                  </c:pt>
                  <c:pt idx="39">
                    <c:v>49.0</c:v>
                  </c:pt>
                  <c:pt idx="42">
                    <c:v>52.0</c:v>
                  </c:pt>
                  <c:pt idx="45">
                    <c:v>51.0</c:v>
                  </c:pt>
                  <c:pt idx="53">
                    <c:v>42.0</c:v>
                  </c:pt>
                  <c:pt idx="56">
                    <c:v>48.0</c:v>
                  </c:pt>
                  <c:pt idx="59">
                    <c:v>49.0</c:v>
                  </c:pt>
                  <c:pt idx="62">
                    <c:v>47.0</c:v>
                  </c:pt>
                </c:numCache>
              </c:numRef>
            </c:plus>
            <c:minus>
              <c:numRef>
                <c:f>'NA time spot'!$E$2:$E$64</c:f>
                <c:numCache>
                  <c:formatCode>General</c:formatCode>
                  <c:ptCount val="63"/>
                  <c:pt idx="2">
                    <c:v>55.0</c:v>
                  </c:pt>
                  <c:pt idx="5">
                    <c:v>54.0</c:v>
                  </c:pt>
                  <c:pt idx="8">
                    <c:v>53.0</c:v>
                  </c:pt>
                  <c:pt idx="11">
                    <c:v>56.0</c:v>
                  </c:pt>
                  <c:pt idx="19">
                    <c:v>55.0</c:v>
                  </c:pt>
                  <c:pt idx="22">
                    <c:v>60.0</c:v>
                  </c:pt>
                  <c:pt idx="25">
                    <c:v>58.0</c:v>
                  </c:pt>
                  <c:pt idx="28">
                    <c:v>59.0</c:v>
                  </c:pt>
                  <c:pt idx="36">
                    <c:v>46.0</c:v>
                  </c:pt>
                  <c:pt idx="39">
                    <c:v>49.0</c:v>
                  </c:pt>
                  <c:pt idx="42">
                    <c:v>52.0</c:v>
                  </c:pt>
                  <c:pt idx="45">
                    <c:v>51.0</c:v>
                  </c:pt>
                  <c:pt idx="53">
                    <c:v>42.0</c:v>
                  </c:pt>
                  <c:pt idx="56">
                    <c:v>48.0</c:v>
                  </c:pt>
                  <c:pt idx="59">
                    <c:v>49.0</c:v>
                  </c:pt>
                  <c:pt idx="62">
                    <c:v>47.0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multiLvlStrRef>
              <c:f>'[Copy of Copy of New equation figure table for Lihui-EE1.xlsx]NA time spot'!$A$2:$B$64</c:f>
              <c:multiLvlStrCache>
                <c:ptCount val="63"/>
                <c:lvl>
                  <c:pt idx="2">
                    <c:v>FM</c:v>
                  </c:pt>
                  <c:pt idx="5">
                    <c:v>EM</c:v>
                  </c:pt>
                  <c:pt idx="8">
                    <c:v>EA</c:v>
                  </c:pt>
                  <c:pt idx="11">
                    <c:v>EE</c:v>
                  </c:pt>
                  <c:pt idx="19">
                    <c:v>FM</c:v>
                  </c:pt>
                  <c:pt idx="22">
                    <c:v>EM</c:v>
                  </c:pt>
                  <c:pt idx="25">
                    <c:v>EA</c:v>
                  </c:pt>
                  <c:pt idx="28">
                    <c:v>EE</c:v>
                  </c:pt>
                  <c:pt idx="36">
                    <c:v>FM</c:v>
                  </c:pt>
                  <c:pt idx="39">
                    <c:v>EM</c:v>
                  </c:pt>
                  <c:pt idx="42">
                    <c:v>EA</c:v>
                  </c:pt>
                  <c:pt idx="45">
                    <c:v>EE</c:v>
                  </c:pt>
                  <c:pt idx="53">
                    <c:v>FM</c:v>
                  </c:pt>
                  <c:pt idx="56">
                    <c:v>EM</c:v>
                  </c:pt>
                  <c:pt idx="59">
                    <c:v>EA</c:v>
                  </c:pt>
                  <c:pt idx="62">
                    <c:v>EE</c:v>
                  </c:pt>
                </c:lvl>
                <c:lvl>
                  <c:pt idx="2">
                    <c:v>BM</c:v>
                  </c:pt>
                  <c:pt idx="19">
                    <c:v>BW</c:v>
                  </c:pt>
                  <c:pt idx="36">
                    <c:v>WM</c:v>
                  </c:pt>
                  <c:pt idx="53">
                    <c:v>WW</c:v>
                  </c:pt>
                </c:lvl>
              </c:multiLvlStrCache>
            </c:multiLvlStrRef>
          </c:xVal>
          <c:yVal>
            <c:numRef>
              <c:f>'NA time spot'!$C$2:$C$64</c:f>
              <c:numCache>
                <c:formatCode>General</c:formatCode>
                <c:ptCount val="63"/>
                <c:pt idx="2">
                  <c:v>95.0</c:v>
                </c:pt>
                <c:pt idx="5">
                  <c:v>106.0</c:v>
                </c:pt>
                <c:pt idx="8">
                  <c:v>109.0</c:v>
                </c:pt>
                <c:pt idx="11">
                  <c:v>110.0</c:v>
                </c:pt>
                <c:pt idx="19">
                  <c:v>89.0</c:v>
                </c:pt>
                <c:pt idx="22">
                  <c:v>107.0</c:v>
                </c:pt>
                <c:pt idx="25">
                  <c:v>111.0</c:v>
                </c:pt>
                <c:pt idx="28">
                  <c:v>110.0</c:v>
                </c:pt>
                <c:pt idx="36">
                  <c:v>97.0</c:v>
                </c:pt>
                <c:pt idx="39">
                  <c:v>92.0</c:v>
                </c:pt>
                <c:pt idx="42">
                  <c:v>96.0</c:v>
                </c:pt>
                <c:pt idx="45">
                  <c:v>101.0</c:v>
                </c:pt>
                <c:pt idx="53">
                  <c:v>67.0</c:v>
                </c:pt>
                <c:pt idx="56">
                  <c:v>77.0</c:v>
                </c:pt>
                <c:pt idx="59">
                  <c:v>70.0</c:v>
                </c:pt>
                <c:pt idx="62">
                  <c:v>74.0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8064360"/>
        <c:axId val="-2118486392"/>
      </c:scatterChart>
      <c:valAx>
        <c:axId val="-20780643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486392"/>
        <c:crosses val="autoZero"/>
        <c:crossBetween val="midCat"/>
      </c:valAx>
      <c:valAx>
        <c:axId val="-2118486392"/>
        <c:scaling>
          <c:orientation val="minMax"/>
          <c:max val="25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8064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round/>
              </a:ln>
              <a:effectLst/>
            </c:spPr>
          </c:dPt>
          <c:dPt>
            <c:idx val="2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3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1"/>
            <c:marker>
              <c:symbol val="star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</c:dPt>
          <c:dPt>
            <c:idx val="6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7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'new eqn'!$G$2:$G$76</c:f>
                <c:numCache>
                  <c:formatCode>General</c:formatCode>
                  <c:ptCount val="75"/>
                  <c:pt idx="2">
                    <c:v>-194.9</c:v>
                  </c:pt>
                  <c:pt idx="5">
                    <c:v>-445.5</c:v>
                  </c:pt>
                  <c:pt idx="8">
                    <c:v>-304.5</c:v>
                  </c:pt>
                  <c:pt idx="11">
                    <c:v>-428.0</c:v>
                  </c:pt>
                  <c:pt idx="14">
                    <c:v>-390.0</c:v>
                  </c:pt>
                  <c:pt idx="22">
                    <c:v>-189.5</c:v>
                  </c:pt>
                  <c:pt idx="25">
                    <c:v>-463.4</c:v>
                  </c:pt>
                  <c:pt idx="28">
                    <c:v>-292.2</c:v>
                  </c:pt>
                  <c:pt idx="31">
                    <c:v>-408.7</c:v>
                  </c:pt>
                  <c:pt idx="34">
                    <c:v>-383.3</c:v>
                  </c:pt>
                  <c:pt idx="42">
                    <c:v>-203.9</c:v>
                  </c:pt>
                  <c:pt idx="45">
                    <c:v>-480.5999999999999</c:v>
                  </c:pt>
                  <c:pt idx="48">
                    <c:v>-312.1999999999999</c:v>
                  </c:pt>
                  <c:pt idx="51">
                    <c:v>-391.7</c:v>
                  </c:pt>
                  <c:pt idx="54">
                    <c:v>-386.2</c:v>
                  </c:pt>
                  <c:pt idx="62">
                    <c:v>-388.5</c:v>
                  </c:pt>
                  <c:pt idx="65">
                    <c:v>-526.9</c:v>
                  </c:pt>
                  <c:pt idx="68">
                    <c:v>-819.6</c:v>
                  </c:pt>
                  <c:pt idx="71">
                    <c:v>-596.9</c:v>
                  </c:pt>
                  <c:pt idx="74">
                    <c:v>-828.7</c:v>
                  </c:pt>
                </c:numCache>
              </c:numRef>
            </c:plus>
            <c:minus>
              <c:numRef>
                <c:f>'new eqn'!$H$2:$H$76</c:f>
                <c:numCache>
                  <c:formatCode>General</c:formatCode>
                  <c:ptCount val="75"/>
                  <c:pt idx="2">
                    <c:v>-194.9</c:v>
                  </c:pt>
                  <c:pt idx="5">
                    <c:v>-445.5000000000001</c:v>
                  </c:pt>
                  <c:pt idx="8">
                    <c:v>-304.5</c:v>
                  </c:pt>
                  <c:pt idx="11">
                    <c:v>-427.9</c:v>
                  </c:pt>
                  <c:pt idx="14">
                    <c:v>-390.0</c:v>
                  </c:pt>
                  <c:pt idx="22">
                    <c:v>-189.4</c:v>
                  </c:pt>
                  <c:pt idx="25">
                    <c:v>-463.3</c:v>
                  </c:pt>
                  <c:pt idx="28">
                    <c:v>-292.3</c:v>
                  </c:pt>
                  <c:pt idx="31">
                    <c:v>-408.6</c:v>
                  </c:pt>
                  <c:pt idx="34">
                    <c:v>-383.2999999999997</c:v>
                  </c:pt>
                  <c:pt idx="42">
                    <c:v>-204.0</c:v>
                  </c:pt>
                  <c:pt idx="45">
                    <c:v>-480.6</c:v>
                  </c:pt>
                  <c:pt idx="48">
                    <c:v>-312.2</c:v>
                  </c:pt>
                  <c:pt idx="51">
                    <c:v>-391.7</c:v>
                  </c:pt>
                  <c:pt idx="54">
                    <c:v>-386.2</c:v>
                  </c:pt>
                  <c:pt idx="62">
                    <c:v>-388.5</c:v>
                  </c:pt>
                  <c:pt idx="65">
                    <c:v>-527.0</c:v>
                  </c:pt>
                  <c:pt idx="68">
                    <c:v>-819.5</c:v>
                  </c:pt>
                  <c:pt idx="71">
                    <c:v>-596.8</c:v>
                  </c:pt>
                  <c:pt idx="74">
                    <c:v>-828.7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multiLvlStrRef>
              <c:f>'[New equation figure table for Lihui-EA.xlsx]new eqn'!$A$2:$B$76</c:f>
              <c:multiLvlStrCache>
                <c:ptCount val="75"/>
                <c:lvl>
                  <c:pt idx="2">
                    <c:v>All</c:v>
                  </c:pt>
                  <c:pt idx="5">
                    <c:v>BM</c:v>
                  </c:pt>
                  <c:pt idx="8">
                    <c:v>BW</c:v>
                  </c:pt>
                  <c:pt idx="11">
                    <c:v>WM</c:v>
                  </c:pt>
                  <c:pt idx="14">
                    <c:v>WW</c:v>
                  </c:pt>
                  <c:pt idx="22">
                    <c:v>All</c:v>
                  </c:pt>
                  <c:pt idx="25">
                    <c:v>BM</c:v>
                  </c:pt>
                  <c:pt idx="28">
                    <c:v>BW</c:v>
                  </c:pt>
                  <c:pt idx="31">
                    <c:v>WM</c:v>
                  </c:pt>
                  <c:pt idx="34">
                    <c:v>WW</c:v>
                  </c:pt>
                  <c:pt idx="42">
                    <c:v>All</c:v>
                  </c:pt>
                  <c:pt idx="45">
                    <c:v>BM</c:v>
                  </c:pt>
                  <c:pt idx="48">
                    <c:v>BW</c:v>
                  </c:pt>
                  <c:pt idx="51">
                    <c:v>WM</c:v>
                  </c:pt>
                  <c:pt idx="54">
                    <c:v>WW</c:v>
                  </c:pt>
                  <c:pt idx="62">
                    <c:v>All</c:v>
                  </c:pt>
                  <c:pt idx="65">
                    <c:v>BM</c:v>
                  </c:pt>
                  <c:pt idx="68">
                    <c:v>BW</c:v>
                  </c:pt>
                  <c:pt idx="71">
                    <c:v>WM</c:v>
                  </c:pt>
                  <c:pt idx="74">
                    <c:v>WW</c:v>
                  </c:pt>
                </c:lvl>
                <c:lvl>
                  <c:pt idx="2">
                    <c:v>New eqn</c:v>
                  </c:pt>
                  <c:pt idx="22">
                    <c:v>INTERSALT</c:v>
                  </c:pt>
                  <c:pt idx="42">
                    <c:v>Tanaka</c:v>
                  </c:pt>
                  <c:pt idx="62">
                    <c:v>Mage</c:v>
                  </c:pt>
                </c:lvl>
              </c:multiLvlStrCache>
            </c:multiLvlStrRef>
          </c:xVal>
          <c:yVal>
            <c:numRef>
              <c:f>'new eqn'!$C$2:$C$76</c:f>
              <c:numCache>
                <c:formatCode>General</c:formatCode>
                <c:ptCount val="75"/>
                <c:pt idx="2">
                  <c:v>-88.6</c:v>
                </c:pt>
                <c:pt idx="5">
                  <c:v>-420.2</c:v>
                </c:pt>
                <c:pt idx="8">
                  <c:v>263.3999999999999</c:v>
                </c:pt>
                <c:pt idx="11">
                  <c:v>-67.6</c:v>
                </c:pt>
                <c:pt idx="14">
                  <c:v>-304.8999999999999</c:v>
                </c:pt>
                <c:pt idx="22">
                  <c:v>-192.8</c:v>
                </c:pt>
                <c:pt idx="25">
                  <c:v>-49.8</c:v>
                </c:pt>
                <c:pt idx="28">
                  <c:v>-184.3</c:v>
                </c:pt>
                <c:pt idx="31">
                  <c:v>-93.9</c:v>
                </c:pt>
                <c:pt idx="34">
                  <c:v>-447.6</c:v>
                </c:pt>
                <c:pt idx="42">
                  <c:v>129.3</c:v>
                </c:pt>
                <c:pt idx="45">
                  <c:v>-467.4</c:v>
                </c:pt>
                <c:pt idx="48">
                  <c:v>479.1</c:v>
                </c:pt>
                <c:pt idx="51">
                  <c:v>-208.7</c:v>
                </c:pt>
                <c:pt idx="54">
                  <c:v>511.7</c:v>
                </c:pt>
                <c:pt idx="62">
                  <c:v>-91.4</c:v>
                </c:pt>
                <c:pt idx="65">
                  <c:v>-747.0</c:v>
                </c:pt>
                <c:pt idx="68">
                  <c:v>669.2</c:v>
                </c:pt>
                <c:pt idx="71">
                  <c:v>-590.3</c:v>
                </c:pt>
                <c:pt idx="74">
                  <c:v>-167.7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934776"/>
        <c:axId val="-2118930904"/>
      </c:scatterChart>
      <c:valAx>
        <c:axId val="-21189347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930904"/>
        <c:crosses val="autoZero"/>
        <c:crossBetween val="midCat"/>
      </c:valAx>
      <c:valAx>
        <c:axId val="-2118930904"/>
        <c:scaling>
          <c:orientation val="minMax"/>
          <c:max val="2000.0"/>
          <c:min val="-2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934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round/>
              </a:ln>
              <a:effectLst/>
            </c:spPr>
          </c:dPt>
          <c:dPt>
            <c:idx val="2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3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1"/>
            <c:marker>
              <c:symbol val="star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</c:dPt>
          <c:dPt>
            <c:idx val="6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7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3"/>
            <c:marker>
              <c:symbol val="diamond"/>
              <c:size val="8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6"/>
            <c:marker>
              <c:symbol val="square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9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92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95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'[Copy of New equation figure table for Lihui-FM1.xlsx]new eqn'!$G$2:$G$97</c:f>
                <c:numCache>
                  <c:formatCode>General</c:formatCode>
                  <c:ptCount val="96"/>
                  <c:pt idx="2">
                    <c:v>-170.9</c:v>
                  </c:pt>
                  <c:pt idx="5">
                    <c:v>-428.2</c:v>
                  </c:pt>
                  <c:pt idx="8">
                    <c:v>-262.2</c:v>
                  </c:pt>
                  <c:pt idx="11">
                    <c:v>-324.2</c:v>
                  </c:pt>
                  <c:pt idx="14">
                    <c:v>-339.7</c:v>
                  </c:pt>
                  <c:pt idx="22">
                    <c:v>-172.4</c:v>
                  </c:pt>
                  <c:pt idx="25">
                    <c:v>-436.3</c:v>
                  </c:pt>
                  <c:pt idx="28">
                    <c:v>-260.3999999999999</c:v>
                  </c:pt>
                  <c:pt idx="31">
                    <c:v>-347.5999999999999</c:v>
                  </c:pt>
                  <c:pt idx="34">
                    <c:v>-343.0</c:v>
                  </c:pt>
                  <c:pt idx="42">
                    <c:v>-180.2</c:v>
                  </c:pt>
                  <c:pt idx="45">
                    <c:v>-394.6</c:v>
                  </c:pt>
                  <c:pt idx="48">
                    <c:v>-265.3999999999999</c:v>
                  </c:pt>
                  <c:pt idx="51">
                    <c:v>-340.5</c:v>
                  </c:pt>
                  <c:pt idx="54">
                    <c:v>-365.2999999999997</c:v>
                  </c:pt>
                  <c:pt idx="62">
                    <c:v>-277.3999999999999</c:v>
                  </c:pt>
                  <c:pt idx="65">
                    <c:v>-746.8</c:v>
                  </c:pt>
                  <c:pt idx="68">
                    <c:v>-431.5</c:v>
                  </c:pt>
                  <c:pt idx="71">
                    <c:v>-391.0000000000001</c:v>
                  </c:pt>
                  <c:pt idx="74">
                    <c:v>-527.6</c:v>
                  </c:pt>
                  <c:pt idx="83">
                    <c:v>-177.4</c:v>
                  </c:pt>
                  <c:pt idx="86">
                    <c:v>-398.5999999999999</c:v>
                  </c:pt>
                  <c:pt idx="89">
                    <c:v>-276.7999999999997</c:v>
                  </c:pt>
                  <c:pt idx="92">
                    <c:v>-332.1000000000002</c:v>
                  </c:pt>
                  <c:pt idx="95">
                    <c:v>-411.5999999999999</c:v>
                  </c:pt>
                </c:numCache>
              </c:numRef>
            </c:plus>
            <c:minus>
              <c:numRef>
                <c:f>'[Copy of New equation figure table for Lihui-FM1.xlsx]new eqn'!$H$2:$H$97</c:f>
                <c:numCache>
                  <c:formatCode>General</c:formatCode>
                  <c:ptCount val="96"/>
                  <c:pt idx="2">
                    <c:v>-170.9</c:v>
                  </c:pt>
                  <c:pt idx="5">
                    <c:v>-428.2</c:v>
                  </c:pt>
                  <c:pt idx="8">
                    <c:v>-262.2</c:v>
                  </c:pt>
                  <c:pt idx="11">
                    <c:v>-324.3</c:v>
                  </c:pt>
                  <c:pt idx="14">
                    <c:v>-339.7</c:v>
                  </c:pt>
                  <c:pt idx="22">
                    <c:v>-172.4</c:v>
                  </c:pt>
                  <c:pt idx="25">
                    <c:v>-436.4</c:v>
                  </c:pt>
                  <c:pt idx="28">
                    <c:v>-260.2999999999997</c:v>
                  </c:pt>
                  <c:pt idx="31">
                    <c:v>-347.6</c:v>
                  </c:pt>
                  <c:pt idx="34">
                    <c:v>-342.9</c:v>
                  </c:pt>
                  <c:pt idx="42">
                    <c:v>-180.2</c:v>
                  </c:pt>
                  <c:pt idx="45">
                    <c:v>-394.5999999999999</c:v>
                  </c:pt>
                  <c:pt idx="48">
                    <c:v>-265.4</c:v>
                  </c:pt>
                  <c:pt idx="51">
                    <c:v>-340.5999999999999</c:v>
                  </c:pt>
                  <c:pt idx="54">
                    <c:v>-365.2999999999997</c:v>
                  </c:pt>
                  <c:pt idx="62">
                    <c:v>-277.5</c:v>
                  </c:pt>
                  <c:pt idx="65">
                    <c:v>-746.8000000000001</c:v>
                  </c:pt>
                  <c:pt idx="68">
                    <c:v>-431.4</c:v>
                  </c:pt>
                  <c:pt idx="71">
                    <c:v>-390.9</c:v>
                  </c:pt>
                  <c:pt idx="74">
                    <c:v>-527.6</c:v>
                  </c:pt>
                  <c:pt idx="83">
                    <c:v>-177.4000000000001</c:v>
                  </c:pt>
                  <c:pt idx="86">
                    <c:v>-398.6</c:v>
                  </c:pt>
                  <c:pt idx="89">
                    <c:v>-276.8999999999999</c:v>
                  </c:pt>
                  <c:pt idx="92">
                    <c:v>-331.9999999999997</c:v>
                  </c:pt>
                  <c:pt idx="95">
                    <c:v>-411.6000000000002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multiLvlStrRef>
              <c:f>'[Copy of New equation figure table for Lihui-FM1.xlsx]new eqn'!$A$4:$B$97</c:f>
              <c:multiLvlStrCache>
                <c:ptCount val="94"/>
                <c:lvl>
                  <c:pt idx="0">
                    <c:v>All</c:v>
                  </c:pt>
                  <c:pt idx="3">
                    <c:v>BM</c:v>
                  </c:pt>
                  <c:pt idx="6">
                    <c:v>BW</c:v>
                  </c:pt>
                  <c:pt idx="9">
                    <c:v>WM</c:v>
                  </c:pt>
                  <c:pt idx="12">
                    <c:v>WW</c:v>
                  </c:pt>
                  <c:pt idx="20">
                    <c:v>All</c:v>
                  </c:pt>
                  <c:pt idx="23">
                    <c:v>BM</c:v>
                  </c:pt>
                  <c:pt idx="26">
                    <c:v>BW</c:v>
                  </c:pt>
                  <c:pt idx="29">
                    <c:v>WM</c:v>
                  </c:pt>
                  <c:pt idx="32">
                    <c:v>WW</c:v>
                  </c:pt>
                  <c:pt idx="40">
                    <c:v>All</c:v>
                  </c:pt>
                  <c:pt idx="43">
                    <c:v>BM</c:v>
                  </c:pt>
                  <c:pt idx="46">
                    <c:v>BW</c:v>
                  </c:pt>
                  <c:pt idx="49">
                    <c:v>WM</c:v>
                  </c:pt>
                  <c:pt idx="52">
                    <c:v>WW</c:v>
                  </c:pt>
                  <c:pt idx="60">
                    <c:v>All</c:v>
                  </c:pt>
                  <c:pt idx="63">
                    <c:v>BM</c:v>
                  </c:pt>
                  <c:pt idx="66">
                    <c:v>BW</c:v>
                  </c:pt>
                  <c:pt idx="69">
                    <c:v>WM</c:v>
                  </c:pt>
                  <c:pt idx="72">
                    <c:v>WW</c:v>
                  </c:pt>
                  <c:pt idx="81">
                    <c:v>All</c:v>
                  </c:pt>
                  <c:pt idx="84">
                    <c:v>BM</c:v>
                  </c:pt>
                  <c:pt idx="87">
                    <c:v>BW</c:v>
                  </c:pt>
                  <c:pt idx="90">
                    <c:v>WM</c:v>
                  </c:pt>
                  <c:pt idx="93">
                    <c:v>WW</c:v>
                  </c:pt>
                </c:lvl>
                <c:lvl>
                  <c:pt idx="0">
                    <c:v>New eqn</c:v>
                  </c:pt>
                  <c:pt idx="20">
                    <c:v>INTERSALT</c:v>
                  </c:pt>
                  <c:pt idx="40">
                    <c:v>Tanaka</c:v>
                  </c:pt>
                  <c:pt idx="60">
                    <c:v>Mage</c:v>
                  </c:pt>
                  <c:pt idx="93">
                    <c:v>Kawasaki</c:v>
                  </c:pt>
                </c:lvl>
              </c:multiLvlStrCache>
            </c:multiLvlStrRef>
          </c:xVal>
          <c:yVal>
            <c:numRef>
              <c:f>'[Copy of New equation figure table for Lihui-FM1.xlsx]new eqn'!$C$2:$C$97</c:f>
              <c:numCache>
                <c:formatCode>General</c:formatCode>
                <c:ptCount val="96"/>
                <c:pt idx="2">
                  <c:v>6.3</c:v>
                </c:pt>
                <c:pt idx="5">
                  <c:v>-279.3</c:v>
                </c:pt>
                <c:pt idx="8">
                  <c:v>205.0</c:v>
                </c:pt>
                <c:pt idx="11">
                  <c:v>172.9</c:v>
                </c:pt>
                <c:pt idx="14">
                  <c:v>-124.1</c:v>
                </c:pt>
                <c:pt idx="22">
                  <c:v>-117.1</c:v>
                </c:pt>
                <c:pt idx="25">
                  <c:v>2.8</c:v>
                </c:pt>
                <c:pt idx="28">
                  <c:v>-149.4</c:v>
                </c:pt>
                <c:pt idx="31">
                  <c:v>47.3</c:v>
                </c:pt>
                <c:pt idx="34">
                  <c:v>-348.1</c:v>
                </c:pt>
                <c:pt idx="42">
                  <c:v>207.6</c:v>
                </c:pt>
                <c:pt idx="45">
                  <c:v>-382.8</c:v>
                </c:pt>
                <c:pt idx="48">
                  <c:v>504.1</c:v>
                </c:pt>
                <c:pt idx="51">
                  <c:v>-178.8</c:v>
                </c:pt>
                <c:pt idx="54">
                  <c:v>757.8</c:v>
                </c:pt>
                <c:pt idx="62">
                  <c:v>-50.7</c:v>
                </c:pt>
                <c:pt idx="65">
                  <c:v>-183.4</c:v>
                </c:pt>
                <c:pt idx="68">
                  <c:v>403.5</c:v>
                </c:pt>
                <c:pt idx="71">
                  <c:v>-599.7</c:v>
                </c:pt>
                <c:pt idx="74">
                  <c:v>-133.4</c:v>
                </c:pt>
                <c:pt idx="83">
                  <c:v>944.7</c:v>
                </c:pt>
                <c:pt idx="86">
                  <c:v>686.2</c:v>
                </c:pt>
                <c:pt idx="89">
                  <c:v>1016.0</c:v>
                </c:pt>
                <c:pt idx="92">
                  <c:v>762.3</c:v>
                </c:pt>
                <c:pt idx="95">
                  <c:v>1289.4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128200"/>
        <c:axId val="-2119138936"/>
      </c:scatterChart>
      <c:valAx>
        <c:axId val="-21191282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138936"/>
        <c:crosses val="autoZero"/>
        <c:crossBetween val="midCat"/>
      </c:valAx>
      <c:valAx>
        <c:axId val="-2119138936"/>
        <c:scaling>
          <c:orientation val="minMax"/>
          <c:max val="2000.0"/>
          <c:min val="-2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128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1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9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2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5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28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6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9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2"/>
            <c:marker>
              <c:symbol val="star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45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3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6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9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62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'Creat time spot'!$D$2:$D$64</c:f>
                <c:numCache>
                  <c:formatCode>General</c:formatCode>
                  <c:ptCount val="63"/>
                  <c:pt idx="2">
                    <c:v>8.0</c:v>
                  </c:pt>
                  <c:pt idx="5">
                    <c:v>8.0</c:v>
                  </c:pt>
                  <c:pt idx="8">
                    <c:v>8.0</c:v>
                  </c:pt>
                  <c:pt idx="11">
                    <c:v>9.0</c:v>
                  </c:pt>
                  <c:pt idx="19">
                    <c:v>6.0</c:v>
                  </c:pt>
                  <c:pt idx="22">
                    <c:v>7.0</c:v>
                  </c:pt>
                  <c:pt idx="25">
                    <c:v>8.0</c:v>
                  </c:pt>
                  <c:pt idx="28">
                    <c:v>7.0</c:v>
                  </c:pt>
                  <c:pt idx="36">
                    <c:v>6.0</c:v>
                  </c:pt>
                  <c:pt idx="39">
                    <c:v>6.0</c:v>
                  </c:pt>
                  <c:pt idx="42">
                    <c:v>5.0</c:v>
                  </c:pt>
                  <c:pt idx="45">
                    <c:v>6.0</c:v>
                  </c:pt>
                  <c:pt idx="53">
                    <c:v>4.0</c:v>
                  </c:pt>
                  <c:pt idx="56">
                    <c:v>5.0</c:v>
                  </c:pt>
                  <c:pt idx="59">
                    <c:v>6.0</c:v>
                  </c:pt>
                  <c:pt idx="62">
                    <c:v>6.0</c:v>
                  </c:pt>
                </c:numCache>
              </c:numRef>
            </c:plus>
            <c:minus>
              <c:numRef>
                <c:f>'Creat time spot'!$E$2:$E$64</c:f>
                <c:numCache>
                  <c:formatCode>General</c:formatCode>
                  <c:ptCount val="63"/>
                  <c:pt idx="2">
                    <c:v>8.0</c:v>
                  </c:pt>
                  <c:pt idx="5">
                    <c:v>8.0</c:v>
                  </c:pt>
                  <c:pt idx="8">
                    <c:v>8.0</c:v>
                  </c:pt>
                  <c:pt idx="11">
                    <c:v>9.0</c:v>
                  </c:pt>
                  <c:pt idx="19">
                    <c:v>6.0</c:v>
                  </c:pt>
                  <c:pt idx="22">
                    <c:v>7.0</c:v>
                  </c:pt>
                  <c:pt idx="25">
                    <c:v>8.0</c:v>
                  </c:pt>
                  <c:pt idx="28">
                    <c:v>7.0</c:v>
                  </c:pt>
                  <c:pt idx="36">
                    <c:v>6.0</c:v>
                  </c:pt>
                  <c:pt idx="39">
                    <c:v>6.0</c:v>
                  </c:pt>
                  <c:pt idx="42">
                    <c:v>5.0</c:v>
                  </c:pt>
                  <c:pt idx="45">
                    <c:v>6.0</c:v>
                  </c:pt>
                  <c:pt idx="53">
                    <c:v>4.0</c:v>
                  </c:pt>
                  <c:pt idx="56">
                    <c:v>5.0</c:v>
                  </c:pt>
                  <c:pt idx="59">
                    <c:v>6.0</c:v>
                  </c:pt>
                  <c:pt idx="62">
                    <c:v>6.0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multiLvlStrRef>
              <c:f>'[Copy of Copy of New equation figure table for Lihui-EE1.xlsx]Creat time spot'!$A$2:$B$64</c:f>
              <c:multiLvlStrCache>
                <c:ptCount val="63"/>
                <c:lvl>
                  <c:pt idx="2">
                    <c:v>FM</c:v>
                  </c:pt>
                  <c:pt idx="5">
                    <c:v>EM</c:v>
                  </c:pt>
                  <c:pt idx="8">
                    <c:v>EA</c:v>
                  </c:pt>
                  <c:pt idx="11">
                    <c:v>EE</c:v>
                  </c:pt>
                  <c:pt idx="19">
                    <c:v>FM</c:v>
                  </c:pt>
                  <c:pt idx="22">
                    <c:v>EM</c:v>
                  </c:pt>
                  <c:pt idx="25">
                    <c:v>EA</c:v>
                  </c:pt>
                  <c:pt idx="28">
                    <c:v>EE</c:v>
                  </c:pt>
                  <c:pt idx="36">
                    <c:v>FM</c:v>
                  </c:pt>
                  <c:pt idx="39">
                    <c:v>EM</c:v>
                  </c:pt>
                  <c:pt idx="42">
                    <c:v>EA</c:v>
                  </c:pt>
                  <c:pt idx="45">
                    <c:v>EE</c:v>
                  </c:pt>
                  <c:pt idx="53">
                    <c:v>FM</c:v>
                  </c:pt>
                  <c:pt idx="56">
                    <c:v>EM</c:v>
                  </c:pt>
                  <c:pt idx="59">
                    <c:v>EA</c:v>
                  </c:pt>
                  <c:pt idx="62">
                    <c:v>EE</c:v>
                  </c:pt>
                </c:lvl>
                <c:lvl>
                  <c:pt idx="2">
                    <c:v>BM</c:v>
                  </c:pt>
                  <c:pt idx="19">
                    <c:v>BW</c:v>
                  </c:pt>
                  <c:pt idx="36">
                    <c:v>WM</c:v>
                  </c:pt>
                  <c:pt idx="53">
                    <c:v>WW</c:v>
                  </c:pt>
                </c:lvl>
              </c:multiLvlStrCache>
            </c:multiLvlStrRef>
          </c:xVal>
          <c:yVal>
            <c:numRef>
              <c:f>'Creat time spot'!$C$2:$C$64</c:f>
              <c:numCache>
                <c:formatCode>General</c:formatCode>
                <c:ptCount val="63"/>
                <c:pt idx="2">
                  <c:v>13.0</c:v>
                </c:pt>
                <c:pt idx="5">
                  <c:v>13.0</c:v>
                </c:pt>
                <c:pt idx="8">
                  <c:v>13.0</c:v>
                </c:pt>
                <c:pt idx="11">
                  <c:v>16.0</c:v>
                </c:pt>
                <c:pt idx="19">
                  <c:v>9.0</c:v>
                </c:pt>
                <c:pt idx="22">
                  <c:v>10.0</c:v>
                </c:pt>
                <c:pt idx="25">
                  <c:v>11.0</c:v>
                </c:pt>
                <c:pt idx="28">
                  <c:v>13.0</c:v>
                </c:pt>
                <c:pt idx="36">
                  <c:v>11.0</c:v>
                </c:pt>
                <c:pt idx="39">
                  <c:v>10.0</c:v>
                </c:pt>
                <c:pt idx="42">
                  <c:v>10.0</c:v>
                </c:pt>
                <c:pt idx="45">
                  <c:v>12.0</c:v>
                </c:pt>
                <c:pt idx="53">
                  <c:v>6.0</c:v>
                </c:pt>
                <c:pt idx="56">
                  <c:v>7.0</c:v>
                </c:pt>
                <c:pt idx="59">
                  <c:v>8.0</c:v>
                </c:pt>
                <c:pt idx="62">
                  <c:v>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613896"/>
        <c:axId val="2137617640"/>
      </c:scatterChart>
      <c:valAx>
        <c:axId val="21376138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617640"/>
        <c:crosses val="autoZero"/>
        <c:crossBetween val="midCat"/>
      </c:valAx>
      <c:valAx>
        <c:axId val="2137617640"/>
        <c:scaling>
          <c:orientation val="minMax"/>
          <c:max val="3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613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5771625773602"/>
          <c:y val="0.0214805808088297"/>
          <c:w val="0.893384834796755"/>
          <c:h val="0.92183047154683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round/>
              </a:ln>
              <a:effectLst/>
            </c:spPr>
          </c:dPt>
          <c:dPt>
            <c:idx val="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</c:dPt>
          <c:dPt>
            <c:idx val="1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Sheet2!$G$2:$G$20</c:f>
                <c:numCache>
                  <c:formatCode>General</c:formatCode>
                  <c:ptCount val="19"/>
                  <c:pt idx="0">
                    <c:v>-103.933065</c:v>
                  </c:pt>
                  <c:pt idx="1">
                    <c:v>-113.8826</c:v>
                  </c:pt>
                  <c:pt idx="2">
                    <c:v>-118.4954</c:v>
                  </c:pt>
                  <c:pt idx="3">
                    <c:v>-109.2926</c:v>
                  </c:pt>
                  <c:pt idx="5">
                    <c:v>-104.2318</c:v>
                  </c:pt>
                  <c:pt idx="6">
                    <c:v>-118.6329</c:v>
                  </c:pt>
                  <c:pt idx="7">
                    <c:v>-122.439</c:v>
                  </c:pt>
                  <c:pt idx="8">
                    <c:v>-110.26542</c:v>
                  </c:pt>
                  <c:pt idx="11">
                    <c:v>-127.1590000000001</c:v>
                  </c:pt>
                  <c:pt idx="15">
                    <c:v>-168.11554</c:v>
                  </c:pt>
                  <c:pt idx="16">
                    <c:v>-211.352</c:v>
                  </c:pt>
                  <c:pt idx="17">
                    <c:v>-204.8451</c:v>
                  </c:pt>
                  <c:pt idx="18">
                    <c:v>-151.5516</c:v>
                  </c:pt>
                </c:numCache>
              </c:numRef>
            </c:plus>
            <c:minus>
              <c:numRef>
                <c:f>Sheet2!$E$2:$E$20</c:f>
                <c:numCache>
                  <c:formatCode>General</c:formatCode>
                  <c:ptCount val="19"/>
                  <c:pt idx="0">
                    <c:v>-103.933</c:v>
                  </c:pt>
                  <c:pt idx="1">
                    <c:v>-113.883</c:v>
                  </c:pt>
                  <c:pt idx="2">
                    <c:v>-118.495</c:v>
                  </c:pt>
                  <c:pt idx="3">
                    <c:v>-109.292</c:v>
                  </c:pt>
                  <c:pt idx="5">
                    <c:v>-104.23181</c:v>
                  </c:pt>
                  <c:pt idx="6">
                    <c:v>-118.633</c:v>
                  </c:pt>
                  <c:pt idx="7">
                    <c:v>-122.43895</c:v>
                  </c:pt>
                  <c:pt idx="8">
                    <c:v>-110.26538</c:v>
                  </c:pt>
                  <c:pt idx="11">
                    <c:v>-127.1586</c:v>
                  </c:pt>
                  <c:pt idx="15">
                    <c:v>-168.11546</c:v>
                  </c:pt>
                  <c:pt idx="16">
                    <c:v>-211.3520000000001</c:v>
                  </c:pt>
                  <c:pt idx="17">
                    <c:v>-204.84511</c:v>
                  </c:pt>
                  <c:pt idx="18">
                    <c:v>-151.551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multiLvlStrRef>
              <c:f>'[Abstract Figure 2-27-14.xlsx]Sheet2'!$A$2:$B$20</c:f>
              <c:multiLvlStrCache>
                <c:ptCount val="19"/>
                <c:lvl>
                  <c:pt idx="0">
                    <c:v>FM</c:v>
                  </c:pt>
                  <c:pt idx="1">
                    <c:v>EM</c:v>
                  </c:pt>
                  <c:pt idx="2">
                    <c:v>EA</c:v>
                  </c:pt>
                  <c:pt idx="3">
                    <c:v>EE</c:v>
                  </c:pt>
                  <c:pt idx="5">
                    <c:v>FM</c:v>
                  </c:pt>
                  <c:pt idx="6">
                    <c:v>EM</c:v>
                  </c:pt>
                  <c:pt idx="7">
                    <c:v>EA</c:v>
                  </c:pt>
                  <c:pt idx="8">
                    <c:v>EE</c:v>
                  </c:pt>
                  <c:pt idx="10">
                    <c:v>FM</c:v>
                  </c:pt>
                  <c:pt idx="11">
                    <c:v>EM</c:v>
                  </c:pt>
                  <c:pt idx="12">
                    <c:v>EA</c:v>
                  </c:pt>
                  <c:pt idx="13">
                    <c:v>EE</c:v>
                  </c:pt>
                  <c:pt idx="15">
                    <c:v>FM</c:v>
                  </c:pt>
                  <c:pt idx="16">
                    <c:v>EM</c:v>
                  </c:pt>
                  <c:pt idx="17">
                    <c:v>EA</c:v>
                  </c:pt>
                  <c:pt idx="18">
                    <c:v>EE</c:v>
                  </c:pt>
                </c:lvl>
                <c:lvl>
                  <c:pt idx="0">
                    <c:v>Intersalt</c:v>
                  </c:pt>
                  <c:pt idx="5">
                    <c:v>Tanaka</c:v>
                  </c:pt>
                  <c:pt idx="10">
                    <c:v>Kawasaki</c:v>
                  </c:pt>
                  <c:pt idx="15">
                    <c:v>Mage</c:v>
                  </c:pt>
                </c:lvl>
              </c:multiLvlStrCache>
            </c:multiLvlStrRef>
          </c:xVal>
          <c:yVal>
            <c:numRef>
              <c:f>Sheet2!$C$2:$C$20</c:f>
              <c:numCache>
                <c:formatCode>General</c:formatCode>
                <c:ptCount val="19"/>
                <c:pt idx="0">
                  <c:v>-101.634</c:v>
                </c:pt>
                <c:pt idx="1">
                  <c:v>-124.682</c:v>
                </c:pt>
                <c:pt idx="2">
                  <c:v>-169.677</c:v>
                </c:pt>
                <c:pt idx="3">
                  <c:v>-206.034</c:v>
                </c:pt>
                <c:pt idx="5">
                  <c:v>179.8496</c:v>
                </c:pt>
                <c:pt idx="6">
                  <c:v>297.9397</c:v>
                </c:pt>
                <c:pt idx="7">
                  <c:v>200.2518</c:v>
                </c:pt>
                <c:pt idx="8">
                  <c:v>27.32458</c:v>
                </c:pt>
                <c:pt idx="11">
                  <c:v>1066.234</c:v>
                </c:pt>
                <c:pt idx="15">
                  <c:v>73.00166</c:v>
                </c:pt>
                <c:pt idx="16">
                  <c:v>494.8636</c:v>
                </c:pt>
                <c:pt idx="17">
                  <c:v>252.301</c:v>
                </c:pt>
                <c:pt idx="18">
                  <c:v>-204.417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070040"/>
        <c:axId val="-2137613672"/>
      </c:scatterChart>
      <c:valAx>
        <c:axId val="-21150700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613672"/>
        <c:crosses val="autoZero"/>
        <c:crossBetween val="midCat"/>
      </c:valAx>
      <c:valAx>
        <c:axId val="-2137613672"/>
        <c:scaling>
          <c:orientation val="minMax"/>
          <c:max val="3500.0"/>
          <c:min val="-35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070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square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Sheet2!$O$2:$O$20</c:f>
                <c:numCache>
                  <c:formatCode>General</c:formatCode>
                  <c:ptCount val="19"/>
                  <c:pt idx="0">
                    <c:v>-205.2112</c:v>
                  </c:pt>
                  <c:pt idx="1">
                    <c:v>-231.5869</c:v>
                  </c:pt>
                  <c:pt idx="2">
                    <c:v>-241.8055</c:v>
                  </c:pt>
                  <c:pt idx="3">
                    <c:v>-216.3555</c:v>
                  </c:pt>
                  <c:pt idx="5">
                    <c:v>-208.9928</c:v>
                  </c:pt>
                  <c:pt idx="6">
                    <c:v>-232.9795</c:v>
                  </c:pt>
                  <c:pt idx="7">
                    <c:v>-256.65022</c:v>
                  </c:pt>
                  <c:pt idx="8">
                    <c:v>-224.00109</c:v>
                  </c:pt>
                  <c:pt idx="11">
                    <c:v>-243.613</c:v>
                  </c:pt>
                  <c:pt idx="15">
                    <c:v>-324.3784000000001</c:v>
                  </c:pt>
                  <c:pt idx="16">
                    <c:v>-385.365</c:v>
                  </c:pt>
                  <c:pt idx="17">
                    <c:v>-375.0874999999999</c:v>
                  </c:pt>
                  <c:pt idx="18">
                    <c:v>-336.3044</c:v>
                  </c:pt>
                </c:numCache>
              </c:numRef>
            </c:plus>
            <c:minus>
              <c:numRef>
                <c:f>Sheet2!$M$2:$M$20</c:f>
                <c:numCache>
                  <c:formatCode>General</c:formatCode>
                  <c:ptCount val="19"/>
                  <c:pt idx="0">
                    <c:v>-205.2113</c:v>
                  </c:pt>
                  <c:pt idx="1">
                    <c:v>-231.5869</c:v>
                  </c:pt>
                  <c:pt idx="2">
                    <c:v>-241.8055</c:v>
                  </c:pt>
                  <c:pt idx="3">
                    <c:v>-216.35556</c:v>
                  </c:pt>
                  <c:pt idx="5">
                    <c:v>-208.9924</c:v>
                  </c:pt>
                  <c:pt idx="6">
                    <c:v>-232.9798</c:v>
                  </c:pt>
                  <c:pt idx="7">
                    <c:v>-256.64988</c:v>
                  </c:pt>
                  <c:pt idx="8">
                    <c:v>-224.002</c:v>
                  </c:pt>
                  <c:pt idx="11">
                    <c:v>-243.6123</c:v>
                  </c:pt>
                  <c:pt idx="15">
                    <c:v>-324.3784</c:v>
                  </c:pt>
                  <c:pt idx="16">
                    <c:v>-385.365</c:v>
                  </c:pt>
                  <c:pt idx="17">
                    <c:v>-375.08742</c:v>
                  </c:pt>
                  <c:pt idx="18">
                    <c:v>-336.3044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Sheet2!$K$2:$K$20</c:f>
              <c:numCache>
                <c:formatCode>General</c:formatCode>
                <c:ptCount val="19"/>
                <c:pt idx="0">
                  <c:v>403.9845</c:v>
                </c:pt>
                <c:pt idx="1">
                  <c:v>465.9053</c:v>
                </c:pt>
                <c:pt idx="2">
                  <c:v>394.3077</c:v>
                </c:pt>
                <c:pt idx="3">
                  <c:v>299.0081</c:v>
                </c:pt>
                <c:pt idx="5">
                  <c:v>-15.2426</c:v>
                </c:pt>
                <c:pt idx="6">
                  <c:v>127.6598</c:v>
                </c:pt>
                <c:pt idx="7">
                  <c:v>66.08687999999998</c:v>
                </c:pt>
                <c:pt idx="8">
                  <c:v>-133.794</c:v>
                </c:pt>
                <c:pt idx="11">
                  <c:v>1139.447</c:v>
                </c:pt>
                <c:pt idx="15">
                  <c:v>231.5159</c:v>
                </c:pt>
                <c:pt idx="16">
                  <c:v>612.2138</c:v>
                </c:pt>
                <c:pt idx="17">
                  <c:v>451.7862</c:v>
                </c:pt>
                <c:pt idx="18">
                  <c:v>-39.3646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793400"/>
        <c:axId val="-2077481128"/>
      </c:scatterChart>
      <c:valAx>
        <c:axId val="21337934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7481128"/>
        <c:crosses val="autoZero"/>
        <c:crossBetween val="midCat"/>
      </c:valAx>
      <c:valAx>
        <c:axId val="-2077481128"/>
        <c:scaling>
          <c:orientation val="minMax"/>
          <c:max val="3500.0"/>
          <c:min val="-35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793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Sheet2!$G$41:$G$59</c:f>
                <c:numCache>
                  <c:formatCode>General</c:formatCode>
                  <c:ptCount val="19"/>
                  <c:pt idx="0">
                    <c:v>-175.73</c:v>
                  </c:pt>
                  <c:pt idx="1">
                    <c:v>-189.572</c:v>
                  </c:pt>
                  <c:pt idx="2">
                    <c:v>-197.683</c:v>
                  </c:pt>
                  <c:pt idx="3">
                    <c:v>-173.761</c:v>
                  </c:pt>
                  <c:pt idx="5">
                    <c:v>-163.1857</c:v>
                  </c:pt>
                  <c:pt idx="6">
                    <c:v>-211.0725</c:v>
                  </c:pt>
                  <c:pt idx="7">
                    <c:v>-213.4175</c:v>
                  </c:pt>
                  <c:pt idx="8">
                    <c:v>-169.01434</c:v>
                  </c:pt>
                  <c:pt idx="11">
                    <c:v>-246.5170000000001</c:v>
                  </c:pt>
                  <c:pt idx="15">
                    <c:v>-338.9358999999992</c:v>
                  </c:pt>
                  <c:pt idx="16">
                    <c:v>-477.0139999999996</c:v>
                  </c:pt>
                  <c:pt idx="17">
                    <c:v>-463.0476000000001</c:v>
                  </c:pt>
                  <c:pt idx="18">
                    <c:v>-263.1619</c:v>
                  </c:pt>
                </c:numCache>
              </c:numRef>
            </c:plus>
            <c:minus>
              <c:numRef>
                <c:f>Sheet2!$E$41:$E$59</c:f>
                <c:numCache>
                  <c:formatCode>General</c:formatCode>
                  <c:ptCount val="19"/>
                  <c:pt idx="0">
                    <c:v>-175.729</c:v>
                  </c:pt>
                  <c:pt idx="1">
                    <c:v>-189.573</c:v>
                  </c:pt>
                  <c:pt idx="2">
                    <c:v>-197.683</c:v>
                  </c:pt>
                  <c:pt idx="3">
                    <c:v>-173.761</c:v>
                  </c:pt>
                  <c:pt idx="5">
                    <c:v>-163.18569</c:v>
                  </c:pt>
                  <c:pt idx="6">
                    <c:v>-211.0725</c:v>
                  </c:pt>
                  <c:pt idx="7">
                    <c:v>-213.41753</c:v>
                  </c:pt>
                  <c:pt idx="8">
                    <c:v>-169.01416</c:v>
                  </c:pt>
                  <c:pt idx="11">
                    <c:v>-246.5175</c:v>
                  </c:pt>
                  <c:pt idx="15">
                    <c:v>-338.9358</c:v>
                  </c:pt>
                  <c:pt idx="16">
                    <c:v>-477.0133</c:v>
                  </c:pt>
                  <c:pt idx="17">
                    <c:v>-463.0473</c:v>
                  </c:pt>
                  <c:pt idx="18">
                    <c:v>-263.1616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Sheet2!$C$41:$C$59</c:f>
              <c:numCache>
                <c:formatCode>General</c:formatCode>
                <c:ptCount val="19"/>
                <c:pt idx="0">
                  <c:v>-471.4139999999991</c:v>
                </c:pt>
                <c:pt idx="1">
                  <c:v>-459.295</c:v>
                </c:pt>
                <c:pt idx="2">
                  <c:v>-507.7679999999999</c:v>
                </c:pt>
                <c:pt idx="3">
                  <c:v>-533.4449999999994</c:v>
                </c:pt>
                <c:pt idx="5">
                  <c:v>220.2319</c:v>
                </c:pt>
                <c:pt idx="6">
                  <c:v>352.6923</c:v>
                </c:pt>
                <c:pt idx="7">
                  <c:v>290.5165</c:v>
                </c:pt>
                <c:pt idx="8">
                  <c:v>50.86816</c:v>
                </c:pt>
                <c:pt idx="11">
                  <c:v>927.3919999999994</c:v>
                </c:pt>
                <c:pt idx="15">
                  <c:v>544.7435</c:v>
                </c:pt>
                <c:pt idx="16">
                  <c:v>1039.018</c:v>
                </c:pt>
                <c:pt idx="17">
                  <c:v>904.9384</c:v>
                </c:pt>
                <c:pt idx="18">
                  <c:v>113.8996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147112"/>
        <c:axId val="-2144131560"/>
      </c:scatterChart>
      <c:valAx>
        <c:axId val="-21441471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131560"/>
        <c:crosses val="autoZero"/>
        <c:crossBetween val="midCat"/>
      </c:valAx>
      <c:valAx>
        <c:axId val="-2144131560"/>
        <c:scaling>
          <c:orientation val="minMax"/>
          <c:max val="3500.0"/>
          <c:min val="-35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147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Sheet2!$O$41:$O$59</c:f>
                <c:numCache>
                  <c:formatCode>General</c:formatCode>
                  <c:ptCount val="19"/>
                  <c:pt idx="0">
                    <c:v>-260.9228</c:v>
                  </c:pt>
                  <c:pt idx="1">
                    <c:v>-254.2225</c:v>
                  </c:pt>
                  <c:pt idx="2">
                    <c:v>-266.1044</c:v>
                  </c:pt>
                  <c:pt idx="3">
                    <c:v>-257.884</c:v>
                  </c:pt>
                  <c:pt idx="5">
                    <c:v>-256.5339999999991</c:v>
                  </c:pt>
                  <c:pt idx="6">
                    <c:v>-246.09962</c:v>
                  </c:pt>
                  <c:pt idx="7">
                    <c:v>-249.38216</c:v>
                  </c:pt>
                  <c:pt idx="8">
                    <c:v>-250.781</c:v>
                  </c:pt>
                  <c:pt idx="11">
                    <c:v>-252.5379</c:v>
                  </c:pt>
                  <c:pt idx="15">
                    <c:v>-285.2439999999999</c:v>
                  </c:pt>
                  <c:pt idx="16">
                    <c:v>-336.9600299999996</c:v>
                  </c:pt>
                  <c:pt idx="17">
                    <c:v>-309.8159999999999</c:v>
                  </c:pt>
                  <c:pt idx="18">
                    <c:v>-296.696</c:v>
                  </c:pt>
                </c:numCache>
              </c:numRef>
            </c:plus>
            <c:minus>
              <c:numRef>
                <c:f>Sheet2!$M$41:$M$59</c:f>
                <c:numCache>
                  <c:formatCode>General</c:formatCode>
                  <c:ptCount val="19"/>
                  <c:pt idx="0">
                    <c:v>-260.9230999999992</c:v>
                  </c:pt>
                  <c:pt idx="1">
                    <c:v>-254.224</c:v>
                  </c:pt>
                  <c:pt idx="2">
                    <c:v>-266.1048</c:v>
                  </c:pt>
                  <c:pt idx="3">
                    <c:v>-257.885</c:v>
                  </c:pt>
                  <c:pt idx="5">
                    <c:v>-256.5329999999996</c:v>
                  </c:pt>
                  <c:pt idx="6">
                    <c:v>-246.099</c:v>
                  </c:pt>
                  <c:pt idx="7">
                    <c:v>-249.382</c:v>
                  </c:pt>
                  <c:pt idx="8">
                    <c:v>-250.781</c:v>
                  </c:pt>
                  <c:pt idx="11">
                    <c:v>-252.5384000000001</c:v>
                  </c:pt>
                  <c:pt idx="15">
                    <c:v>-285.241</c:v>
                  </c:pt>
                  <c:pt idx="16">
                    <c:v>-336.96</c:v>
                  </c:pt>
                  <c:pt idx="17">
                    <c:v>-309.816</c:v>
                  </c:pt>
                  <c:pt idx="18">
                    <c:v>-296.6979999999999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Sheet2!$K$41:$K$59</c:f>
              <c:numCache>
                <c:formatCode>General</c:formatCode>
                <c:ptCount val="19"/>
                <c:pt idx="0">
                  <c:v>-59.3359</c:v>
                </c:pt>
                <c:pt idx="1">
                  <c:v>-136.063</c:v>
                </c:pt>
                <c:pt idx="2">
                  <c:v>-59.8272</c:v>
                </c:pt>
                <c:pt idx="3">
                  <c:v>-126.398</c:v>
                </c:pt>
                <c:pt idx="5">
                  <c:v>-363.189</c:v>
                </c:pt>
                <c:pt idx="6">
                  <c:v>-203.217</c:v>
                </c:pt>
                <c:pt idx="7">
                  <c:v>-251.356</c:v>
                </c:pt>
                <c:pt idx="8">
                  <c:v>-398.613</c:v>
                </c:pt>
                <c:pt idx="11">
                  <c:v>900.4390999999994</c:v>
                </c:pt>
                <c:pt idx="15">
                  <c:v>-779.309</c:v>
                </c:pt>
                <c:pt idx="16">
                  <c:v>-255.039</c:v>
                </c:pt>
                <c:pt idx="17">
                  <c:v>-460.2939999999991</c:v>
                </c:pt>
                <c:pt idx="18">
                  <c:v>-788.801999999999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875144"/>
        <c:axId val="2135573768"/>
      </c:scatterChart>
      <c:valAx>
        <c:axId val="21358751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573768"/>
        <c:crosses val="autoZero"/>
        <c:crossBetween val="midCat"/>
      </c:valAx>
      <c:valAx>
        <c:axId val="2135573768"/>
        <c:scaling>
          <c:orientation val="minMax"/>
          <c:max val="3500.0"/>
          <c:min val="-35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75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0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5"/>
            <c:marker>
              <c:symbol val="diamond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6"/>
            <c:marker>
              <c:symbol val="x"/>
              <c:size val="7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7"/>
            <c:marker>
              <c:symbol val="triangle"/>
              <c:size val="7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8"/>
            <c:marker>
              <c:symbol val="x"/>
              <c:size val="5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Sheet2!$G$79:$G$97</c:f>
                <c:numCache>
                  <c:formatCode>General</c:formatCode>
                  <c:ptCount val="19"/>
                  <c:pt idx="0">
                    <c:v>-149.08729</c:v>
                  </c:pt>
                  <c:pt idx="1">
                    <c:v>-157.88365</c:v>
                  </c:pt>
                  <c:pt idx="2">
                    <c:v>-155.0248</c:v>
                  </c:pt>
                  <c:pt idx="3">
                    <c:v>-153.4257</c:v>
                  </c:pt>
                  <c:pt idx="4">
                    <c:v>0.0</c:v>
                  </c:pt>
                  <c:pt idx="5">
                    <c:v>-142.6237</c:v>
                  </c:pt>
                  <c:pt idx="6">
                    <c:v>-167.6782</c:v>
                  </c:pt>
                  <c:pt idx="7">
                    <c:v>-165.109</c:v>
                  </c:pt>
                  <c:pt idx="8">
                    <c:v>-157.5369</c:v>
                  </c:pt>
                  <c:pt idx="9">
                    <c:v>0.0</c:v>
                  </c:pt>
                  <c:pt idx="11">
                    <c:v>-208.669</c:v>
                  </c:pt>
                  <c:pt idx="12">
                    <c:v>0.0</c:v>
                  </c:pt>
                  <c:pt idx="13">
                    <c:v>0.0</c:v>
                  </c:pt>
                  <c:pt idx="14">
                    <c:v>0.0</c:v>
                  </c:pt>
                  <c:pt idx="15">
                    <c:v>-282.26838</c:v>
                  </c:pt>
                  <c:pt idx="16">
                    <c:v>-315.8033</c:v>
                  </c:pt>
                  <c:pt idx="17">
                    <c:v>-279.3261999999991</c:v>
                  </c:pt>
                  <c:pt idx="18">
                    <c:v>-276.125</c:v>
                  </c:pt>
                </c:numCache>
              </c:numRef>
            </c:plus>
            <c:minus>
              <c:numRef>
                <c:f>Sheet2!$E$79:$E$97</c:f>
                <c:numCache>
                  <c:formatCode>General</c:formatCode>
                  <c:ptCount val="19"/>
                  <c:pt idx="0">
                    <c:v>-149.0869</c:v>
                  </c:pt>
                  <c:pt idx="1">
                    <c:v>-157.884</c:v>
                  </c:pt>
                  <c:pt idx="2">
                    <c:v>-155.025</c:v>
                  </c:pt>
                  <c:pt idx="3">
                    <c:v>-153.425</c:v>
                  </c:pt>
                  <c:pt idx="4">
                    <c:v>0.0</c:v>
                  </c:pt>
                  <c:pt idx="5">
                    <c:v>-142.624</c:v>
                  </c:pt>
                  <c:pt idx="6">
                    <c:v>-167.678</c:v>
                  </c:pt>
                  <c:pt idx="7">
                    <c:v>-165.1089</c:v>
                  </c:pt>
                  <c:pt idx="8">
                    <c:v>-157.5369000000001</c:v>
                  </c:pt>
                  <c:pt idx="9">
                    <c:v>0.0</c:v>
                  </c:pt>
                  <c:pt idx="11">
                    <c:v>-208.6690000000001</c:v>
                  </c:pt>
                  <c:pt idx="12">
                    <c:v>0.0</c:v>
                  </c:pt>
                  <c:pt idx="13">
                    <c:v>0.0</c:v>
                  </c:pt>
                  <c:pt idx="14">
                    <c:v>0.0</c:v>
                  </c:pt>
                  <c:pt idx="15">
                    <c:v>-282.26862</c:v>
                  </c:pt>
                  <c:pt idx="16">
                    <c:v>-315.8032999999999</c:v>
                  </c:pt>
                  <c:pt idx="17">
                    <c:v>-279.326</c:v>
                  </c:pt>
                  <c:pt idx="18">
                    <c:v>-276.125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yVal>
            <c:numRef>
              <c:f>Sheet2!$C$79:$C$97</c:f>
              <c:numCache>
                <c:formatCode>General</c:formatCode>
                <c:ptCount val="19"/>
                <c:pt idx="0">
                  <c:v>-83.3831</c:v>
                </c:pt>
                <c:pt idx="1">
                  <c:v>-135.944</c:v>
                </c:pt>
                <c:pt idx="2">
                  <c:v>-206.76</c:v>
                </c:pt>
                <c:pt idx="3">
                  <c:v>-215.078</c:v>
                </c:pt>
                <c:pt idx="5">
                  <c:v>872.6583</c:v>
                </c:pt>
                <c:pt idx="6">
                  <c:v>935.8248</c:v>
                </c:pt>
                <c:pt idx="7">
                  <c:v>760.3724</c:v>
                </c:pt>
                <c:pt idx="8">
                  <c:v>702.2142</c:v>
                </c:pt>
                <c:pt idx="11">
                  <c:v>1446.199</c:v>
                </c:pt>
                <c:pt idx="15">
                  <c:v>-5.94938</c:v>
                </c:pt>
                <c:pt idx="16">
                  <c:v>286.1105</c:v>
                </c:pt>
                <c:pt idx="17">
                  <c:v>-111.347</c:v>
                </c:pt>
                <c:pt idx="18">
                  <c:v>-201.421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744600"/>
        <c:axId val="2135748328"/>
      </c:scatterChart>
      <c:valAx>
        <c:axId val="21357446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748328"/>
        <c:crosses val="autoZero"/>
        <c:crossBetween val="midCat"/>
      </c:valAx>
      <c:valAx>
        <c:axId val="2135748328"/>
        <c:scaling>
          <c:orientation val="minMax"/>
          <c:max val="3500.0"/>
          <c:min val="-35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744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round/>
              </a:ln>
              <a:effectLst/>
            </c:spPr>
          </c:dPt>
          <c:dPt>
            <c:idx val="2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3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1"/>
            <c:marker>
              <c:symbol val="star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</c:dPt>
          <c:dPt>
            <c:idx val="6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7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'new eqn'!$G$2:$G$76</c:f>
                <c:numCache>
                  <c:formatCode>General</c:formatCode>
                  <c:ptCount val="75"/>
                  <c:pt idx="2">
                    <c:v>-180.5</c:v>
                  </c:pt>
                  <c:pt idx="5">
                    <c:v>-472.8</c:v>
                  </c:pt>
                  <c:pt idx="8">
                    <c:v>-260.7</c:v>
                  </c:pt>
                  <c:pt idx="11">
                    <c:v>-365.9999999999997</c:v>
                  </c:pt>
                  <c:pt idx="14">
                    <c:v>-311.2</c:v>
                  </c:pt>
                  <c:pt idx="22">
                    <c:v>-178.6</c:v>
                  </c:pt>
                  <c:pt idx="25">
                    <c:v>-476.6</c:v>
                  </c:pt>
                  <c:pt idx="28">
                    <c:v>-255.1</c:v>
                  </c:pt>
                  <c:pt idx="31">
                    <c:v>-375.3</c:v>
                  </c:pt>
                  <c:pt idx="34">
                    <c:v>-329.3</c:v>
                  </c:pt>
                  <c:pt idx="42">
                    <c:v>-179.6</c:v>
                  </c:pt>
                  <c:pt idx="45">
                    <c:v>-462.5999999999999</c:v>
                  </c:pt>
                  <c:pt idx="48">
                    <c:v>-247.5</c:v>
                  </c:pt>
                  <c:pt idx="51">
                    <c:v>-356.7999999999997</c:v>
                  </c:pt>
                  <c:pt idx="54">
                    <c:v>-301.2</c:v>
                  </c:pt>
                  <c:pt idx="62">
                    <c:v>-261.8999999999999</c:v>
                  </c:pt>
                  <c:pt idx="65">
                    <c:v>-564.5</c:v>
                  </c:pt>
                  <c:pt idx="68">
                    <c:v>-484.9999999999997</c:v>
                  </c:pt>
                  <c:pt idx="71">
                    <c:v>-470.9</c:v>
                  </c:pt>
                  <c:pt idx="74">
                    <c:v>-485.5</c:v>
                  </c:pt>
                </c:numCache>
              </c:numRef>
            </c:plus>
            <c:minus>
              <c:numRef>
                <c:f>'new eqn'!$H$2:$H$76</c:f>
                <c:numCache>
                  <c:formatCode>General</c:formatCode>
                  <c:ptCount val="75"/>
                  <c:pt idx="2">
                    <c:v>-180.4</c:v>
                  </c:pt>
                  <c:pt idx="5">
                    <c:v>-472.8</c:v>
                  </c:pt>
                  <c:pt idx="8">
                    <c:v>-260.7</c:v>
                  </c:pt>
                  <c:pt idx="11">
                    <c:v>-366.0</c:v>
                  </c:pt>
                  <c:pt idx="14">
                    <c:v>-311.3</c:v>
                  </c:pt>
                  <c:pt idx="22">
                    <c:v>-178.5</c:v>
                  </c:pt>
                  <c:pt idx="25">
                    <c:v>-476.5999999999999</c:v>
                  </c:pt>
                  <c:pt idx="28">
                    <c:v>-255.2</c:v>
                  </c:pt>
                  <c:pt idx="31">
                    <c:v>-375.2999999999997</c:v>
                  </c:pt>
                  <c:pt idx="34">
                    <c:v>-329.3</c:v>
                  </c:pt>
                  <c:pt idx="42">
                    <c:v>-179.6</c:v>
                  </c:pt>
                  <c:pt idx="45">
                    <c:v>-462.6000000000002</c:v>
                  </c:pt>
                  <c:pt idx="48">
                    <c:v>-247.6</c:v>
                  </c:pt>
                  <c:pt idx="51">
                    <c:v>-356.7999999999997</c:v>
                  </c:pt>
                  <c:pt idx="54">
                    <c:v>-301.2</c:v>
                  </c:pt>
                  <c:pt idx="62">
                    <c:v>-261.8999999999999</c:v>
                  </c:pt>
                  <c:pt idx="65">
                    <c:v>-564.6</c:v>
                  </c:pt>
                  <c:pt idx="68">
                    <c:v>-485.1</c:v>
                  </c:pt>
                  <c:pt idx="71">
                    <c:v>-471.0</c:v>
                  </c:pt>
                  <c:pt idx="74">
                    <c:v>-485.5000000000001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multiLvlStrRef>
              <c:f>'[Copy of New equation figure table for Lihui-EE.xlsx]new eqn'!$A$2:$B$76</c:f>
              <c:multiLvlStrCache>
                <c:ptCount val="75"/>
                <c:lvl>
                  <c:pt idx="2">
                    <c:v>All</c:v>
                  </c:pt>
                  <c:pt idx="5">
                    <c:v>BM</c:v>
                  </c:pt>
                  <c:pt idx="8">
                    <c:v>BW</c:v>
                  </c:pt>
                  <c:pt idx="11">
                    <c:v>WM</c:v>
                  </c:pt>
                  <c:pt idx="14">
                    <c:v>WW</c:v>
                  </c:pt>
                  <c:pt idx="22">
                    <c:v>All</c:v>
                  </c:pt>
                  <c:pt idx="25">
                    <c:v>BM</c:v>
                  </c:pt>
                  <c:pt idx="28">
                    <c:v>BW</c:v>
                  </c:pt>
                  <c:pt idx="31">
                    <c:v>WM</c:v>
                  </c:pt>
                  <c:pt idx="34">
                    <c:v>WW</c:v>
                  </c:pt>
                  <c:pt idx="42">
                    <c:v>All</c:v>
                  </c:pt>
                  <c:pt idx="45">
                    <c:v>BM</c:v>
                  </c:pt>
                  <c:pt idx="48">
                    <c:v>BW</c:v>
                  </c:pt>
                  <c:pt idx="51">
                    <c:v>WM</c:v>
                  </c:pt>
                  <c:pt idx="54">
                    <c:v>WW</c:v>
                  </c:pt>
                  <c:pt idx="62">
                    <c:v>All</c:v>
                  </c:pt>
                  <c:pt idx="65">
                    <c:v>BM</c:v>
                  </c:pt>
                  <c:pt idx="68">
                    <c:v>BW</c:v>
                  </c:pt>
                  <c:pt idx="71">
                    <c:v>WM</c:v>
                  </c:pt>
                  <c:pt idx="74">
                    <c:v>WW</c:v>
                  </c:pt>
                </c:lvl>
                <c:lvl>
                  <c:pt idx="2">
                    <c:v>New eqn</c:v>
                  </c:pt>
                  <c:pt idx="22">
                    <c:v>INTERSALT</c:v>
                  </c:pt>
                  <c:pt idx="42">
                    <c:v>Tanaka</c:v>
                  </c:pt>
                  <c:pt idx="62">
                    <c:v>Mage</c:v>
                  </c:pt>
                </c:lvl>
              </c:multiLvlStrCache>
            </c:multiLvlStrRef>
          </c:xVal>
          <c:yVal>
            <c:numRef>
              <c:f>'new eqn'!$C$2:$C$76</c:f>
              <c:numCache>
                <c:formatCode>General</c:formatCode>
                <c:ptCount val="75"/>
                <c:pt idx="2">
                  <c:v>16.8</c:v>
                </c:pt>
                <c:pt idx="5">
                  <c:v>-351.8</c:v>
                </c:pt>
                <c:pt idx="8">
                  <c:v>366.7</c:v>
                </c:pt>
                <c:pt idx="11">
                  <c:v>153.8</c:v>
                </c:pt>
                <c:pt idx="14">
                  <c:v>-239.3</c:v>
                </c:pt>
                <c:pt idx="22">
                  <c:v>-193.8</c:v>
                </c:pt>
                <c:pt idx="25">
                  <c:v>-120.8</c:v>
                </c:pt>
                <c:pt idx="28">
                  <c:v>-206.7</c:v>
                </c:pt>
                <c:pt idx="31">
                  <c:v>52.4</c:v>
                </c:pt>
                <c:pt idx="34">
                  <c:v>-470.8</c:v>
                </c:pt>
                <c:pt idx="42">
                  <c:v>48.5</c:v>
                </c:pt>
                <c:pt idx="45">
                  <c:v>-580.8</c:v>
                </c:pt>
                <c:pt idx="48">
                  <c:v>330.5</c:v>
                </c:pt>
                <c:pt idx="51">
                  <c:v>-124.6</c:v>
                </c:pt>
                <c:pt idx="54">
                  <c:v>463.8</c:v>
                </c:pt>
                <c:pt idx="62">
                  <c:v>-368.4</c:v>
                </c:pt>
                <c:pt idx="65">
                  <c:v>-852.9</c:v>
                </c:pt>
                <c:pt idx="68">
                  <c:v>119.8</c:v>
                </c:pt>
                <c:pt idx="71">
                  <c:v>-531.2</c:v>
                </c:pt>
                <c:pt idx="74">
                  <c:v>-449.7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704264"/>
        <c:axId val="-2146198856"/>
      </c:scatterChart>
      <c:valAx>
        <c:axId val="-21187042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198856"/>
        <c:crosses val="autoZero"/>
        <c:crossBetween val="midCat"/>
      </c:valAx>
      <c:valAx>
        <c:axId val="-2146198856"/>
        <c:scaling>
          <c:orientation val="minMax"/>
          <c:max val="2000.0"/>
          <c:min val="-2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704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ysClr val="windowText" lastClr="000000"/>
                </a:solidFill>
                <a:round/>
              </a:ln>
              <a:effectLst/>
            </c:spPr>
          </c:dPt>
          <c:dPt>
            <c:idx val="2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3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1"/>
            <c:marker>
              <c:symbol val="star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2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</c:dPt>
          <c:dPt>
            <c:idx val="65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8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1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74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1"/>
            <c:marker>
              <c:symbol val="diamond"/>
              <c:size val="8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4"/>
            <c:marker>
              <c:symbol val="x"/>
              <c:size val="8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7"/>
            <c:marker>
              <c:symbol val="triangle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90"/>
            <c:marker>
              <c:symbol val="x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93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errBars>
            <c:errDir val="y"/>
            <c:errBarType val="both"/>
            <c:errValType val="cust"/>
            <c:noEndCap val="1"/>
            <c:plus>
              <c:numRef>
                <c:f>'[Copy of New equation figure table for Lihui-EM1.xlsx]new eqn'!$G$2:$G$95</c:f>
                <c:numCache>
                  <c:formatCode>General</c:formatCode>
                  <c:ptCount val="94"/>
                  <c:pt idx="2">
                    <c:v>-183.1</c:v>
                  </c:pt>
                  <c:pt idx="5">
                    <c:v>-453.7999999999997</c:v>
                  </c:pt>
                  <c:pt idx="8">
                    <c:v>-274.9</c:v>
                  </c:pt>
                  <c:pt idx="11">
                    <c:v>-381.0000000000001</c:v>
                  </c:pt>
                  <c:pt idx="14">
                    <c:v>-351.5</c:v>
                  </c:pt>
                  <c:pt idx="22">
                    <c:v>-177.9</c:v>
                  </c:pt>
                  <c:pt idx="25">
                    <c:v>-438.8</c:v>
                  </c:pt>
                  <c:pt idx="28">
                    <c:v>-263.3</c:v>
                  </c:pt>
                  <c:pt idx="31">
                    <c:v>-375.4</c:v>
                  </c:pt>
                  <c:pt idx="34">
                    <c:v>-349.5</c:v>
                  </c:pt>
                  <c:pt idx="42">
                    <c:v>-187.2</c:v>
                  </c:pt>
                  <c:pt idx="45">
                    <c:v>-431.8</c:v>
                  </c:pt>
                  <c:pt idx="48">
                    <c:v>-313.5</c:v>
                  </c:pt>
                  <c:pt idx="51">
                    <c:v>-367.5999999999999</c:v>
                  </c:pt>
                  <c:pt idx="54">
                    <c:v>-351.5</c:v>
                  </c:pt>
                  <c:pt idx="62">
                    <c:v>-380.4</c:v>
                  </c:pt>
                  <c:pt idx="65">
                    <c:v>-1098.8</c:v>
                  </c:pt>
                  <c:pt idx="68">
                    <c:v>-546.6</c:v>
                  </c:pt>
                  <c:pt idx="71">
                    <c:v>-805.7</c:v>
                  </c:pt>
                  <c:pt idx="74">
                    <c:v>-476.7999999999997</c:v>
                  </c:pt>
                  <c:pt idx="81">
                    <c:v>-207.1</c:v>
                  </c:pt>
                  <c:pt idx="84">
                    <c:v>-474.5999999999999</c:v>
                  </c:pt>
                  <c:pt idx="87">
                    <c:v>-365.0</c:v>
                  </c:pt>
                  <c:pt idx="90">
                    <c:v>-418.7999999999997</c:v>
                  </c:pt>
                  <c:pt idx="93">
                    <c:v>-395.3999999999996</c:v>
                  </c:pt>
                </c:numCache>
              </c:numRef>
            </c:plus>
            <c:minus>
              <c:numRef>
                <c:f>'[Copy of New equation figure table for Lihui-EM1.xlsx]new eqn'!$H$2:$H$95</c:f>
                <c:numCache>
                  <c:formatCode>General</c:formatCode>
                  <c:ptCount val="94"/>
                  <c:pt idx="2">
                    <c:v>-183.0</c:v>
                  </c:pt>
                  <c:pt idx="5">
                    <c:v>-453.8000000000001</c:v>
                  </c:pt>
                  <c:pt idx="8">
                    <c:v>-275.0</c:v>
                  </c:pt>
                  <c:pt idx="11">
                    <c:v>-381.0</c:v>
                  </c:pt>
                  <c:pt idx="14">
                    <c:v>-351.5000000000001</c:v>
                  </c:pt>
                  <c:pt idx="22">
                    <c:v>-178.0</c:v>
                  </c:pt>
                  <c:pt idx="25">
                    <c:v>-438.7</c:v>
                  </c:pt>
                  <c:pt idx="28">
                    <c:v>-263.4</c:v>
                  </c:pt>
                  <c:pt idx="31">
                    <c:v>-375.4</c:v>
                  </c:pt>
                  <c:pt idx="34">
                    <c:v>-349.4</c:v>
                  </c:pt>
                  <c:pt idx="42">
                    <c:v>-187.1</c:v>
                  </c:pt>
                  <c:pt idx="45">
                    <c:v>-431.9</c:v>
                  </c:pt>
                  <c:pt idx="48">
                    <c:v>-313.5</c:v>
                  </c:pt>
                  <c:pt idx="51">
                    <c:v>-367.5</c:v>
                  </c:pt>
                  <c:pt idx="54">
                    <c:v>-351.5000000000001</c:v>
                  </c:pt>
                  <c:pt idx="62">
                    <c:v>-380.4</c:v>
                  </c:pt>
                  <c:pt idx="65">
                    <c:v>-1098.9</c:v>
                  </c:pt>
                  <c:pt idx="68">
                    <c:v>-546.6</c:v>
                  </c:pt>
                  <c:pt idx="71">
                    <c:v>-805.7</c:v>
                  </c:pt>
                  <c:pt idx="74">
                    <c:v>-476.9</c:v>
                  </c:pt>
                  <c:pt idx="81">
                    <c:v>-207.2</c:v>
                  </c:pt>
                  <c:pt idx="84">
                    <c:v>-474.5</c:v>
                  </c:pt>
                  <c:pt idx="87">
                    <c:v>-365.1</c:v>
                  </c:pt>
                  <c:pt idx="90">
                    <c:v>-418.7999999999997</c:v>
                  </c:pt>
                  <c:pt idx="93">
                    <c:v>-395.5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multiLvlStrRef>
              <c:f>'[Copy of New equation figure table for Lihui-EM1.xlsx]new eqn'!$A$2:$B$95</c:f>
              <c:multiLvlStrCache>
                <c:ptCount val="94"/>
                <c:lvl>
                  <c:pt idx="2">
                    <c:v>All</c:v>
                  </c:pt>
                  <c:pt idx="5">
                    <c:v>BM</c:v>
                  </c:pt>
                  <c:pt idx="8">
                    <c:v>BW</c:v>
                  </c:pt>
                  <c:pt idx="11">
                    <c:v>WM</c:v>
                  </c:pt>
                  <c:pt idx="14">
                    <c:v>WW</c:v>
                  </c:pt>
                  <c:pt idx="22">
                    <c:v>All</c:v>
                  </c:pt>
                  <c:pt idx="25">
                    <c:v>BM</c:v>
                  </c:pt>
                  <c:pt idx="28">
                    <c:v>BW</c:v>
                  </c:pt>
                  <c:pt idx="31">
                    <c:v>WM</c:v>
                  </c:pt>
                  <c:pt idx="34">
                    <c:v>WW</c:v>
                  </c:pt>
                  <c:pt idx="42">
                    <c:v>All</c:v>
                  </c:pt>
                  <c:pt idx="45">
                    <c:v>BM</c:v>
                  </c:pt>
                  <c:pt idx="48">
                    <c:v>BW</c:v>
                  </c:pt>
                  <c:pt idx="51">
                    <c:v>WM</c:v>
                  </c:pt>
                  <c:pt idx="54">
                    <c:v>WW</c:v>
                  </c:pt>
                  <c:pt idx="62">
                    <c:v>All</c:v>
                  </c:pt>
                  <c:pt idx="65">
                    <c:v>BM</c:v>
                  </c:pt>
                  <c:pt idx="68">
                    <c:v>BW</c:v>
                  </c:pt>
                  <c:pt idx="71">
                    <c:v>WM</c:v>
                  </c:pt>
                  <c:pt idx="74">
                    <c:v>WW</c:v>
                  </c:pt>
                  <c:pt idx="81">
                    <c:v>All</c:v>
                  </c:pt>
                  <c:pt idx="84">
                    <c:v>BM</c:v>
                  </c:pt>
                  <c:pt idx="87">
                    <c:v>BW</c:v>
                  </c:pt>
                  <c:pt idx="90">
                    <c:v>WM</c:v>
                  </c:pt>
                  <c:pt idx="93">
                    <c:v>WW</c:v>
                  </c:pt>
                </c:lvl>
                <c:lvl>
                  <c:pt idx="2">
                    <c:v>New eqn</c:v>
                  </c:pt>
                  <c:pt idx="22">
                    <c:v>INTERSALT</c:v>
                  </c:pt>
                  <c:pt idx="42">
                    <c:v>Tanaka</c:v>
                  </c:pt>
                  <c:pt idx="62">
                    <c:v>Mage</c:v>
                  </c:pt>
                  <c:pt idx="93">
                    <c:v>Kawasaki</c:v>
                  </c:pt>
                </c:lvl>
              </c:multiLvlStrCache>
            </c:multiLvlStrRef>
          </c:xVal>
          <c:yVal>
            <c:numRef>
              <c:f>'[Copy of New equation figure table for Lihui-EM1.xlsx]new eqn'!$C$2:$C$95</c:f>
              <c:numCache>
                <c:formatCode>General</c:formatCode>
                <c:ptCount val="94"/>
                <c:pt idx="2">
                  <c:v>45.5</c:v>
                </c:pt>
                <c:pt idx="5">
                  <c:v>-177.4</c:v>
                </c:pt>
                <c:pt idx="8">
                  <c:v>306.2</c:v>
                </c:pt>
                <c:pt idx="11">
                  <c:v>207.7</c:v>
                </c:pt>
                <c:pt idx="14">
                  <c:v>-257.2</c:v>
                </c:pt>
                <c:pt idx="22">
                  <c:v>-140.0</c:v>
                </c:pt>
                <c:pt idx="25">
                  <c:v>129.8</c:v>
                </c:pt>
                <c:pt idx="28">
                  <c:v>-262.8</c:v>
                </c:pt>
                <c:pt idx="31">
                  <c:v>96.1</c:v>
                </c:pt>
                <c:pt idx="34">
                  <c:v>-468.2</c:v>
                </c:pt>
                <c:pt idx="42">
                  <c:v>244.6</c:v>
                </c:pt>
                <c:pt idx="45">
                  <c:v>-98.2</c:v>
                </c:pt>
                <c:pt idx="48">
                  <c:v>411.4</c:v>
                </c:pt>
                <c:pt idx="51">
                  <c:v>-16.7</c:v>
                </c:pt>
                <c:pt idx="54">
                  <c:v>609.7</c:v>
                </c:pt>
                <c:pt idx="62">
                  <c:v>237.4</c:v>
                </c:pt>
                <c:pt idx="65">
                  <c:v>667.4</c:v>
                </c:pt>
                <c:pt idx="68">
                  <c:v>377.1</c:v>
                </c:pt>
                <c:pt idx="71">
                  <c:v>21.1</c:v>
                </c:pt>
                <c:pt idx="74">
                  <c:v>-286.7</c:v>
                </c:pt>
                <c:pt idx="81">
                  <c:v>1050.9</c:v>
                </c:pt>
                <c:pt idx="84">
                  <c:v>1197.5</c:v>
                </c:pt>
                <c:pt idx="87">
                  <c:v>922.2</c:v>
                </c:pt>
                <c:pt idx="90">
                  <c:v>1051.0</c:v>
                </c:pt>
                <c:pt idx="93">
                  <c:v>1086.2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122648"/>
        <c:axId val="2137471816"/>
      </c:scatterChart>
      <c:valAx>
        <c:axId val="-21171226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471816"/>
        <c:crosses val="autoZero"/>
        <c:crossBetween val="midCat"/>
      </c:valAx>
      <c:valAx>
        <c:axId val="2137471816"/>
        <c:scaling>
          <c:orientation val="minMax"/>
          <c:max val="2000.0"/>
          <c:min val="-2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122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r">
              <a:defRPr sz="1300"/>
            </a:lvl1pPr>
          </a:lstStyle>
          <a:p>
            <a:fld id="{000A9AAF-2178-6749-BCA0-763599CC47B7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r">
              <a:defRPr sz="1300"/>
            </a:lvl1pPr>
          </a:lstStyle>
          <a:p>
            <a:fld id="{F8AC76B8-ED0A-FD4B-8912-6D9738D6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1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r">
              <a:defRPr sz="1300"/>
            </a:lvl1pPr>
          </a:lstStyle>
          <a:p>
            <a:fld id="{96FCCE9C-97C6-4127-8839-CAB1314A3683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1" tIns="46746" rIns="93491" bIns="467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1" tIns="46746" rIns="93491" bIns="467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r">
              <a:defRPr sz="1300"/>
            </a:lvl1pPr>
          </a:lstStyle>
          <a:p>
            <a:fld id="{AF3C882C-6931-48D7-9B18-809CA6FAE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0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contrast to </a:t>
            </a:r>
            <a:r>
              <a:rPr lang="en-US" dirty="0" err="1" smtClean="0"/>
              <a:t>Mente</a:t>
            </a:r>
            <a:r>
              <a:rPr lang="en-US" dirty="0" smtClean="0"/>
              <a:t> which found that the Kawasaki produced the least bias(n=1000</a:t>
            </a:r>
            <a:r>
              <a:rPr lang="en-US" baseline="0" dirty="0" smtClean="0"/>
              <a:t> from 11 countries)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Extends our understanding of the ability of timed-spot urine specimens to predict 24-hour sodium excretion among a population of older adults, over half with hypertension.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1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7768066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7041616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3505200"/>
            <a:ext cx="38862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099960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85157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1624013"/>
            <a:ext cx="3581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3" y="1676400"/>
            <a:ext cx="3934437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+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1624013"/>
            <a:ext cx="2438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2399203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z="1850" smtClean="0"/>
            </a:lvl1pPr>
            <a:lvl2pPr>
              <a:defRPr lang="en-US" sz="1850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35052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198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2" y="-76200"/>
            <a:ext cx="10427368" cy="693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7041616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3505200"/>
            <a:ext cx="38862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099960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584368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"/>
          <a:stretch/>
        </p:blipFill>
        <p:spPr>
          <a:xfrm>
            <a:off x="595323" y="4267200"/>
            <a:ext cx="8548677" cy="122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4343400"/>
            <a:ext cx="7282544" cy="993991"/>
          </a:xfrm>
        </p:spPr>
        <p:txBody>
          <a:bodyPr rIns="0" bIns="0" anchor="ctr" anchorCtr="0"/>
          <a:lstStyle>
            <a:lvl1pPr>
              <a:lnSpc>
                <a:spcPct val="900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Page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1971"/>
            <a:ext cx="7924799" cy="4245429"/>
          </a:xfrm>
        </p:spPr>
        <p:txBody>
          <a:bodyPr/>
          <a:lstStyle>
            <a:lvl1pPr marL="225425" indent="-225425">
              <a:spcBef>
                <a:spcPts val="0"/>
              </a:spcBef>
              <a:defRPr sz="2800"/>
            </a:lvl1pPr>
            <a:lvl2pPr marL="569913" indent="-279400">
              <a:spcBef>
                <a:spcPts val="0"/>
              </a:spcBef>
              <a:defRPr sz="2800"/>
            </a:lvl2pPr>
            <a:lvl3pPr marL="795338" indent="-225425"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our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7041616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911860"/>
            <a:ext cx="2488747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3505200"/>
            <a:ext cx="38862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099960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220200" y="877304"/>
            <a:ext cx="1642462" cy="2856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How to put in your own Photo: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Go to ‘View-Slide Master’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Go to ‘Insert-Picture’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Browse to the image you would like to place. Image should be 1024x768, 1200x900, or other 4:3 aspect ratio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Select image and click OK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Scale to full screen size if necessary.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Click image, go to ‘Format-Send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32216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87552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197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22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1624013"/>
            <a:ext cx="3586843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3"/>
            <a:ext cx="3770375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85157" y="914400"/>
            <a:ext cx="6858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7713969" cy="574446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524001"/>
            <a:ext cx="7924800" cy="43434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5794" y="6545263"/>
            <a:ext cx="1831006" cy="16033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251558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251558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" y="474216"/>
            <a:ext cx="883922" cy="30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7" y="6096906"/>
            <a:ext cx="1790391" cy="33400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66800" y="917089"/>
            <a:ext cx="70866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spc="-50" dirty="0">
              <a:solidFill>
                <a:srgbClr val="AC8DD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5" r:id="rId3"/>
    <p:sldLayoutId id="2147483650" r:id="rId4"/>
    <p:sldLayoutId id="2147483680" r:id="rId5"/>
    <p:sldLayoutId id="2147483713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79400" algn="l" defTabSz="914400" rtl="0" eaLnBrk="1" latinLnBrk="0" hangingPunct="1">
        <a:spcBef>
          <a:spcPts val="0"/>
        </a:spcBef>
        <a:buClr>
          <a:srgbClr val="605F62"/>
        </a:buClr>
        <a:buFont typeface="Symbol" pitchFamily="18" charset="2"/>
        <a:buChar char="-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25425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chart" Target="../charts/chart9.xml"/><Relationship Id="rId13" Type="http://schemas.openxmlformats.org/officeDocument/2006/relationships/image" Target="../media/image31.emf"/><Relationship Id="rId14" Type="http://schemas.openxmlformats.org/officeDocument/2006/relationships/chart" Target="../charts/chart10.xml"/><Relationship Id="rId15" Type="http://schemas.openxmlformats.org/officeDocument/2006/relationships/chart" Target="../charts/chart11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chart" Target="../charts/chart8.xml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3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4191000" cy="1701567"/>
          </a:xfrm>
        </p:spPr>
        <p:txBody>
          <a:bodyPr/>
          <a:lstStyle/>
          <a:p>
            <a:r>
              <a:rPr lang="en-US" dirty="0" smtClean="0"/>
              <a:t>The MESA and CARDIA Urinary Sodium Study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523999" cy="93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622595"/>
            <a:ext cx="3112810" cy="8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10000"/>
            <a:ext cx="5181600" cy="1143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ct val="20000"/>
              </a:spcBef>
            </a:pPr>
            <a:endParaRPr lang="en-US" altLang="en-US" sz="2000" b="1" dirty="0">
              <a:latin typeface="Calibri" pitchFamily="34" charset="0"/>
            </a:endParaRPr>
          </a:p>
          <a:p>
            <a:pPr algn="ctr"/>
            <a:r>
              <a:rPr lang="en-US" altLang="en-US" dirty="0"/>
              <a:t>Norrina B. Allen, PhD; Lihui Zhao, PhD; Catherine </a:t>
            </a:r>
            <a:r>
              <a:rPr lang="en-US" altLang="en-US" dirty="0" err="1"/>
              <a:t>Loria</a:t>
            </a:r>
            <a:r>
              <a:rPr lang="en-US" altLang="en-US" dirty="0"/>
              <a:t>, PhD;  Linda Van Horn, PhD, RD; Chia-Yih Wang, PhD; Mary Cogswell, RN, </a:t>
            </a:r>
            <a:r>
              <a:rPr lang="en-US" altLang="en-US" dirty="0" err="1"/>
              <a:t>DrPH</a:t>
            </a:r>
            <a:r>
              <a:rPr lang="en-US" altLang="en-US" dirty="0"/>
              <a:t>; Jacqueline Wright, </a:t>
            </a:r>
            <a:r>
              <a:rPr lang="en-US" altLang="en-US" dirty="0" err="1"/>
              <a:t>DrPh</a:t>
            </a:r>
            <a:r>
              <a:rPr lang="en-US" altLang="en-US" dirty="0"/>
              <a:t>; Christine M. Pfeiffer, PhD;  Kiang Liu, PhD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</p:spTree>
    <p:extLst>
      <p:ext uri="{BB962C8B-B14F-4D97-AF65-F5344CB8AC3E}">
        <p14:creationId xmlns:p14="http://schemas.microsoft.com/office/powerpoint/2010/main" val="31900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</a:t>
            </a:r>
            <a:r>
              <a:rPr lang="en-US" dirty="0" err="1" smtClean="0"/>
              <a:t>Analyte</a:t>
            </a:r>
            <a:r>
              <a:rPr lang="en-US" dirty="0" smtClean="0"/>
              <a:t>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2454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amount of each individual </a:t>
            </a:r>
            <a:r>
              <a:rPr lang="en-US" sz="2200" dirty="0" err="1"/>
              <a:t>analyte</a:t>
            </a:r>
            <a:r>
              <a:rPr lang="en-US" sz="2200" dirty="0"/>
              <a:t> </a:t>
            </a:r>
            <a:r>
              <a:rPr lang="en-US" sz="2200" dirty="0" smtClean="0"/>
              <a:t>was defined by multiplying </a:t>
            </a:r>
            <a:r>
              <a:rPr lang="en-US" sz="2200" dirty="0"/>
              <a:t>the </a:t>
            </a:r>
            <a:r>
              <a:rPr lang="en-US" sz="2200" dirty="0" err="1"/>
              <a:t>analyte</a:t>
            </a:r>
            <a:r>
              <a:rPr lang="en-US" sz="2200" dirty="0"/>
              <a:t> concentration by the corresponding volume of the </a:t>
            </a:r>
            <a:r>
              <a:rPr lang="en-US" sz="2200" dirty="0" smtClean="0"/>
              <a:t>specimen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The </a:t>
            </a:r>
            <a:r>
              <a:rPr lang="en-US" sz="2200" dirty="0"/>
              <a:t>volume for the 24-hour urine collection was adjusted for the self-reported collection time (i.e.  (Total volume/total collection time in hours)*24</a:t>
            </a:r>
            <a:r>
              <a:rPr lang="en-US" sz="2200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We </a:t>
            </a:r>
            <a:r>
              <a:rPr lang="en-US" sz="2200" dirty="0"/>
              <a:t>examined the mean and standard deviation of each </a:t>
            </a:r>
            <a:r>
              <a:rPr lang="en-US" sz="2200" dirty="0" err="1"/>
              <a:t>analyte</a:t>
            </a:r>
            <a:r>
              <a:rPr lang="en-US" sz="2200" dirty="0"/>
              <a:t> overall and within gender, race and hypertension status subgroups. 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paired </a:t>
            </a:r>
            <a:r>
              <a:rPr lang="en-US" sz="2200" dirty="0"/>
              <a:t>t-tests </a:t>
            </a:r>
            <a:r>
              <a:rPr lang="en-US" sz="2200" dirty="0" smtClean="0"/>
              <a:t>were </a:t>
            </a:r>
            <a:r>
              <a:rPr lang="en-US" sz="2200" dirty="0"/>
              <a:t>adjusted for multiple comparisons using the </a:t>
            </a:r>
            <a:r>
              <a:rPr lang="en-US" sz="2200" dirty="0" err="1"/>
              <a:t>Bonferroni</a:t>
            </a:r>
            <a:r>
              <a:rPr lang="en-US" sz="2200" dirty="0"/>
              <a:t> method.  </a:t>
            </a:r>
            <a:endParaRPr lang="en-US" sz="2200" dirty="0" smtClean="0"/>
          </a:p>
          <a:p>
            <a:pPr>
              <a:spcAft>
                <a:spcPts val="1200"/>
              </a:spcAft>
            </a:pPr>
            <a:r>
              <a:rPr lang="en-US" sz="2200" dirty="0" smtClean="0"/>
              <a:t>Within </a:t>
            </a:r>
            <a:r>
              <a:rPr lang="en-US" sz="2200" dirty="0"/>
              <a:t>person covariance (mean coefficient of variation) </a:t>
            </a:r>
            <a:r>
              <a:rPr lang="en-US" sz="2200" dirty="0" smtClean="0"/>
              <a:t>= the </a:t>
            </a:r>
            <a:r>
              <a:rPr lang="en-US" sz="2200" dirty="0"/>
              <a:t>square root of the within-person variance divided by the mean </a:t>
            </a:r>
            <a:r>
              <a:rPr lang="en-US" sz="2200" dirty="0" smtClean="0"/>
              <a:t>Day</a:t>
            </a:r>
            <a:r>
              <a:rPr lang="en-US" sz="2200" dirty="0"/>
              <a:t>-to-day variability was calculated as the ratio of within- to between-person variances.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Validity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Examined validity of 4 published equations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Calculated the means </a:t>
            </a:r>
            <a:r>
              <a:rPr lang="en-US" sz="2400" dirty="0"/>
              <a:t>and standard deviations for the measured and the predicted 24-hour sodium </a:t>
            </a:r>
            <a:r>
              <a:rPr lang="en-US" sz="2400" dirty="0" smtClean="0"/>
              <a:t>excretion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bias </a:t>
            </a:r>
            <a:r>
              <a:rPr lang="en-US" sz="2400" dirty="0" smtClean="0"/>
              <a:t>was calculated as </a:t>
            </a:r>
            <a:r>
              <a:rPr lang="en-US" sz="2400" dirty="0"/>
              <a:t>the difference between the predicted and measured 24-hour sodium excretion 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/>
              <a:t>was examined by equation and timing of spot sample (overnight, morning, afternoon, evening) overall and by gender, race, and hypertension status subgroup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8153401" cy="574446"/>
          </a:xfrm>
        </p:spPr>
        <p:txBody>
          <a:bodyPr/>
          <a:lstStyle/>
          <a:p>
            <a:pPr lvl="0"/>
            <a:r>
              <a:rPr lang="en-US" sz="3200" dirty="0">
                <a:solidFill>
                  <a:schemeClr val="accent1"/>
                </a:solidFill>
                <a:latin typeface="Calibri" charset="0"/>
                <a:ea typeface="MS PGothic" charset="0"/>
                <a:cs typeface="MS PGothic" charset="0"/>
              </a:rPr>
              <a:t>Predictive Equation for 24-Hour Na Excretion (mg)</a:t>
            </a:r>
            <a:r>
              <a:rPr lang="en-US" b="1" dirty="0">
                <a:solidFill>
                  <a:schemeClr val="accent1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92573"/>
              </p:ext>
            </p:extLst>
          </p:nvPr>
        </p:nvGraphicFramePr>
        <p:xfrm>
          <a:off x="304800" y="914399"/>
          <a:ext cx="8118100" cy="586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9296400" imgH="6718300" progId="Word.Document.12">
                  <p:embed/>
                </p:oleObj>
              </mc:Choice>
              <mc:Fallback>
                <p:oleObj name="Document" r:id="rId3" imgW="9296400" imgH="671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14399"/>
                        <a:ext cx="8118100" cy="586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6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Individual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2454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 smtClean="0"/>
              <a:t>Because the biases were skewed we used Bland</a:t>
            </a:r>
            <a:r>
              <a:rPr lang="en-US" sz="2200" dirty="0"/>
              <a:t>-Altman relative bias plots </a:t>
            </a:r>
            <a:r>
              <a:rPr lang="en-US" sz="2200" dirty="0" smtClean="0"/>
              <a:t>to </a:t>
            </a:r>
            <a:r>
              <a:rPr lang="en-US" sz="2200" dirty="0"/>
              <a:t>describe the agreement between the estimated </a:t>
            </a:r>
            <a:r>
              <a:rPr lang="en-US" sz="2200" dirty="0" smtClean="0"/>
              <a:t>and the measured 24-hour sodium excretion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The Bland-Altman relative bias is the individual difference between the predicted and the measured sodium excretion divided by the mean of the </a:t>
            </a:r>
            <a:r>
              <a:rPr lang="en-US" sz="2200" dirty="0" smtClean="0"/>
              <a:t>measured </a:t>
            </a:r>
            <a:r>
              <a:rPr lang="en-US" sz="2200" dirty="0"/>
              <a:t>sodium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/>
              <a:t>To assess the difference in individual bias across the range of 24-hour sodium excretion, we plotted the relative bias for each individual against the mean of the individual’s predicted and measured sodium and determined the 95% limits of agreement (relative bias ± 1.96 SD).  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Spearman </a:t>
            </a:r>
            <a:r>
              <a:rPr lang="en-US" sz="2200" dirty="0"/>
              <a:t>correlation </a:t>
            </a:r>
            <a:r>
              <a:rPr lang="en-US" sz="2200" dirty="0" smtClean="0"/>
              <a:t>coefficients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</a:t>
            </a:r>
            <a:r>
              <a:rPr lang="en-US" dirty="0"/>
              <a:t>of study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78099"/>
              </p:ext>
            </p:extLst>
          </p:nvPr>
        </p:nvGraphicFramePr>
        <p:xfrm>
          <a:off x="228600" y="1524000"/>
          <a:ext cx="860552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6146800" imgH="2286000" progId="Word.Document.12">
                  <p:embed/>
                </p:oleObj>
              </mc:Choice>
              <mc:Fallback>
                <p:oleObj name="Document" r:id="rId3" imgW="6146800" imgH="228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860552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3434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Values are n (%) or means ± SDs.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Missing two participants for BMI: Total, n= 552; among those who completed 2 days of collection, n= 187. Missing </a:t>
            </a:r>
          </a:p>
          <a:p>
            <a:r>
              <a:rPr lang="en-US" sz="1400" dirty="0"/>
              <a:t>eight participants for Dietary intake: Total, n = 546; among those who completed 2 days of collection, n= 188.</a:t>
            </a:r>
          </a:p>
        </p:txBody>
      </p:sp>
    </p:spTree>
    <p:extLst>
      <p:ext uri="{BB962C8B-B14F-4D97-AF65-F5344CB8AC3E}">
        <p14:creationId xmlns:p14="http://schemas.microsoft.com/office/powerpoint/2010/main" val="1435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Day 1 urine </a:t>
            </a:r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91651"/>
              </p:ext>
            </p:extLst>
          </p:nvPr>
        </p:nvGraphicFramePr>
        <p:xfrm>
          <a:off x="533399" y="1371600"/>
          <a:ext cx="8844197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3" imgW="6096000" imgH="3098800" progId="Word.Document.12">
                  <p:embed/>
                </p:oleObj>
              </mc:Choice>
              <mc:Fallback>
                <p:oleObj name="Document" r:id="rId3" imgW="6096000" imgH="309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399" y="1371600"/>
                        <a:ext cx="8844197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4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Distributions </a:t>
            </a:r>
            <a:r>
              <a:rPr lang="en-US" dirty="0"/>
              <a:t>of </a:t>
            </a:r>
            <a:r>
              <a:rPr lang="en-US" dirty="0" smtClean="0"/>
              <a:t>24</a:t>
            </a:r>
            <a:r>
              <a:rPr lang="en-US" dirty="0"/>
              <a:t>-h excretion of sodium and </a:t>
            </a:r>
            <a:r>
              <a:rPr lang="en-US" dirty="0" err="1"/>
              <a:t>creatinine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38243"/>
              </p:ext>
            </p:extLst>
          </p:nvPr>
        </p:nvGraphicFramePr>
        <p:xfrm>
          <a:off x="1371600" y="1524000"/>
          <a:ext cx="7772400" cy="448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3" imgW="6096000" imgH="3517900" progId="Word.Document.12">
                  <p:embed/>
                </p:oleObj>
              </mc:Choice>
              <mc:Fallback>
                <p:oleObj name="Document" r:id="rId3" imgW="6096000" imgH="351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524000"/>
                        <a:ext cx="7772400" cy="448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09800" y="3962400"/>
            <a:ext cx="495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4191000"/>
            <a:ext cx="495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ariation </a:t>
            </a:r>
            <a:r>
              <a:rPr lang="en-US" dirty="0" smtClean="0"/>
              <a:t>in concentration by timing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533" y="6251558"/>
            <a:ext cx="346745" cy="231266"/>
          </a:xfrm>
        </p:spPr>
        <p:txBody>
          <a:bodyPr/>
          <a:lstStyle/>
          <a:p>
            <a:fld id="{0D558541-60C9-42A2-8392-FF12533A6B7A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4600" y="1006008"/>
            <a:ext cx="4428631" cy="2362200"/>
            <a:chOff x="347277" y="1431005"/>
            <a:chExt cx="4620360" cy="2464720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-212942" y="2489027"/>
              <a:ext cx="1397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Sodium (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6224" y="3708171"/>
              <a:ext cx="913917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Black Males</a:t>
              </a:r>
              <a:endParaRPr lang="en-US" sz="1050" spc="-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5563" y="3708171"/>
              <a:ext cx="1295399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Black Females</a:t>
              </a:r>
              <a:endParaRPr lang="en-US" sz="1050" spc="-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08917" y="3703656"/>
              <a:ext cx="1295399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White Males</a:t>
              </a:r>
              <a:endParaRPr lang="en-US" sz="1050" spc="-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2238" y="3703656"/>
              <a:ext cx="1295399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White Females</a:t>
              </a:r>
              <a:endParaRPr lang="en-US" sz="1050" spc="-50" dirty="0"/>
            </a:p>
          </p:txBody>
        </p:sp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3764622"/>
                </p:ext>
              </p:extLst>
            </p:nvPr>
          </p:nvGraphicFramePr>
          <p:xfrm>
            <a:off x="673594" y="1431005"/>
            <a:ext cx="406908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2572824" y="3485294"/>
            <a:ext cx="4569042" cy="2480253"/>
            <a:chOff x="4932495" y="1417656"/>
            <a:chExt cx="4569042" cy="2473554"/>
          </a:xfrm>
        </p:grpSpPr>
        <p:sp>
          <p:nvSpPr>
            <p:cNvPr id="14" name="TextBox 13"/>
            <p:cNvSpPr txBox="1"/>
            <p:nvPr/>
          </p:nvSpPr>
          <p:spPr>
            <a:xfrm rot="16200000">
              <a:off x="4243689" y="2489028"/>
              <a:ext cx="1654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Creatinine (</a:t>
              </a:r>
              <a:r>
                <a:rPr lang="en-US" sz="1200" dirty="0" err="1"/>
                <a:t>mmol</a:t>
              </a:r>
              <a:r>
                <a:rPr lang="en-US" sz="1200" dirty="0"/>
                <a:t>/L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9055512"/>
                </p:ext>
              </p:extLst>
            </p:nvPr>
          </p:nvGraphicFramePr>
          <p:xfrm>
            <a:off x="5256124" y="1417656"/>
            <a:ext cx="406908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690124" y="3703656"/>
              <a:ext cx="913917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Black Males</a:t>
              </a:r>
              <a:endParaRPr lang="en-US" sz="1050" spc="-5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9463" y="3703656"/>
              <a:ext cx="1295399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Black Females</a:t>
              </a:r>
              <a:endParaRPr lang="en-US" sz="1050" spc="-5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42817" y="3699141"/>
              <a:ext cx="1295399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White Males</a:t>
              </a:r>
              <a:endParaRPr lang="en-US" sz="1050" spc="-5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06138" y="3699141"/>
              <a:ext cx="1295399" cy="18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050" spc="-50" dirty="0" smtClean="0"/>
                <a:t>White Females</a:t>
              </a:r>
              <a:endParaRPr lang="en-US" sz="1050" spc="-5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94" y="6172200"/>
            <a:ext cx="2135700" cy="2538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875" y="6411972"/>
            <a:ext cx="2567925" cy="3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bias </a:t>
            </a:r>
            <a:r>
              <a:rPr lang="en-US" dirty="0" smtClean="0"/>
              <a:t>in overall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1143000"/>
            <a:ext cx="7086600" cy="5105400"/>
            <a:chOff x="5090" y="0"/>
            <a:chExt cx="6269437" cy="4484877"/>
          </a:xfrm>
        </p:grpSpPr>
        <p:grpSp>
          <p:nvGrpSpPr>
            <p:cNvPr id="6" name="Group 5"/>
            <p:cNvGrpSpPr/>
            <p:nvPr/>
          </p:nvGrpSpPr>
          <p:grpSpPr>
            <a:xfrm>
              <a:off x="5090" y="336129"/>
              <a:ext cx="6269437" cy="4148748"/>
              <a:chOff x="5090" y="336129"/>
              <a:chExt cx="6269437" cy="414874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96597" y="3900702"/>
                <a:ext cx="1228090" cy="23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4A442A"/>
                    </a:solidFill>
                    <a:effectLst/>
                    <a:latin typeface="Arial"/>
                    <a:ea typeface="ＭＳ 明朝"/>
                  </a:rPr>
                  <a:t>INTERSALT</a:t>
                </a:r>
                <a:endParaRPr lang="en-US" sz="1200">
                  <a:effectLst/>
                  <a:latin typeface="Times New Roman"/>
                  <a:ea typeface="ＭＳ 明朝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22446" y="3900701"/>
                <a:ext cx="905510" cy="23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4A442A"/>
                    </a:solidFill>
                    <a:effectLst/>
                    <a:latin typeface="Arial"/>
                    <a:ea typeface="ＭＳ 明朝"/>
                  </a:rPr>
                  <a:t>TANAKA</a:t>
                </a:r>
                <a:endParaRPr lang="en-US" sz="1200">
                  <a:effectLst/>
                  <a:latin typeface="Times New Roman"/>
                  <a:ea typeface="ＭＳ 明朝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97673" y="3900702"/>
                <a:ext cx="1122680" cy="23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4A442A"/>
                    </a:solidFill>
                    <a:effectLst/>
                    <a:latin typeface="Arial"/>
                    <a:ea typeface="ＭＳ 明朝"/>
                  </a:rPr>
                  <a:t>KAWASAKI</a:t>
                </a:r>
                <a:endParaRPr lang="en-US" sz="1200">
                  <a:effectLst/>
                  <a:latin typeface="Times New Roman"/>
                  <a:ea typeface="ＭＳ 明朝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37394" y="3900702"/>
                <a:ext cx="761365" cy="23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4A442A"/>
                    </a:solidFill>
                    <a:effectLst/>
                    <a:latin typeface="Arial"/>
                    <a:ea typeface="ＭＳ 明朝"/>
                  </a:rPr>
                  <a:t>MAGE</a:t>
                </a:r>
                <a:endParaRPr lang="en-US" sz="1200">
                  <a:effectLst/>
                  <a:latin typeface="Times New Roman"/>
                  <a:ea typeface="ＭＳ 明朝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422446" y="4218177"/>
                <a:ext cx="2346960" cy="26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4A442A"/>
                    </a:solidFill>
                    <a:effectLst/>
                    <a:latin typeface="Arial"/>
                    <a:ea typeface="ＭＳ 明朝"/>
                  </a:rPr>
                  <a:t>PREDICTION EQUATION</a:t>
                </a:r>
                <a:endParaRPr lang="en-US" sz="1200">
                  <a:effectLst/>
                  <a:latin typeface="Times New Roman"/>
                  <a:ea typeface="ＭＳ 明朝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-380673" y="1918967"/>
                <a:ext cx="1038225" cy="26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4A442A"/>
                    </a:solidFill>
                    <a:effectLst/>
                    <a:latin typeface="Arial"/>
                    <a:ea typeface="ＭＳ 明朝"/>
                  </a:rPr>
                  <a:t>BIAS (MG)</a:t>
                </a:r>
                <a:endParaRPr lang="en-US" sz="1200">
                  <a:effectLst/>
                  <a:latin typeface="Times New Roman"/>
                  <a:ea typeface="ＭＳ 明朝"/>
                </a:endParaRPr>
              </a:p>
            </p:txBody>
          </p:sp>
          <p:graphicFrame>
            <p:nvGraphicFramePr>
              <p:cNvPr id="23" name="Chart 22"/>
              <p:cNvGraphicFramePr/>
              <p:nvPr/>
            </p:nvGraphicFramePr>
            <p:xfrm>
              <a:off x="304651" y="336129"/>
              <a:ext cx="5969876" cy="36080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21398" y="0"/>
              <a:ext cx="71755" cy="31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x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21539" y="10159"/>
              <a:ext cx="481330" cy="30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200">
                  <a:solidFill>
                    <a:srgbClr val="595959"/>
                  </a:solidFill>
                  <a:effectLst/>
                  <a:latin typeface="Calibri"/>
                  <a:ea typeface="Calibri"/>
                  <a:cs typeface="Calibri"/>
                </a:rPr>
                <a:t>Evening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93227" y="56515"/>
              <a:ext cx="82550" cy="85090"/>
            </a:xfrm>
            <a:custGeom>
              <a:avLst/>
              <a:gdLst>
                <a:gd name="T0" fmla="*/ 66 w 130"/>
                <a:gd name="T1" fmla="*/ 0 h 134"/>
                <a:gd name="T2" fmla="*/ 130 w 130"/>
                <a:gd name="T3" fmla="*/ 134 h 134"/>
                <a:gd name="T4" fmla="*/ 0 w 130"/>
                <a:gd name="T5" fmla="*/ 134 h 134"/>
                <a:gd name="T6" fmla="*/ 66 w 130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34">
                  <a:moveTo>
                    <a:pt x="66" y="0"/>
                  </a:moveTo>
                  <a:lnTo>
                    <a:pt x="130" y="134"/>
                  </a:lnTo>
                  <a:lnTo>
                    <a:pt x="0" y="13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00806" y="8890"/>
              <a:ext cx="664714" cy="30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200">
                  <a:solidFill>
                    <a:srgbClr val="595959"/>
                  </a:solidFill>
                  <a:effectLst/>
                  <a:latin typeface="Calibri"/>
                  <a:ea typeface="Calibri"/>
                  <a:cs typeface="Calibri"/>
                </a:rPr>
                <a:t>Afternoon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62342" y="81280"/>
              <a:ext cx="62230" cy="635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62342" y="71755"/>
              <a:ext cx="62230" cy="63500"/>
            </a:xfrm>
            <a:prstGeom prst="rect">
              <a:avLst/>
            </a:prstGeom>
            <a:noFill/>
            <a:ln w="14605">
              <a:solidFill>
                <a:srgbClr val="A6A6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875372" y="8890"/>
              <a:ext cx="530860" cy="30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200">
                  <a:solidFill>
                    <a:srgbClr val="595959"/>
                  </a:solidFill>
                  <a:effectLst/>
                  <a:latin typeface="Calibri"/>
                  <a:ea typeface="Calibri"/>
                  <a:cs typeface="Calibri"/>
                </a:rPr>
                <a:t>Morning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913347" y="68580"/>
              <a:ext cx="74930" cy="76200"/>
            </a:xfrm>
            <a:custGeom>
              <a:avLst/>
              <a:gdLst>
                <a:gd name="T0" fmla="*/ 59 w 118"/>
                <a:gd name="T1" fmla="*/ 0 h 120"/>
                <a:gd name="T2" fmla="*/ 118 w 118"/>
                <a:gd name="T3" fmla="*/ 60 h 120"/>
                <a:gd name="T4" fmla="*/ 59 w 118"/>
                <a:gd name="T5" fmla="*/ 120 h 120"/>
                <a:gd name="T6" fmla="*/ 0 w 118"/>
                <a:gd name="T7" fmla="*/ 60 h 120"/>
                <a:gd name="T8" fmla="*/ 59 w 11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59" y="0"/>
                  </a:moveTo>
                  <a:lnTo>
                    <a:pt x="118" y="60"/>
                  </a:lnTo>
                  <a:lnTo>
                    <a:pt x="59" y="120"/>
                  </a:lnTo>
                  <a:lnTo>
                    <a:pt x="0" y="6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07632" y="68580"/>
              <a:ext cx="74930" cy="76200"/>
            </a:xfrm>
            <a:custGeom>
              <a:avLst/>
              <a:gdLst>
                <a:gd name="T0" fmla="*/ 59 w 118"/>
                <a:gd name="T1" fmla="*/ 0 h 120"/>
                <a:gd name="T2" fmla="*/ 118 w 118"/>
                <a:gd name="T3" fmla="*/ 60 h 120"/>
                <a:gd name="T4" fmla="*/ 59 w 118"/>
                <a:gd name="T5" fmla="*/ 120 h 120"/>
                <a:gd name="T6" fmla="*/ 0 w 118"/>
                <a:gd name="T7" fmla="*/ 60 h 120"/>
                <a:gd name="T8" fmla="*/ 59 w 11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59" y="0"/>
                  </a:moveTo>
                  <a:lnTo>
                    <a:pt x="118" y="60"/>
                  </a:lnTo>
                  <a:lnTo>
                    <a:pt x="59" y="120"/>
                  </a:lnTo>
                  <a:lnTo>
                    <a:pt x="0" y="6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14605">
              <a:solidFill>
                <a:srgbClr val="40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33997" y="8890"/>
              <a:ext cx="617220" cy="30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200">
                  <a:solidFill>
                    <a:srgbClr val="595959"/>
                  </a:solidFill>
                  <a:effectLst/>
                  <a:latin typeface="Calibri"/>
                  <a:ea typeface="Calibri"/>
                  <a:cs typeface="Calibri"/>
                </a:rPr>
                <a:t>Overnight</a:t>
              </a:r>
              <a:endParaRPr lang="en-US" sz="1200">
                <a:effectLst/>
                <a:latin typeface="Times New Roman"/>
                <a:ea typeface="ＭＳ 明朝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57275" y="190500"/>
            <a:ext cx="7029450" cy="6476998"/>
            <a:chOff x="3613" y="0"/>
            <a:chExt cx="7072000" cy="6520371"/>
          </a:xfrm>
        </p:grpSpPr>
        <p:grpSp>
          <p:nvGrpSpPr>
            <p:cNvPr id="6" name="Group 5"/>
            <p:cNvGrpSpPr/>
            <p:nvPr/>
          </p:nvGrpSpPr>
          <p:grpSpPr>
            <a:xfrm>
              <a:off x="3613" y="1057910"/>
              <a:ext cx="3403341" cy="1973648"/>
              <a:chOff x="3613" y="1057910"/>
              <a:chExt cx="3403341" cy="197364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30640" y="2553237"/>
                <a:ext cx="2776314" cy="193675"/>
                <a:chOff x="630640" y="2553237"/>
                <a:chExt cx="2776314" cy="193675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630640" y="2553237"/>
                  <a:ext cx="83375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INTERSALT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336638" y="2553237"/>
                  <a:ext cx="67627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TANAKA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985416" y="2553237"/>
                  <a:ext cx="850900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KAWASAKI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755444" y="2553237"/>
                  <a:ext cx="651510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MAGE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1342529" y="2823278"/>
                <a:ext cx="137541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PREDICTION EQUATION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6200000">
                <a:off x="-285312" y="1346835"/>
                <a:ext cx="78613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BIAS (MG)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957" y="0"/>
              <a:ext cx="1591945" cy="273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50" kern="1200">
                  <a:solidFill>
                    <a:srgbClr val="000000"/>
                  </a:solidFill>
                  <a:effectLst/>
                  <a:latin typeface="Arial"/>
                  <a:ea typeface="宋体"/>
                </a:rPr>
                <a:t>A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2465" y="0"/>
              <a:ext cx="1803400" cy="273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50" kern="1200">
                  <a:solidFill>
                    <a:srgbClr val="000000"/>
                  </a:solidFill>
                  <a:effectLst/>
                  <a:latin typeface="Arial"/>
                  <a:ea typeface="宋体"/>
                </a:rPr>
                <a:t>B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957" y="3000621"/>
              <a:ext cx="1591945" cy="273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50" kern="1200">
                  <a:solidFill>
                    <a:srgbClr val="000000"/>
                  </a:solidFill>
                  <a:effectLst/>
                  <a:latin typeface="Arial"/>
                  <a:ea typeface="宋体"/>
                </a:rPr>
                <a:t>C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22465" y="3000621"/>
              <a:ext cx="1803400" cy="273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50" kern="1200">
                  <a:solidFill>
                    <a:srgbClr val="000000"/>
                  </a:solidFill>
                  <a:effectLst/>
                  <a:latin typeface="Arial"/>
                  <a:ea typeface="宋体"/>
                </a:rPr>
                <a:t>D</a:t>
              </a:r>
              <a:endParaRPr lang="en-US" sz="1200">
                <a:effectLst/>
                <a:latin typeface="Times New Roman"/>
                <a:ea typeface="宋体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564077" y="4045758"/>
              <a:ext cx="3511399" cy="1976341"/>
              <a:chOff x="3564077" y="4045758"/>
              <a:chExt cx="3511399" cy="1976341"/>
            </a:xfrm>
          </p:grpSpPr>
          <p:sp>
            <p:nvSpPr>
              <p:cNvPr id="43" name="TextBox 42"/>
              <p:cNvSpPr txBox="1"/>
              <p:nvPr/>
            </p:nvSpPr>
            <p:spPr>
              <a:xfrm rot="16200000">
                <a:off x="3275152" y="4334683"/>
                <a:ext cx="78613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BIAS (MG)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4299030" y="5543778"/>
                <a:ext cx="2776446" cy="193675"/>
                <a:chOff x="4299030" y="5543778"/>
                <a:chExt cx="2776446" cy="193675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4299030" y="5543778"/>
                  <a:ext cx="83375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INTERSALT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005072" y="5543778"/>
                  <a:ext cx="67627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TANAKA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653890" y="5543778"/>
                  <a:ext cx="850900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KAWASAKI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423966" y="5543778"/>
                  <a:ext cx="651510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MAGE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010963" y="5813819"/>
                <a:ext cx="137541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PREDICTION EQUATION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635" y="4045758"/>
              <a:ext cx="3449342" cy="1978132"/>
              <a:chOff x="45635" y="4045758"/>
              <a:chExt cx="3449342" cy="197813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18530" y="5545569"/>
                <a:ext cx="2776447" cy="193675"/>
                <a:chOff x="718530" y="5545569"/>
                <a:chExt cx="2776447" cy="193675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718530" y="5545569"/>
                  <a:ext cx="83375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INTERSALT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424573" y="5545569"/>
                  <a:ext cx="67627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TANAKA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073391" y="5545569"/>
                  <a:ext cx="85153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KAWASAKI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843467" y="5545569"/>
                  <a:ext cx="651510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MAGE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430464" y="5815610"/>
                <a:ext cx="137541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PREDICTION EQUATION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-243290" y="4334683"/>
                <a:ext cx="78613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BIAS (MG)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564569" y="1057910"/>
              <a:ext cx="3414716" cy="1973649"/>
              <a:chOff x="3564569" y="1057910"/>
              <a:chExt cx="3414716" cy="197364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202203" y="2553238"/>
                <a:ext cx="2777082" cy="193675"/>
                <a:chOff x="4202203" y="2553238"/>
                <a:chExt cx="2777082" cy="193675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4202203" y="2553238"/>
                  <a:ext cx="83375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INTERSALT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908246" y="2553238"/>
                  <a:ext cx="67627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TANAKA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557063" y="2553238"/>
                  <a:ext cx="850900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KAWASAKI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327140" y="2553238"/>
                  <a:ext cx="652145" cy="193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kern="1200">
                      <a:solidFill>
                        <a:srgbClr val="4A442A"/>
                      </a:solidFill>
                      <a:effectLst/>
                      <a:latin typeface="Arial"/>
                      <a:ea typeface="宋体"/>
                    </a:rPr>
                    <a:t>MAGE</a:t>
                  </a:r>
                  <a:endParaRPr lang="en-US" sz="1200">
                    <a:effectLst/>
                    <a:latin typeface="Times New Roman"/>
                    <a:ea typeface="宋体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4914137" y="2823279"/>
                <a:ext cx="137541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PREDICTION EQUATION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3275644" y="1346835"/>
                <a:ext cx="786130" cy="2082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4A442A"/>
                    </a:solidFill>
                    <a:effectLst/>
                    <a:latin typeface="Arial"/>
                    <a:ea typeface="宋体"/>
                  </a:rPr>
                  <a:t>BIAS (MG)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178651" y="6200966"/>
              <a:ext cx="3076257" cy="319405"/>
              <a:chOff x="2178651" y="6200966"/>
              <a:chExt cx="3076257" cy="319405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592417" y="6200966"/>
                <a:ext cx="71755" cy="319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Calibri"/>
                  </a:rPr>
                  <a:t>x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4692612" y="6210944"/>
                <a:ext cx="562296" cy="300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kern="1200">
                    <a:solidFill>
                      <a:srgbClr val="595959"/>
                    </a:solidFill>
                    <a:effectLst/>
                    <a:latin typeface="Calibri"/>
                    <a:ea typeface="Calibri"/>
                    <a:cs typeface="Calibri"/>
                  </a:rPr>
                  <a:t>Evening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764246" y="6267070"/>
                <a:ext cx="82550" cy="78741"/>
              </a:xfrm>
              <a:custGeom>
                <a:avLst/>
                <a:gdLst>
                  <a:gd name="T0" fmla="*/ 66 w 130"/>
                  <a:gd name="T1" fmla="*/ 0 h 134"/>
                  <a:gd name="T2" fmla="*/ 130 w 130"/>
                  <a:gd name="T3" fmla="*/ 134 h 134"/>
                  <a:gd name="T4" fmla="*/ 0 w 130"/>
                  <a:gd name="T5" fmla="*/ 134 h 134"/>
                  <a:gd name="T6" fmla="*/ 66 w 130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134">
                    <a:moveTo>
                      <a:pt x="66" y="0"/>
                    </a:moveTo>
                    <a:lnTo>
                      <a:pt x="130" y="134"/>
                    </a:lnTo>
                    <a:lnTo>
                      <a:pt x="0" y="13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871825" y="6209856"/>
                <a:ext cx="664714" cy="302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kern="1200">
                    <a:solidFill>
                      <a:srgbClr val="595959"/>
                    </a:solidFill>
                    <a:effectLst/>
                    <a:latin typeface="Calibri"/>
                    <a:ea typeface="Calibri"/>
                    <a:cs typeface="Calibri"/>
                  </a:rPr>
                  <a:t>Afternoon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3033361" y="6282246"/>
                <a:ext cx="62230" cy="635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033361" y="6282310"/>
                <a:ext cx="62230" cy="63500"/>
              </a:xfrm>
              <a:prstGeom prst="rect">
                <a:avLst/>
              </a:prstGeom>
              <a:noFill/>
              <a:ln w="14605">
                <a:solidFill>
                  <a:srgbClr val="A6A6A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146391" y="6209856"/>
                <a:ext cx="594459" cy="302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kern="1200">
                    <a:solidFill>
                      <a:srgbClr val="595959"/>
                    </a:solidFill>
                    <a:effectLst/>
                    <a:latin typeface="Calibri"/>
                    <a:ea typeface="Calibri"/>
                    <a:cs typeface="Calibri"/>
                  </a:rPr>
                  <a:t>Morning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84366" y="6269546"/>
                <a:ext cx="74930" cy="76200"/>
              </a:xfrm>
              <a:custGeom>
                <a:avLst/>
                <a:gdLst>
                  <a:gd name="T0" fmla="*/ 59 w 118"/>
                  <a:gd name="T1" fmla="*/ 0 h 120"/>
                  <a:gd name="T2" fmla="*/ 118 w 118"/>
                  <a:gd name="T3" fmla="*/ 60 h 120"/>
                  <a:gd name="T4" fmla="*/ 59 w 118"/>
                  <a:gd name="T5" fmla="*/ 120 h 120"/>
                  <a:gd name="T6" fmla="*/ 0 w 118"/>
                  <a:gd name="T7" fmla="*/ 60 h 120"/>
                  <a:gd name="T8" fmla="*/ 59 w 118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0">
                    <a:moveTo>
                      <a:pt x="59" y="0"/>
                    </a:moveTo>
                    <a:lnTo>
                      <a:pt x="118" y="60"/>
                    </a:lnTo>
                    <a:lnTo>
                      <a:pt x="59" y="120"/>
                    </a:lnTo>
                    <a:lnTo>
                      <a:pt x="0" y="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78651" y="6269546"/>
                <a:ext cx="74930" cy="76200"/>
              </a:xfrm>
              <a:custGeom>
                <a:avLst/>
                <a:gdLst>
                  <a:gd name="T0" fmla="*/ 59 w 118"/>
                  <a:gd name="T1" fmla="*/ 0 h 120"/>
                  <a:gd name="T2" fmla="*/ 118 w 118"/>
                  <a:gd name="T3" fmla="*/ 60 h 120"/>
                  <a:gd name="T4" fmla="*/ 59 w 118"/>
                  <a:gd name="T5" fmla="*/ 120 h 120"/>
                  <a:gd name="T6" fmla="*/ 0 w 118"/>
                  <a:gd name="T7" fmla="*/ 60 h 120"/>
                  <a:gd name="T8" fmla="*/ 59 w 118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20">
                    <a:moveTo>
                      <a:pt x="59" y="0"/>
                    </a:moveTo>
                    <a:lnTo>
                      <a:pt x="118" y="60"/>
                    </a:lnTo>
                    <a:lnTo>
                      <a:pt x="59" y="120"/>
                    </a:lnTo>
                    <a:lnTo>
                      <a:pt x="0" y="6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14605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305016" y="6209856"/>
                <a:ext cx="617220" cy="302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kern="1200">
                    <a:solidFill>
                      <a:srgbClr val="595959"/>
                    </a:solidFill>
                    <a:effectLst/>
                    <a:latin typeface="Calibri"/>
                    <a:ea typeface="Calibri"/>
                    <a:cs typeface="Calibri"/>
                  </a:rPr>
                  <a:t>Overnight</a:t>
                </a:r>
                <a:endParaRPr lang="en-US" sz="1200">
                  <a:effectLst/>
                  <a:latin typeface="Times New Roman"/>
                  <a:ea typeface="宋体"/>
                </a:endParaRPr>
              </a:p>
            </p:txBody>
          </p:sp>
        </p:grpSp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203271" y="286232"/>
            <a:ext cx="329184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/>
          </p:nvGraphicFramePr>
          <p:xfrm>
            <a:off x="3783773" y="286232"/>
            <a:ext cx="329184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Chart 16"/>
            <p:cNvGraphicFramePr>
              <a:graphicFrameLocks/>
            </p:cNvGraphicFramePr>
            <p:nvPr/>
          </p:nvGraphicFramePr>
          <p:xfrm>
            <a:off x="180861" y="3257940"/>
            <a:ext cx="329184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Chart 17"/>
            <p:cNvGraphicFramePr>
              <a:graphicFrameLocks/>
            </p:cNvGraphicFramePr>
            <p:nvPr/>
          </p:nvGraphicFramePr>
          <p:xfrm>
            <a:off x="3783773" y="3257940"/>
            <a:ext cx="329184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1143000" y="1524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Black Men</a:t>
            </a:r>
            <a:endParaRPr lang="en-US" sz="1850" spc="-50" dirty="0"/>
          </a:p>
        </p:txBody>
      </p:sp>
      <p:sp>
        <p:nvSpPr>
          <p:cNvPr id="57" name="TextBox 56"/>
          <p:cNvSpPr txBox="1"/>
          <p:nvPr/>
        </p:nvSpPr>
        <p:spPr>
          <a:xfrm>
            <a:off x="4724400" y="1524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Black Women</a:t>
            </a:r>
            <a:endParaRPr lang="en-US" sz="1850" spc="-50" dirty="0"/>
          </a:p>
        </p:txBody>
      </p:sp>
      <p:sp>
        <p:nvSpPr>
          <p:cNvPr id="58" name="TextBox 57"/>
          <p:cNvSpPr txBox="1"/>
          <p:nvPr/>
        </p:nvSpPr>
        <p:spPr>
          <a:xfrm>
            <a:off x="1066800" y="3200400"/>
            <a:ext cx="37338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White Men</a:t>
            </a:r>
            <a:endParaRPr lang="en-US" sz="1850" spc="-50" dirty="0"/>
          </a:p>
        </p:txBody>
      </p:sp>
      <p:sp>
        <p:nvSpPr>
          <p:cNvPr id="59" name="TextBox 58"/>
          <p:cNvSpPr txBox="1"/>
          <p:nvPr/>
        </p:nvSpPr>
        <p:spPr>
          <a:xfrm>
            <a:off x="4648200" y="3200400"/>
            <a:ext cx="37338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White Women</a:t>
            </a:r>
            <a:endParaRPr lang="en-US" sz="1850" spc="-50" dirty="0"/>
          </a:p>
        </p:txBody>
      </p:sp>
      <p:sp>
        <p:nvSpPr>
          <p:cNvPr id="60" name="Oval 59"/>
          <p:cNvSpPr/>
          <p:nvPr/>
        </p:nvSpPr>
        <p:spPr>
          <a:xfrm>
            <a:off x="1676400" y="4419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1600" y="4419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286000" y="1371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791200" y="1371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620000" y="1447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13969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799" cy="42454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sodium is associated with increased BP, CVD and mortality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Up to 1.65 million deaths worldwide can be attributed to excess sodium intake</a:t>
            </a:r>
            <a:r>
              <a:rPr lang="en-US" baseline="30000" dirty="0" smtClean="0"/>
              <a:t>1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Gold standard is multiple 24-hr urine collections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Equations predicting 24-hr sodium from a single urine void have been used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Their validity in a diverse, older population many with hypertension remains unknown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6096000"/>
            <a:ext cx="502920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/>
              <a:t>1. </a:t>
            </a:r>
            <a:r>
              <a:rPr lang="en-US" sz="1200" dirty="0" err="1"/>
              <a:t>Mozaffarian</a:t>
            </a:r>
            <a:r>
              <a:rPr lang="en-US" sz="1200" dirty="0"/>
              <a:t> D, </a:t>
            </a:r>
            <a:r>
              <a:rPr lang="en-US" sz="1200" dirty="0" err="1"/>
              <a:t>Fahimi</a:t>
            </a:r>
            <a:r>
              <a:rPr lang="en-US" sz="1200" dirty="0"/>
              <a:t> S, Singh GM, </a:t>
            </a:r>
            <a:r>
              <a:rPr lang="en-US" sz="1200" dirty="0" err="1"/>
              <a:t>Micha</a:t>
            </a:r>
            <a:r>
              <a:rPr lang="en-US" sz="1200" dirty="0"/>
              <a:t> R, </a:t>
            </a:r>
            <a:r>
              <a:rPr lang="en-US" sz="1200" dirty="0" err="1"/>
              <a:t>Khatibzadeh</a:t>
            </a:r>
            <a:r>
              <a:rPr lang="en-US" sz="1200" dirty="0"/>
              <a:t> S, </a:t>
            </a:r>
            <a:r>
              <a:rPr lang="en-US" sz="1200" dirty="0" err="1"/>
              <a:t>Engell</a:t>
            </a:r>
            <a:r>
              <a:rPr lang="en-US" sz="1200" dirty="0"/>
              <a:t> RE, et al. Global sodium consumption and death from cardiovascular causes. N </a:t>
            </a:r>
            <a:r>
              <a:rPr lang="en-US" sz="1200" dirty="0" err="1"/>
              <a:t>Engl</a:t>
            </a:r>
            <a:r>
              <a:rPr lang="en-US" sz="1200" dirty="0"/>
              <a:t> J Med. 2014;371(7):624-34. </a:t>
            </a:r>
            <a:r>
              <a:rPr lang="en-US" sz="1200" spc="-50" dirty="0" smtClean="0"/>
              <a:t>  </a:t>
            </a:r>
            <a:endParaRPr lang="en-US" sz="1200" spc="-50" dirty="0"/>
          </a:p>
        </p:txBody>
      </p:sp>
    </p:spTree>
    <p:extLst>
      <p:ext uri="{BB962C8B-B14F-4D97-AF65-F5344CB8AC3E}">
        <p14:creationId xmlns:p14="http://schemas.microsoft.com/office/powerpoint/2010/main" val="2692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Bland Altman Plot for INTERSALT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5985"/>
            <a:ext cx="5943600" cy="5962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62200" y="8382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Overnight</a:t>
            </a:r>
            <a:endParaRPr lang="en-US" sz="1850" spc="-5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8382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Morning</a:t>
            </a:r>
            <a:endParaRPr lang="en-US" sz="1850" spc="-5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886200"/>
            <a:ext cx="2819400" cy="228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Afternoon</a:t>
            </a:r>
            <a:endParaRPr lang="en-US" sz="1850" spc="-5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8862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Evening</a:t>
            </a:r>
            <a:endParaRPr lang="en-US" sz="1850" spc="-5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1828800"/>
            <a:ext cx="4572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5943600" cy="5767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Bland Altman Plot for Tanaka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9144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Overnight</a:t>
            </a:r>
            <a:endParaRPr lang="en-US" sz="1850" spc="-5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9144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Morning</a:t>
            </a:r>
            <a:endParaRPr lang="en-US" sz="1850" spc="-5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886200"/>
            <a:ext cx="2819400" cy="1714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Afternoon</a:t>
            </a:r>
            <a:endParaRPr lang="en-US" sz="1850" spc="-5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905250"/>
            <a:ext cx="2819400" cy="228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Evening</a:t>
            </a:r>
            <a:endParaRPr lang="en-US" sz="1850" spc="-50" dirty="0"/>
          </a:p>
        </p:txBody>
      </p:sp>
    </p:spTree>
    <p:extLst>
      <p:ext uri="{BB962C8B-B14F-4D97-AF65-F5344CB8AC3E}">
        <p14:creationId xmlns:p14="http://schemas.microsoft.com/office/powerpoint/2010/main" val="934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77570"/>
            <a:ext cx="5943600" cy="5980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Bland Altman Plot for 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9144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Overnight</a:t>
            </a:r>
            <a:endParaRPr lang="en-US" sz="1850" spc="-5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9144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Morning</a:t>
            </a:r>
            <a:endParaRPr lang="en-US" sz="1850" spc="-5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886200"/>
            <a:ext cx="2819400" cy="1714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Afternoon</a:t>
            </a:r>
            <a:endParaRPr lang="en-US" sz="1850" spc="-5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905250"/>
            <a:ext cx="2819400" cy="228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Evening</a:t>
            </a:r>
            <a:endParaRPr lang="en-US" sz="1850" spc="-50" dirty="0"/>
          </a:p>
        </p:txBody>
      </p:sp>
    </p:spTree>
    <p:extLst>
      <p:ext uri="{BB962C8B-B14F-4D97-AF65-F5344CB8AC3E}">
        <p14:creationId xmlns:p14="http://schemas.microsoft.com/office/powerpoint/2010/main" val="19749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Bland Altman Plot for Kawasaki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914400"/>
            <a:ext cx="28194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/>
              <a:t>Morning</a:t>
            </a:r>
            <a:endParaRPr lang="en-US" sz="1850" spc="-5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915920" cy="276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3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371"/>
            <a:ext cx="7924799" cy="424542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Correlations between predicted and measured 24-h Na excretion were moderate to high;  coefficients varied by race-gender subgroup and timing of spot specimens. </a:t>
            </a:r>
          </a:p>
          <a:p>
            <a:pPr lvl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The Mage equation had the highest coefficients (range 0.58 to 0.68).</a:t>
            </a:r>
          </a:p>
          <a:p>
            <a:pPr lvl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Overnight or morning timed spot samples had the highest coefficients (range 0.60-0.67).  </a:t>
            </a:r>
          </a:p>
          <a:p>
            <a:pPr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Day-to-day variation (within-person Coefficient of Variation) in 24-hour sodium, potassium, and </a:t>
            </a:r>
            <a:r>
              <a:rPr lang="en-US" sz="2400" dirty="0" err="1">
                <a:latin typeface="Calibri" charset="0"/>
              </a:rPr>
              <a:t>creatinine</a:t>
            </a:r>
            <a:r>
              <a:rPr lang="en-US" sz="2400" dirty="0">
                <a:latin typeface="Calibri" charset="0"/>
              </a:rPr>
              <a:t> ranged from 31-37%, 24-27%, and 23-51% respectively.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799" cy="4245429"/>
          </a:xfrm>
        </p:spPr>
        <p:txBody>
          <a:bodyPr/>
          <a:lstStyle/>
          <a:p>
            <a:r>
              <a:rPr lang="en-US" dirty="0" smtClean="0"/>
              <a:t>Results were not appreciably different when examined by the following subgroups: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ndividuals </a:t>
            </a:r>
            <a:r>
              <a:rPr lang="en-US" sz="2400" dirty="0"/>
              <a:t>who reported not missing any voids and not spilling or missing any urine at any void (n=442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Only individuals </a:t>
            </a:r>
            <a:r>
              <a:rPr lang="en-US" sz="2400" dirty="0"/>
              <a:t>who had a measured-to-expected 24-hr urine </a:t>
            </a:r>
            <a:r>
              <a:rPr lang="en-US" sz="2400" dirty="0" err="1"/>
              <a:t>creatinine</a:t>
            </a:r>
            <a:r>
              <a:rPr lang="en-US" sz="2400" dirty="0"/>
              <a:t> ratio of ≥0·6 based on equations for expected (predicted) </a:t>
            </a:r>
            <a:r>
              <a:rPr lang="en-US" sz="2400" dirty="0" err="1"/>
              <a:t>creatinine</a:t>
            </a:r>
            <a:r>
              <a:rPr lang="en-US" sz="2400" dirty="0"/>
              <a:t> using age, weight, height and race (n=541)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hypertension status (controlled HTN, uncontrolled HTN, no HTN) 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of </a:t>
            </a:r>
            <a:r>
              <a:rPr lang="en-US" sz="2400" dirty="0" smtClean="0"/>
              <a:t>diuretics (Y/N) </a:t>
            </a:r>
          </a:p>
          <a:p>
            <a:pPr lvl="1"/>
            <a:r>
              <a:rPr lang="en-US" sz="2400" dirty="0" err="1" smtClean="0"/>
              <a:t>eGFR</a:t>
            </a:r>
            <a:r>
              <a:rPr lang="en-US" sz="2400" dirty="0" smtClean="0"/>
              <a:t> (≤60, &gt;60)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2454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All four equations resulted </a:t>
            </a:r>
            <a:r>
              <a:rPr lang="en-US" sz="2400" dirty="0"/>
              <a:t>in significant over- or under-estimation of 24-hour sodium excretion at the population level. 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No </a:t>
            </a:r>
            <a:r>
              <a:rPr lang="en-US" sz="2400" dirty="0"/>
              <a:t>single published equation produced unbiased sodium estimates for all four gender-race </a:t>
            </a:r>
            <a:r>
              <a:rPr lang="en-US" sz="2400" dirty="0" smtClean="0"/>
              <a:t>subgroups and bias varied </a:t>
            </a:r>
            <a:r>
              <a:rPr lang="en-US" sz="2400" dirty="0"/>
              <a:t>by specimen timing, sex, and </a:t>
            </a:r>
            <a:r>
              <a:rPr lang="en-US" sz="2400" dirty="0" smtClean="0"/>
              <a:t>race.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Tanaka </a:t>
            </a:r>
            <a:r>
              <a:rPr lang="en-US" sz="2400" dirty="0"/>
              <a:t>equation using the evening sample produced the least bias in the overall sample but overestimated the sodium excretion of White women and underestimated in White men. 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Individual </a:t>
            </a:r>
            <a:r>
              <a:rPr lang="en-US" sz="2400" dirty="0"/>
              <a:t>bias in estimated 24-hour sodium excretion varied greatly and appeared to change from low to high sodium levels despite moderate correlations with 24-hour sodium excretion.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single spot urine is not a valid estimate of individual intake.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use of a timed-spot urine specimen could </a:t>
            </a:r>
            <a:r>
              <a:rPr lang="en-US" dirty="0" smtClean="0"/>
              <a:t>represent </a:t>
            </a:r>
            <a:r>
              <a:rPr lang="en-US" dirty="0"/>
              <a:t>a feasible and cost effective approach for monitoring national sodium intake; however, </a:t>
            </a:r>
            <a:r>
              <a:rPr lang="en-US" dirty="0" smtClean="0"/>
              <a:t>current equations are biased in a diverse older population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more than one spot urine </a:t>
            </a:r>
            <a:r>
              <a:rPr lang="en-US" dirty="0" smtClean="0"/>
              <a:t>specimen</a:t>
            </a:r>
          </a:p>
          <a:p>
            <a:pPr lvl="1"/>
            <a:r>
              <a:rPr lang="en-US" dirty="0" smtClean="0"/>
              <a:t>sex</a:t>
            </a:r>
            <a:r>
              <a:rPr lang="en-US" dirty="0"/>
              <a:t>- and race-specific equations </a:t>
            </a:r>
            <a:endParaRPr lang="en-US" dirty="0" smtClean="0"/>
          </a:p>
          <a:p>
            <a:pPr lvl="1"/>
            <a:r>
              <a:rPr lang="en-US" dirty="0" smtClean="0"/>
              <a:t>adjustment for </a:t>
            </a:r>
            <a:r>
              <a:rPr lang="en-US" dirty="0"/>
              <a:t>within person day-to-day </a:t>
            </a:r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3886200" cy="1701567"/>
          </a:xfrm>
        </p:spPr>
        <p:txBody>
          <a:bodyPr/>
          <a:lstStyle/>
          <a:p>
            <a:r>
              <a:rPr lang="en-US" dirty="0" smtClean="0"/>
              <a:t>Development of a New Predictive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57912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err="1">
                <a:ea typeface="MS PGothic" charset="0"/>
                <a:cs typeface="MS PGothic" charset="0"/>
              </a:rPr>
              <a:t>Lihui</a:t>
            </a:r>
            <a:r>
              <a:rPr lang="en-US" sz="2000" dirty="0">
                <a:ea typeface="MS PGothic" charset="0"/>
                <a:cs typeface="MS PGothic" charset="0"/>
              </a:rPr>
              <a:t> Zhao, PhD; Norrina B. Allen, PhD; Catherine M. </a:t>
            </a:r>
            <a:r>
              <a:rPr lang="en-US" sz="2000" dirty="0" err="1">
                <a:ea typeface="MS PGothic" charset="0"/>
                <a:cs typeface="MS PGothic" charset="0"/>
              </a:rPr>
              <a:t>Loria</a:t>
            </a:r>
            <a:r>
              <a:rPr lang="en-US" sz="2000" dirty="0">
                <a:ea typeface="MS PGothic" charset="0"/>
                <a:cs typeface="MS PGothic" charset="0"/>
              </a:rPr>
              <a:t>, PhD;  Linda Van Horn, PhD, RD; Chia-</a:t>
            </a:r>
            <a:r>
              <a:rPr lang="en-US" sz="2000" dirty="0" err="1">
                <a:ea typeface="MS PGothic" charset="0"/>
                <a:cs typeface="MS PGothic" charset="0"/>
              </a:rPr>
              <a:t>Yih</a:t>
            </a:r>
            <a:r>
              <a:rPr lang="en-US" sz="2000" dirty="0">
                <a:ea typeface="MS PGothic" charset="0"/>
                <a:cs typeface="MS PGothic" charset="0"/>
              </a:rPr>
              <a:t> Wang, PhD; Mary E. </a:t>
            </a:r>
            <a:r>
              <a:rPr lang="en-US" sz="2000" dirty="0" err="1">
                <a:ea typeface="MS PGothic" charset="0"/>
                <a:cs typeface="MS PGothic" charset="0"/>
              </a:rPr>
              <a:t>Cogswell</a:t>
            </a:r>
            <a:r>
              <a:rPr lang="en-US" sz="2000" dirty="0">
                <a:ea typeface="MS PGothic" charset="0"/>
                <a:cs typeface="MS PGothic" charset="0"/>
              </a:rPr>
              <a:t>, RN, </a:t>
            </a:r>
            <a:r>
              <a:rPr lang="en-US" sz="2000" dirty="0" err="1">
                <a:ea typeface="MS PGothic" charset="0"/>
                <a:cs typeface="MS PGothic" charset="0"/>
              </a:rPr>
              <a:t>DrPH</a:t>
            </a:r>
            <a:r>
              <a:rPr lang="en-US" sz="2000" dirty="0">
                <a:ea typeface="MS PGothic" charset="0"/>
                <a:cs typeface="MS PGothic" charset="0"/>
              </a:rPr>
              <a:t>; Jacqueline Wright, </a:t>
            </a:r>
            <a:r>
              <a:rPr lang="en-US" sz="2000" dirty="0" err="1">
                <a:ea typeface="MS PGothic" charset="0"/>
                <a:cs typeface="MS PGothic" charset="0"/>
              </a:rPr>
              <a:t>DrPH</a:t>
            </a:r>
            <a:r>
              <a:rPr lang="en-US" sz="2000" dirty="0">
                <a:ea typeface="MS PGothic" charset="0"/>
                <a:cs typeface="MS PGothic" charset="0"/>
              </a:rPr>
              <a:t>;  Alicia </a:t>
            </a:r>
            <a:r>
              <a:rPr lang="en-US" sz="2000" dirty="0" err="1">
                <a:ea typeface="MS PGothic" charset="0"/>
                <a:cs typeface="MS PGothic" charset="0"/>
              </a:rPr>
              <a:t>Carriquiry</a:t>
            </a:r>
            <a:r>
              <a:rPr lang="en-US" sz="2000" dirty="0">
                <a:ea typeface="MS PGothic" charset="0"/>
                <a:cs typeface="MS PGothic" charset="0"/>
              </a:rPr>
              <a:t>, PhD; Kiang Liu, PhD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50" i="1" spc="-50" dirty="0" smtClean="0"/>
              <a:t>Being Presented at AHA </a:t>
            </a:r>
            <a:r>
              <a:rPr lang="en-US" sz="1850" i="1" spc="-50" dirty="0" err="1" smtClean="0"/>
              <a:t>Epi</a:t>
            </a:r>
            <a:r>
              <a:rPr lang="en-US" sz="1850" i="1" spc="-50" dirty="0" smtClean="0"/>
              <a:t> March 2015</a:t>
            </a:r>
            <a:endParaRPr lang="en-US" sz="1850" i="1" spc="-50" dirty="0"/>
          </a:p>
        </p:txBody>
      </p:sp>
    </p:spTree>
    <p:extLst>
      <p:ext uri="{BB962C8B-B14F-4D97-AF65-F5344CB8AC3E}">
        <p14:creationId xmlns:p14="http://schemas.microsoft.com/office/powerpoint/2010/main" val="10991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To develop a new equation for 24-hour </a:t>
            </a:r>
            <a:r>
              <a:rPr lang="en-US" dirty="0" err="1">
                <a:latin typeface="Calibri" charset="0"/>
              </a:rPr>
              <a:t>UNa</a:t>
            </a:r>
            <a:r>
              <a:rPr lang="en-US" dirty="0">
                <a:latin typeface="Calibri" charset="0"/>
              </a:rPr>
              <a:t> which is unbiased across gender-race groups of older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first three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400" dirty="0" smtClean="0">
                <a:latin typeface="Calibri" pitchFamily="34" charset="0"/>
              </a:rPr>
              <a:t>To examine </a:t>
            </a:r>
            <a:r>
              <a:rPr lang="en-US" altLang="en-US" sz="2400" dirty="0">
                <a:latin typeface="Calibri" pitchFamily="34" charset="0"/>
              </a:rPr>
              <a:t>the population distribution of </a:t>
            </a:r>
            <a:r>
              <a:rPr lang="en-US" altLang="en-US" sz="2400" dirty="0" err="1">
                <a:latin typeface="Calibri" pitchFamily="34" charset="0"/>
              </a:rPr>
              <a:t>UNa</a:t>
            </a:r>
            <a:r>
              <a:rPr lang="en-US" altLang="en-US" sz="2400" dirty="0">
                <a:latin typeface="Calibri" pitchFamily="34" charset="0"/>
              </a:rPr>
              <a:t> and the validity of existing equations predicting 24-h Na excretion from a single spot urine sample among older adults with and without hypertension</a:t>
            </a:r>
            <a:r>
              <a:rPr lang="en-US" altLang="en-US" sz="2400" dirty="0" smtClean="0">
                <a:latin typeface="Calibri" pitchFamily="34" charset="0"/>
              </a:rPr>
              <a:t>. </a:t>
            </a:r>
            <a:r>
              <a:rPr lang="en-US" altLang="en-US" sz="2400" i="1" dirty="0" smtClean="0">
                <a:latin typeface="Calibri" pitchFamily="34" charset="0"/>
              </a:rPr>
              <a:t>(Under Review at Lancet)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develop new prediction equations for 24-hour urine sodium excretion among older and hypertensive adults using spot urine samples. </a:t>
            </a:r>
            <a:r>
              <a:rPr lang="en-US" sz="2400" i="1" dirty="0" smtClean="0"/>
              <a:t>(Being Presented at AHA </a:t>
            </a:r>
            <a:r>
              <a:rPr lang="en-US" sz="2400" i="1" dirty="0" err="1" smtClean="0"/>
              <a:t>Epi</a:t>
            </a:r>
            <a:r>
              <a:rPr lang="en-US" sz="2400" i="1" dirty="0" smtClean="0"/>
              <a:t> Next Week)</a:t>
            </a:r>
            <a:endParaRPr lang="en-US" altLang="en-US" sz="2400" i="1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determine whether the use of two timed spot urine specimens can accurately predict the population distribution and individual estimates of usual 24-hour excretion among older adults aged 45 to 79 years of age</a:t>
            </a:r>
            <a:r>
              <a:rPr lang="en-US" sz="2400" i="1" dirty="0" smtClean="0"/>
              <a:t>. (Proposal Submitted to P&amp;P)</a:t>
            </a:r>
            <a:endParaRPr lang="en-US" sz="2400" i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4542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We used the first day samples to build gender specific equations for 24-h </a:t>
            </a:r>
            <a:r>
              <a:rPr lang="en-US" sz="2400" dirty="0" err="1" smtClean="0">
                <a:latin typeface="Calibri" charset="0"/>
              </a:rPr>
              <a:t>UNa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using spot urine </a:t>
            </a:r>
            <a:r>
              <a:rPr lang="en-US" sz="2400" dirty="0" smtClean="0">
                <a:latin typeface="Calibri" charset="0"/>
              </a:rPr>
              <a:t>specimens.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1800" dirty="0" smtClean="0">
                <a:latin typeface="Calibri" charset="0"/>
              </a:rPr>
              <a:t>Candidate </a:t>
            </a:r>
            <a:r>
              <a:rPr lang="en-US" sz="1800" dirty="0">
                <a:latin typeface="Calibri" charset="0"/>
              </a:rPr>
              <a:t>predictors included age, age-squared, gender, race, height, weight, body mass index (BMI), hypertensive status, diuretic use, estimated Glomerular Filtration Rate (</a:t>
            </a:r>
            <a:r>
              <a:rPr lang="en-US" sz="1800" dirty="0" err="1">
                <a:latin typeface="Calibri" charset="0"/>
              </a:rPr>
              <a:t>eGFR</a:t>
            </a:r>
            <a:r>
              <a:rPr lang="en-US" sz="1800" dirty="0">
                <a:latin typeface="Calibri" charset="0"/>
              </a:rPr>
              <a:t>), and timed-spot Na/</a:t>
            </a:r>
            <a:r>
              <a:rPr lang="en-US" sz="1800" dirty="0" err="1">
                <a:latin typeface="Calibri" charset="0"/>
              </a:rPr>
              <a:t>creatinine</a:t>
            </a:r>
            <a:r>
              <a:rPr lang="en-US" sz="1800" dirty="0">
                <a:latin typeface="Calibri" charset="0"/>
              </a:rPr>
              <a:t> (Cr)/potassium (K)/chloride (</a:t>
            </a:r>
            <a:r>
              <a:rPr lang="en-US" sz="1800" dirty="0" err="1">
                <a:latin typeface="Calibri" charset="0"/>
              </a:rPr>
              <a:t>Cl</a:t>
            </a:r>
            <a:r>
              <a:rPr lang="en-US" sz="1800" dirty="0">
                <a:latin typeface="Calibri" charset="0"/>
              </a:rPr>
              <a:t>) concentrations and excretions, with the interactions between race and all the variables.</a:t>
            </a:r>
          </a:p>
          <a:p>
            <a:pPr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Stepwise regression and the lasso procedures were used to develop parsimonious candidate equations for predicting 24-h </a:t>
            </a:r>
            <a:r>
              <a:rPr lang="en-US" sz="2400" dirty="0" err="1">
                <a:latin typeface="Calibri" charset="0"/>
              </a:rPr>
              <a:t>UNa</a:t>
            </a:r>
            <a:r>
              <a:rPr lang="en-US" sz="2400" dirty="0">
                <a:latin typeface="Calibri" charset="0"/>
              </a:rPr>
              <a:t>. </a:t>
            </a:r>
            <a:endParaRPr lang="en-US" sz="2400" dirty="0" smtClean="0">
              <a:latin typeface="Calibri" charset="0"/>
            </a:endParaRPr>
          </a:p>
          <a:p>
            <a:pPr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 smtClean="0">
                <a:latin typeface="Calibri" charset="0"/>
              </a:rPr>
              <a:t>We </a:t>
            </a:r>
            <a:r>
              <a:rPr lang="en-US" sz="2400" dirty="0">
                <a:latin typeface="Calibri" charset="0"/>
              </a:rPr>
              <a:t>chose the best fitted model based on the first day sample and then used the second day sample to compare the mean biases in 24-h </a:t>
            </a:r>
            <a:r>
              <a:rPr lang="en-US" sz="2400" dirty="0" err="1">
                <a:latin typeface="Calibri" charset="0"/>
              </a:rPr>
              <a:t>UNa</a:t>
            </a:r>
            <a:r>
              <a:rPr lang="en-US" sz="2400" dirty="0">
                <a:latin typeface="Calibri" charset="0"/>
              </a:rPr>
              <a:t> of the resulted equation with existing equations.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8153401" cy="574446"/>
          </a:xfrm>
        </p:spPr>
        <p:txBody>
          <a:bodyPr/>
          <a:lstStyle/>
          <a:p>
            <a:r>
              <a:rPr lang="en-US" dirty="0" smtClean="0"/>
              <a:t>ROC </a:t>
            </a:r>
            <a:r>
              <a:rPr lang="en-US" dirty="0" smtClean="0"/>
              <a:t>Curves predicting &lt;</a:t>
            </a:r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2,300 mg</a:t>
            </a:r>
            <a:r>
              <a:rPr lang="en-US" dirty="0" smtClean="0">
                <a:latin typeface="Calibri" charset="0"/>
                <a:ea typeface="MS PGothic" charset="0"/>
                <a:cs typeface="MS PGothic" charset="0"/>
              </a:rPr>
              <a:t>/d of </a:t>
            </a:r>
            <a:r>
              <a:rPr lang="en-US" dirty="0" err="1" smtClean="0">
                <a:latin typeface="Calibri" charset="0"/>
                <a:ea typeface="MS PGothic" charset="0"/>
                <a:cs typeface="MS PGothic" charset="0"/>
              </a:rPr>
              <a:t>UNa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023" y="1066800"/>
            <a:ext cx="7924799" cy="424542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B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ased 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on overnight spot sample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The 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AUCs: </a:t>
            </a:r>
          </a:p>
          <a:p>
            <a:pPr lvl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INTERSALT - 0.78 (0.70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-0.85) </a:t>
            </a:r>
            <a:endParaRPr lang="en-US" sz="2000" dirty="0" smtClean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Tanaka - 0.78 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(0.71-0.86) </a:t>
            </a:r>
            <a:endParaRPr lang="en-US" sz="2000" dirty="0" smtClean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Mage - 0.81 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(0.74-0.89) </a:t>
            </a:r>
            <a:endParaRPr lang="en-US" sz="2000" dirty="0" smtClean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New </a:t>
            </a:r>
            <a:r>
              <a:rPr lang="en-US" sz="2000" dirty="0" err="1" smtClean="0">
                <a:latin typeface="Calibri" charset="0"/>
                <a:ea typeface="MS PGothic" charset="0"/>
                <a:cs typeface="MS PGothic" charset="0"/>
              </a:rPr>
              <a:t>Eqn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 - 0.84 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(0.78-0.91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)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850" y="10825163"/>
            <a:ext cx="64658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577"/>
          <p:cNvSpPr txBox="1">
            <a:spLocks noChangeArrowheads="1"/>
          </p:cNvSpPr>
          <p:nvPr/>
        </p:nvSpPr>
        <p:spPr bwMode="auto">
          <a:xfrm>
            <a:off x="23212425" y="11609388"/>
            <a:ext cx="62817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Roc curves for predicting whether the 24-h Una excretion level is no more than the currently recommended 2,300 mg/d based on existing equations and the new equation.  </a:t>
            </a:r>
          </a:p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All predictive equations are based on overnight spot sample.</a:t>
            </a:r>
          </a:p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The AUCs are 0.78 (95% CI, 0.70-0.85) for the INTERSALT equation, 0.78 (0.71-0.86) for the Tanaka equation, 0.81 (0.74-0.89) for the Mage equation, and 0.84 (0.78-0.91) for the new predictive equation.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0" y="10977563"/>
            <a:ext cx="64658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577"/>
          <p:cNvSpPr txBox="1">
            <a:spLocks noChangeArrowheads="1"/>
          </p:cNvSpPr>
          <p:nvPr/>
        </p:nvSpPr>
        <p:spPr bwMode="auto">
          <a:xfrm>
            <a:off x="23364825" y="11761788"/>
            <a:ext cx="62817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Roc curves for predicting whether the 24-h Una excretion level is no more than the currently recommended 2,300 mg/d based on existing equations and the new equation.  </a:t>
            </a:r>
          </a:p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All predictive equations are based on overnight spot sample.</a:t>
            </a:r>
          </a:p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The AUCs are 0.78 (95% CI, 0.70-0.85) for the INTERSALT equation, 0.78 (0.71-0.86) for the Tanaka equation, 0.81 (0.74-0.89) for the Mage equation, and 0.84 (0.78-0.91) for the new predictive equation.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650" y="11129963"/>
            <a:ext cx="64658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577"/>
          <p:cNvSpPr txBox="1">
            <a:spLocks noChangeArrowheads="1"/>
          </p:cNvSpPr>
          <p:nvPr/>
        </p:nvSpPr>
        <p:spPr bwMode="auto">
          <a:xfrm>
            <a:off x="23517225" y="11914188"/>
            <a:ext cx="62817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Roc curves for predicting whether the 24-h Una excretion level is no more than the currently recommended 2,300 mg/d based on existing equations and the new equation.  </a:t>
            </a:r>
          </a:p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All predictive equations are based on overnight spot sample.</a:t>
            </a:r>
          </a:p>
          <a:p>
            <a:pPr eaLnBrk="1" hangingPunct="1">
              <a:lnSpc>
                <a:spcPct val="107000"/>
              </a:lnSpc>
              <a:spcAft>
                <a:spcPts val="12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>
                <a:latin typeface="Calibri" charset="0"/>
                <a:ea typeface="MS PGothic" charset="0"/>
                <a:cs typeface="MS PGothic" charset="0"/>
              </a:rPr>
              <a:t>The AUCs are 0.78 (95% CI, 0.70-0.85) for the INTERSALT equation, 0.78 (0.71-0.86) for the Tanaka equation, 0.81 (0.74-0.89) for the Mage equation, and 0.84 (0.78-0.91) for the new predictive equation.</a:t>
            </a: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050" y="11282363"/>
            <a:ext cx="64658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450" y="11434763"/>
            <a:ext cx="64658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717" y="11671830"/>
            <a:ext cx="64658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117" y="11824230"/>
            <a:ext cx="64658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r="3501" b="2313"/>
          <a:stretch/>
        </p:blipFill>
        <p:spPr>
          <a:xfrm>
            <a:off x="4038600" y="2286000"/>
            <a:ext cx="4648200" cy="41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39515" cy="574446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MS PGothic" charset="0"/>
                <a:cs typeface="MS PGothic" charset="0"/>
              </a:rPr>
              <a:t>Mean Bias and 95% CI by Gender and Race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32</a:t>
            </a:fld>
            <a:endParaRPr lang="en-US"/>
          </a:p>
        </p:txBody>
      </p:sp>
      <p:pic>
        <p:nvPicPr>
          <p:cNvPr id="17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1138" b="7607"/>
          <a:stretch>
            <a:fillRect/>
          </a:stretch>
        </p:blipFill>
        <p:spPr bwMode="auto">
          <a:xfrm>
            <a:off x="31940500" y="5300663"/>
            <a:ext cx="501015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1138" b="7607"/>
          <a:stretch>
            <a:fillRect/>
          </a:stretch>
        </p:blipFill>
        <p:spPr bwMode="auto">
          <a:xfrm>
            <a:off x="37639625" y="5346700"/>
            <a:ext cx="500856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1138" b="7607"/>
          <a:stretch>
            <a:fillRect/>
          </a:stretch>
        </p:blipFill>
        <p:spPr bwMode="auto">
          <a:xfrm>
            <a:off x="31870650" y="8782050"/>
            <a:ext cx="50101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1138" b="7607"/>
          <a:stretch>
            <a:fillRect/>
          </a:stretch>
        </p:blipFill>
        <p:spPr bwMode="auto">
          <a:xfrm>
            <a:off x="37511038" y="8782050"/>
            <a:ext cx="50085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725" y="12065000"/>
            <a:ext cx="6505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3018413" y="4789488"/>
            <a:ext cx="2870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alibri" charset="0"/>
                <a:ea typeface="MS PGothic" charset="0"/>
                <a:cs typeface="MS PGothic" charset="0"/>
              </a:rPr>
              <a:t>Overnight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8776275" y="4802188"/>
            <a:ext cx="2870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alibri" charset="0"/>
                <a:ea typeface="MS PGothic" charset="0"/>
                <a:cs typeface="MS PGothic" charset="0"/>
              </a:rPr>
              <a:t>Elected Morning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32940625" y="8582025"/>
            <a:ext cx="2870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alibri" charset="0"/>
                <a:ea typeface="MS PGothic" charset="0"/>
                <a:cs typeface="MS PGothic" charset="0"/>
              </a:rPr>
              <a:t>Elected Afternoon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38230175" y="8575675"/>
            <a:ext cx="28686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alibri" charset="0"/>
                <a:ea typeface="MS PGothic" charset="0"/>
                <a:cs typeface="MS PGothic" charset="0"/>
              </a:rPr>
              <a:t>Elected Evening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60031" y="3780957"/>
            <a:ext cx="3992513" cy="2322586"/>
            <a:chOff x="2170107" y="1287151"/>
            <a:chExt cx="5509579" cy="368929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107" y="2597872"/>
              <a:ext cx="330525" cy="8122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8859" y="4646471"/>
              <a:ext cx="1678050" cy="329977"/>
            </a:xfrm>
            <a:prstGeom prst="rect">
              <a:avLst/>
            </a:prstGeom>
          </p:spPr>
        </p:pic>
        <p:graphicFrame>
          <p:nvGraphicFramePr>
            <p:cNvPr id="33" name="Chart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4362638"/>
                </p:ext>
              </p:extLst>
            </p:nvPr>
          </p:nvGraphicFramePr>
          <p:xfrm>
            <a:off x="2500631" y="1287151"/>
            <a:ext cx="5179055" cy="3290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2471" y="4359269"/>
              <a:ext cx="788176" cy="27921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78986" y="4359269"/>
              <a:ext cx="546638" cy="27921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24627" y="4355217"/>
              <a:ext cx="444938" cy="27921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78017" y="4359271"/>
              <a:ext cx="1016999" cy="27921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612077" y="1199955"/>
            <a:ext cx="4040467" cy="2260293"/>
            <a:chOff x="2170107" y="1426465"/>
            <a:chExt cx="5722592" cy="354643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107" y="2597872"/>
              <a:ext cx="330525" cy="81225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9035" y="4642927"/>
              <a:ext cx="1678050" cy="329977"/>
            </a:xfrm>
            <a:prstGeom prst="rect">
              <a:avLst/>
            </a:prstGeom>
          </p:spPr>
        </p:pic>
        <p:graphicFrame>
          <p:nvGraphicFramePr>
            <p:cNvPr id="42" name="Chart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8024094"/>
                </p:ext>
              </p:extLst>
            </p:nvPr>
          </p:nvGraphicFramePr>
          <p:xfrm>
            <a:off x="2500633" y="1426465"/>
            <a:ext cx="5392066" cy="3121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292" y="4331354"/>
              <a:ext cx="788175" cy="2792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4741" y="4326080"/>
              <a:ext cx="546638" cy="2792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60673" y="4338478"/>
              <a:ext cx="686474" cy="27921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36341" y="4326080"/>
              <a:ext cx="444938" cy="27921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7864" y="4331354"/>
              <a:ext cx="1017000" cy="279211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5283" y="3775878"/>
            <a:ext cx="4038117" cy="2321857"/>
            <a:chOff x="2170107" y="1440494"/>
            <a:chExt cx="5628025" cy="365691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107" y="2597872"/>
              <a:ext cx="330525" cy="8122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7787" y="4767430"/>
              <a:ext cx="1678051" cy="329977"/>
            </a:xfrm>
            <a:prstGeom prst="rect">
              <a:avLst/>
            </a:prstGeom>
          </p:spPr>
        </p:pic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9979761"/>
                </p:ext>
              </p:extLst>
            </p:nvPr>
          </p:nvGraphicFramePr>
          <p:xfrm>
            <a:off x="2500632" y="1440494"/>
            <a:ext cx="5297500" cy="3136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53518" y="4500158"/>
              <a:ext cx="1017000" cy="27921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26421" y="4500161"/>
              <a:ext cx="788175" cy="27921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64386" y="4500162"/>
              <a:ext cx="546638" cy="27921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1690" y="4500161"/>
              <a:ext cx="444938" cy="27921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86967" y="1181533"/>
            <a:ext cx="4004299" cy="2279496"/>
            <a:chOff x="2170107" y="1407998"/>
            <a:chExt cx="5645842" cy="360333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107" y="2597872"/>
              <a:ext cx="330525" cy="81225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06819" y="4681352"/>
              <a:ext cx="1678050" cy="329977"/>
            </a:xfrm>
            <a:prstGeom prst="rect">
              <a:avLst/>
            </a:prstGeom>
          </p:spPr>
        </p:pic>
        <p:graphicFrame>
          <p:nvGraphicFramePr>
            <p:cNvPr id="59" name="Chart 5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3909296"/>
                </p:ext>
              </p:extLst>
            </p:nvPr>
          </p:nvGraphicFramePr>
          <p:xfrm>
            <a:off x="2500633" y="1407998"/>
            <a:ext cx="5315316" cy="3169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95555" y="4367896"/>
              <a:ext cx="788175" cy="27921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72526" y="4358430"/>
              <a:ext cx="546639" cy="2792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29281" y="4371135"/>
              <a:ext cx="686476" cy="27921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39816" y="4371135"/>
              <a:ext cx="444938" cy="27921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7864" y="4367896"/>
              <a:ext cx="1017000" cy="285249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5627" y="6348731"/>
            <a:ext cx="5128322" cy="293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646" y="1027325"/>
            <a:ext cx="913917" cy="187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spc="-50" dirty="0"/>
              <a:t>First Morning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60031" y="1021114"/>
            <a:ext cx="1295399" cy="187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spc="-50" dirty="0" smtClean="0"/>
              <a:t>Elected Morning</a:t>
            </a:r>
            <a:endParaRPr lang="en-US" sz="1400" spc="-50" dirty="0"/>
          </a:p>
        </p:txBody>
      </p:sp>
      <p:sp>
        <p:nvSpPr>
          <p:cNvPr id="62" name="TextBox 61"/>
          <p:cNvSpPr txBox="1"/>
          <p:nvPr/>
        </p:nvSpPr>
        <p:spPr>
          <a:xfrm>
            <a:off x="305283" y="3550472"/>
            <a:ext cx="1295399" cy="187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spc="-50" dirty="0" smtClean="0"/>
              <a:t>Elected Afternoon</a:t>
            </a:r>
            <a:endParaRPr lang="en-US" sz="1400" spc="-50" dirty="0"/>
          </a:p>
        </p:txBody>
      </p:sp>
      <p:sp>
        <p:nvSpPr>
          <p:cNvPr id="63" name="TextBox 62"/>
          <p:cNvSpPr txBox="1"/>
          <p:nvPr/>
        </p:nvSpPr>
        <p:spPr>
          <a:xfrm>
            <a:off x="4724400" y="3550472"/>
            <a:ext cx="1295399" cy="187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spc="-50" dirty="0" smtClean="0"/>
              <a:t>Elected Evening</a:t>
            </a:r>
            <a:endParaRPr lang="en-US" sz="1400" spc="-5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20574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90600" y="22860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90600" y="46482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90600" y="48768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34000" y="20574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34000" y="22860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4000" y="46482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34000" y="4953000"/>
            <a:ext cx="3124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4245429"/>
          </a:xfrm>
        </p:spPr>
        <p:txBody>
          <a:bodyPr/>
          <a:lstStyle/>
          <a:p>
            <a:pPr lvl="1"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The proposed equation generally produced less or equivalent bias than previous equations. </a:t>
            </a:r>
          </a:p>
          <a:p>
            <a:pPr lvl="1"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The proposed equation performed best using the overnight urine specimen, with unbiased prediction of 24-h </a:t>
            </a:r>
            <a:r>
              <a:rPr lang="en-US" sz="2400" dirty="0" err="1">
                <a:latin typeface="Calibri" charset="0"/>
                <a:ea typeface="MS PGothic" charset="0"/>
                <a:cs typeface="MS PGothic" charset="0"/>
              </a:rPr>
              <a:t>UNa</a:t>
            </a: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 overall (mean bias=9.3) and across gender-race subgroups (mean bias &lt;300 mg/d).</a:t>
            </a:r>
          </a:p>
          <a:p>
            <a:pPr lvl="1"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400" dirty="0">
                <a:latin typeface="Calibri" charset="0"/>
                <a:ea typeface="MS PGothic" charset="0"/>
                <a:cs typeface="MS PGothic" charset="0"/>
              </a:rPr>
              <a:t>Using overnight spot urine, the new predictive </a:t>
            </a:r>
            <a:r>
              <a:rPr lang="en-US" sz="2400" dirty="0" smtClean="0">
                <a:latin typeface="Calibri" charset="0"/>
                <a:ea typeface="MS PGothic" charset="0"/>
                <a:cs typeface="MS PGothic" charset="0"/>
              </a:rPr>
              <a:t>equation is:</a:t>
            </a:r>
          </a:p>
          <a:p>
            <a:pPr lvl="2"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u="sng" dirty="0" smtClean="0">
                <a:latin typeface="Calibri" charset="0"/>
                <a:ea typeface="MS PGothic" charset="0"/>
                <a:cs typeface="MS PGothic" charset="0"/>
              </a:rPr>
              <a:t>Men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:  23 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x {207.70 – 2.16 x Age (y) + 2.54 x BMI (kg/m2)  + 22.84 x D + 0.10 x spot Na (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mmol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) – 0.081 x spot Cr (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mmol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) - 0.056 x spot K (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mmol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) – 152.71 x B+ 1.89 x B x Age (y) + 0.030 x B x spot Na (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mmol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)} </a:t>
            </a:r>
            <a:endParaRPr lang="en-US" sz="2000" dirty="0" smtClean="0">
              <a:latin typeface="Calibri" charset="0"/>
              <a:ea typeface="MS PGothic" charset="0"/>
              <a:cs typeface="MS PGothic" charset="0"/>
            </a:endParaRPr>
          </a:p>
          <a:p>
            <a:pPr lvl="2"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u="sng" dirty="0" smtClean="0">
                <a:latin typeface="Calibri" charset="0"/>
                <a:ea typeface="MS PGothic" charset="0"/>
                <a:cs typeface="MS PGothic" charset="0"/>
              </a:rPr>
              <a:t>Women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: 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23 x {-25.97 + 0.21 x weight (kg) + 1.28 x BMI (kg/m2) +0.59 x 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eGFR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  + 0.10 x spot Na (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mmol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) – 0.10 x spot Cr (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mmol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) - 0.028 x spot K (</a:t>
            </a:r>
            <a:r>
              <a:rPr lang="en-US" sz="2000" dirty="0" err="1">
                <a:latin typeface="Calibri" charset="0"/>
                <a:ea typeface="MS PGothic" charset="0"/>
                <a:cs typeface="MS PGothic" charset="0"/>
              </a:rPr>
              <a:t>mmol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) + 23.59 x B + 0.82 x B x weight (kg) – 5.12 x B x BMI (kg/m2)</a:t>
            </a: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}</a:t>
            </a:r>
          </a:p>
          <a:p>
            <a:pPr lvl="2">
              <a:spcAft>
                <a:spcPts val="600"/>
              </a:spcAft>
              <a:buClr>
                <a:srgbClr val="6600CC"/>
              </a:buClr>
              <a:buFont typeface="Wingdings" charset="0"/>
              <a:buChar char="§"/>
            </a:pPr>
            <a:r>
              <a:rPr lang="en-US" sz="2000" dirty="0" smtClean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en-US" sz="2000" dirty="0">
                <a:latin typeface="Calibri" charset="0"/>
                <a:ea typeface="MS PGothic" charset="0"/>
                <a:cs typeface="MS PGothic" charset="0"/>
              </a:rPr>
              <a:t>where B, D are indicators for black and diuretic, respectively.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charset="0"/>
              </a:rPr>
              <a:t>The proposed equation may result in less biased estimates for the overall and subgroup mean </a:t>
            </a:r>
            <a:r>
              <a:rPr lang="en-US" dirty="0" err="1">
                <a:latin typeface="Calibri" charset="0"/>
              </a:rPr>
              <a:t>UNa</a:t>
            </a:r>
            <a:r>
              <a:rPr lang="en-US" dirty="0">
                <a:latin typeface="Calibri" charset="0"/>
              </a:rPr>
              <a:t> excretion among older US biracial adults, especially using an overnight urine specimen.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This new equation will need to be validated in other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examine the use of two timed spot samples improves estimation of the population mean and population distribution of sodium excretion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 extend some of the </a:t>
            </a:r>
            <a:r>
              <a:rPr lang="en-US" dirty="0" smtClean="0"/>
              <a:t>findings </a:t>
            </a:r>
            <a:r>
              <a:rPr lang="en-US" dirty="0" smtClean="0"/>
              <a:t>from the younger CDC urinary sodium </a:t>
            </a:r>
            <a:r>
              <a:rPr lang="en-US" dirty="0" smtClean="0"/>
              <a:t>study for models of usual intake </a:t>
            </a:r>
            <a:r>
              <a:rPr lang="en-US" dirty="0" smtClean="0"/>
              <a:t>to our population of older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799" cy="4245429"/>
          </a:xfrm>
        </p:spPr>
        <p:txBody>
          <a:bodyPr/>
          <a:lstStyle/>
          <a:p>
            <a:r>
              <a:rPr lang="en-US" dirty="0" err="1"/>
              <a:t>Lihui</a:t>
            </a:r>
            <a:r>
              <a:rPr lang="en-US" dirty="0"/>
              <a:t> Zhao,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Catherine </a:t>
            </a:r>
            <a:r>
              <a:rPr lang="en-US" dirty="0"/>
              <a:t>M. </a:t>
            </a:r>
            <a:r>
              <a:rPr lang="en-US" dirty="0" err="1"/>
              <a:t>Loria</a:t>
            </a:r>
            <a:r>
              <a:rPr lang="en-US" dirty="0"/>
              <a:t>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Linda </a:t>
            </a:r>
            <a:r>
              <a:rPr lang="en-US" dirty="0"/>
              <a:t>Van Horn, PhD, </a:t>
            </a:r>
            <a:r>
              <a:rPr lang="en-US" dirty="0" smtClean="0"/>
              <a:t>RD </a:t>
            </a:r>
          </a:p>
          <a:p>
            <a:r>
              <a:rPr lang="en-US" dirty="0" smtClean="0"/>
              <a:t>Chia</a:t>
            </a:r>
            <a:r>
              <a:rPr lang="en-US" dirty="0"/>
              <a:t>-</a:t>
            </a:r>
            <a:r>
              <a:rPr lang="en-US" dirty="0" err="1"/>
              <a:t>Yih</a:t>
            </a:r>
            <a:r>
              <a:rPr lang="en-US" dirty="0"/>
              <a:t> Wang, </a:t>
            </a:r>
            <a:r>
              <a:rPr lang="en-US" dirty="0" smtClean="0"/>
              <a:t>PhD</a:t>
            </a:r>
          </a:p>
          <a:p>
            <a:r>
              <a:rPr lang="en-US" dirty="0" err="1" smtClean="0"/>
              <a:t>Te</a:t>
            </a:r>
            <a:r>
              <a:rPr lang="en-US" dirty="0" err="1"/>
              <a:t>-Ching</a:t>
            </a:r>
            <a:r>
              <a:rPr lang="en-US" dirty="0"/>
              <a:t> Chen,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Alicia </a:t>
            </a:r>
            <a:r>
              <a:rPr lang="en-US" dirty="0" err="1"/>
              <a:t>Carriquiry</a:t>
            </a:r>
            <a:r>
              <a:rPr lang="en-US" dirty="0"/>
              <a:t>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Christine </a:t>
            </a:r>
            <a:r>
              <a:rPr lang="en-US" dirty="0"/>
              <a:t>M. Pfeiffer,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Mary </a:t>
            </a:r>
            <a:r>
              <a:rPr lang="en-US" dirty="0"/>
              <a:t>E. </a:t>
            </a:r>
            <a:r>
              <a:rPr lang="en-US" dirty="0" err="1"/>
              <a:t>Cogswell</a:t>
            </a:r>
            <a:r>
              <a:rPr lang="en-US" dirty="0"/>
              <a:t>, RN, </a:t>
            </a:r>
            <a:r>
              <a:rPr lang="en-US" dirty="0" err="1" smtClean="0"/>
              <a:t>DrPH</a:t>
            </a:r>
            <a:endParaRPr lang="en-US" dirty="0" smtClean="0"/>
          </a:p>
          <a:p>
            <a:r>
              <a:rPr lang="en-US" dirty="0" smtClean="0"/>
              <a:t>Jacqueline </a:t>
            </a:r>
            <a:r>
              <a:rPr lang="en-US" dirty="0"/>
              <a:t>Wright, </a:t>
            </a:r>
            <a:r>
              <a:rPr lang="en-US" dirty="0" err="1" smtClean="0"/>
              <a:t>DrPh</a:t>
            </a:r>
            <a:endParaRPr lang="en-US" dirty="0" smtClean="0"/>
          </a:p>
          <a:p>
            <a:r>
              <a:rPr lang="en-US" dirty="0" smtClean="0"/>
              <a:t>Kiang </a:t>
            </a:r>
            <a:r>
              <a:rPr lang="en-US" dirty="0"/>
              <a:t>Liu, PhD                 </a:t>
            </a:r>
            <a:endParaRPr lang="en-US" dirty="0" smtClean="0"/>
          </a:p>
          <a:p>
            <a:r>
              <a:rPr lang="en-US" dirty="0" smtClean="0"/>
              <a:t>USS Participants from MESA, MESA Family and CARDIA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047304"/>
              </p:ext>
            </p:extLst>
          </p:nvPr>
        </p:nvGraphicFramePr>
        <p:xfrm>
          <a:off x="1228299" y="1828800"/>
          <a:ext cx="7458501" cy="416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6096000" imgH="3403600" progId="Word.Document.12">
                  <p:embed/>
                </p:oleObj>
              </mc:Choice>
              <mc:Fallback>
                <p:oleObj name="Document" r:id="rId3" imgW="6096000" imgH="340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8299" y="1828800"/>
                        <a:ext cx="7458501" cy="4164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Distributions of total urine volume and 24-h excretion of sodium and </a:t>
            </a:r>
            <a:r>
              <a:rPr lang="en-US" sz="2800" dirty="0" err="1"/>
              <a:t>creatinine</a:t>
            </a:r>
            <a:r>
              <a:rPr lang="en-US" sz="2800" dirty="0"/>
              <a:t> in the day 1 collection by race and gender by hypertension status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Predicted 24-h Sodium Excretion and Mean Bias Produced by using the Equation with the Least Bias for Each Gender-Race Group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872343"/>
              </p:ext>
            </p:extLst>
          </p:nvPr>
        </p:nvGraphicFramePr>
        <p:xfrm>
          <a:off x="1600200" y="1981200"/>
          <a:ext cx="60960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6096000" imgH="3746500" progId="Word.Document.12">
                  <p:embed/>
                </p:oleObj>
              </mc:Choice>
              <mc:Fallback>
                <p:oleObj name="Document" r:id="rId3" imgW="6096000" imgH="374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981200"/>
                        <a:ext cx="6096000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6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Inclusion criteria:</a:t>
            </a:r>
          </a:p>
          <a:p>
            <a:pPr lvl="1"/>
            <a:r>
              <a:rPr lang="en-US" dirty="0" smtClean="0"/>
              <a:t>Participants of CARDIA, MESA or MESA Family Studies recruited at the Northwestern site and who reside in the Chicago area</a:t>
            </a:r>
          </a:p>
          <a:p>
            <a:pPr lvl="1"/>
            <a:r>
              <a:rPr lang="en-US" dirty="0" smtClean="0"/>
              <a:t>Aged 45 to 79 </a:t>
            </a:r>
            <a:r>
              <a:rPr lang="en-US" dirty="0" err="1" smtClean="0"/>
              <a:t>yrs</a:t>
            </a:r>
            <a:r>
              <a:rPr lang="en-US" dirty="0" smtClean="0"/>
              <a:t> old</a:t>
            </a:r>
          </a:p>
          <a:p>
            <a:pPr lvl="1"/>
            <a:r>
              <a:rPr lang="en-US" dirty="0" smtClean="0"/>
              <a:t>White or African American</a:t>
            </a:r>
          </a:p>
          <a:p>
            <a:pPr lvl="1"/>
            <a:r>
              <a:rPr lang="en-US" dirty="0" smtClean="0"/>
              <a:t>No Evidence of severe kidney disease (</a:t>
            </a:r>
            <a:r>
              <a:rPr lang="en-US" dirty="0" err="1" smtClean="0"/>
              <a:t>eGFR</a:t>
            </a:r>
            <a:r>
              <a:rPr lang="en-US" dirty="0" smtClean="0"/>
              <a:t> was ≥30)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39954"/>
            <a:ext cx="8153401" cy="574446"/>
          </a:xfrm>
        </p:spPr>
        <p:txBody>
          <a:bodyPr/>
          <a:lstStyle/>
          <a:p>
            <a:r>
              <a:rPr lang="en-US" dirty="0" smtClean="0"/>
              <a:t>Study population </a:t>
            </a:r>
            <a:r>
              <a:rPr lang="en-US" sz="2400" dirty="0" smtClean="0"/>
              <a:t>(recruited from March thru Aug 2013)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1295400"/>
            <a:ext cx="2133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7100" y="1409700"/>
            <a:ext cx="19050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>
                <a:solidFill>
                  <a:schemeClr val="bg1"/>
                </a:solidFill>
              </a:rPr>
              <a:t>1,130 eligible participants</a:t>
            </a:r>
            <a:endParaRPr lang="en-US" sz="1850" spc="-5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4419600" y="1981200"/>
            <a:ext cx="0" cy="762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78868" y="2743200"/>
            <a:ext cx="2133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78868" y="2857500"/>
            <a:ext cx="21336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>
                <a:solidFill>
                  <a:schemeClr val="bg1"/>
                </a:solidFill>
              </a:rPr>
              <a:t>575 consented and attended exam (51%)</a:t>
            </a:r>
            <a:endParaRPr lang="en-US" sz="1850" spc="-5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8868" y="4800600"/>
            <a:ext cx="2133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8868" y="4914900"/>
            <a:ext cx="21336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>
                <a:solidFill>
                  <a:schemeClr val="bg1"/>
                </a:solidFill>
              </a:rPr>
              <a:t>554 completed exam (96%)</a:t>
            </a:r>
            <a:endParaRPr lang="en-US" sz="1850" spc="-5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9" idx="2"/>
            <a:endCxn id="14" idx="0"/>
          </p:cNvCxnSpPr>
          <p:nvPr/>
        </p:nvCxnSpPr>
        <p:spPr>
          <a:xfrm>
            <a:off x="4445668" y="3429000"/>
            <a:ext cx="0" cy="1371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45668" y="4038600"/>
            <a:ext cx="165033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96000" y="3657600"/>
            <a:ext cx="20574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0" y="3783932"/>
            <a:ext cx="21336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850" spc="-50" dirty="0" smtClean="0">
                <a:solidFill>
                  <a:schemeClr val="bg1"/>
                </a:solidFill>
              </a:rPr>
              <a:t>Excluded:</a:t>
            </a:r>
          </a:p>
          <a:p>
            <a:pPr marL="168275" indent="-168275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spc="-50" dirty="0" smtClean="0">
                <a:solidFill>
                  <a:schemeClr val="bg1"/>
                </a:solidFill>
              </a:rPr>
              <a:t>16 had incomplete urine collections</a:t>
            </a:r>
          </a:p>
          <a:p>
            <a:pPr marL="168275" indent="-168275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spc="-50" dirty="0" smtClean="0">
                <a:solidFill>
                  <a:schemeClr val="bg1"/>
                </a:solidFill>
              </a:rPr>
              <a:t>4 were deemed ineligible</a:t>
            </a:r>
          </a:p>
        </p:txBody>
      </p:sp>
    </p:spTree>
    <p:extLst>
      <p:ext uri="{BB962C8B-B14F-4D97-AF65-F5344CB8AC3E}">
        <p14:creationId xmlns:p14="http://schemas.microsoft.com/office/powerpoint/2010/main" val="24581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for participants in the study compared with all eligible participants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940731"/>
              </p:ext>
            </p:extLst>
          </p:nvPr>
        </p:nvGraphicFramePr>
        <p:xfrm>
          <a:off x="533400" y="2362200"/>
          <a:ext cx="993123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3" imgW="6096000" imgH="1917700" progId="Word.Document.12">
                  <p:embed/>
                </p:oleObj>
              </mc:Choice>
              <mc:Fallback>
                <p:oleObj name="Document" r:id="rId3" imgW="6096000" imgH="191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362200"/>
                        <a:ext cx="9931232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0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799" cy="4245429"/>
          </a:xfrm>
        </p:spPr>
        <p:txBody>
          <a:bodyPr/>
          <a:lstStyle/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Medications (participants were asked to bring medications with them)</a:t>
            </a:r>
          </a:p>
          <a:p>
            <a:r>
              <a:rPr lang="en-US" dirty="0" smtClean="0"/>
              <a:t>Height and weight</a:t>
            </a:r>
          </a:p>
          <a:p>
            <a:r>
              <a:rPr lang="en-US" dirty="0" smtClean="0"/>
              <a:t>Blood pressure (defined as the </a:t>
            </a:r>
            <a:r>
              <a:rPr lang="en-US" dirty="0" err="1" smtClean="0"/>
              <a:t>avg</a:t>
            </a:r>
            <a:r>
              <a:rPr lang="en-US" dirty="0" smtClean="0"/>
              <a:t> of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readings)</a:t>
            </a:r>
          </a:p>
          <a:p>
            <a:r>
              <a:rPr lang="en-US" dirty="0" smtClean="0"/>
              <a:t>Dietary Assessment (using the Automated Self-Administered 24 Hour recall [ASA24])</a:t>
            </a:r>
          </a:p>
          <a:p>
            <a:r>
              <a:rPr lang="en-US" dirty="0" smtClean="0"/>
              <a:t>Blood draw (for </a:t>
            </a:r>
            <a:r>
              <a:rPr lang="en-US" dirty="0" err="1" smtClean="0"/>
              <a:t>eGFR</a:t>
            </a:r>
            <a:r>
              <a:rPr lang="en-US" dirty="0" smtClean="0"/>
              <a:t> and creatinine)</a:t>
            </a:r>
          </a:p>
          <a:p>
            <a:r>
              <a:rPr lang="en-US" dirty="0" smtClean="0"/>
              <a:t>24-hr Fractional </a:t>
            </a:r>
            <a:r>
              <a:rPr lang="en-US" dirty="0" smtClean="0"/>
              <a:t>Urine </a:t>
            </a:r>
            <a:r>
              <a:rPr lang="en-US" dirty="0" smtClean="0"/>
              <a:t>Collection (1/3 completed a 2</a:t>
            </a:r>
            <a:r>
              <a:rPr lang="en-US" baseline="30000" dirty="0" smtClean="0"/>
              <a:t>nd</a:t>
            </a:r>
            <a:r>
              <a:rPr lang="en-US" dirty="0" smtClean="0"/>
              <a:t> 24-hr urine collection)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24-Hour 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799" cy="4245429"/>
          </a:xfrm>
        </p:spPr>
        <p:txBody>
          <a:bodyPr/>
          <a:lstStyle/>
          <a:p>
            <a:r>
              <a:rPr lang="en-US" sz="2400" dirty="0" smtClean="0"/>
              <a:t>Started and ended in the clinic</a:t>
            </a:r>
          </a:p>
          <a:p>
            <a:r>
              <a:rPr lang="en-US" sz="2400" dirty="0" smtClean="0"/>
              <a:t>Participants collected each void in a separate container labeled with date and time</a:t>
            </a:r>
          </a:p>
          <a:p>
            <a:r>
              <a:rPr lang="en-US" sz="2400" dirty="0" smtClean="0"/>
              <a:t>Upon return to the clinic participants completed a questionnaire on the completeness of their collections and all voids were weighed and logged</a:t>
            </a:r>
          </a:p>
          <a:p>
            <a:r>
              <a:rPr lang="en-US" sz="2400" dirty="0" smtClean="0"/>
              <a:t>collections </a:t>
            </a:r>
            <a:r>
              <a:rPr lang="en-US" sz="2400" dirty="0"/>
              <a:t>were considered completed </a:t>
            </a:r>
            <a:r>
              <a:rPr lang="en-US" sz="2400" dirty="0" smtClean="0"/>
              <a:t>if: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total urine volume was greater than or equal to 500 </a:t>
            </a:r>
            <a:r>
              <a:rPr lang="en-US" sz="2400" dirty="0" smtClean="0"/>
              <a:t>mL</a:t>
            </a:r>
            <a:endParaRPr lang="en-US" sz="2400" dirty="0"/>
          </a:p>
          <a:p>
            <a:pPr lvl="1"/>
            <a:r>
              <a:rPr lang="en-US" sz="2400" dirty="0" smtClean="0"/>
              <a:t>women </a:t>
            </a:r>
            <a:r>
              <a:rPr lang="en-US" sz="2400" dirty="0"/>
              <a:t>did not report menstruation at any time during </a:t>
            </a:r>
            <a:r>
              <a:rPr lang="en-US" sz="2400" dirty="0" smtClean="0"/>
              <a:t>collection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length of collection was greater than 20 </a:t>
            </a:r>
            <a:r>
              <a:rPr lang="en-US" sz="2400" dirty="0" smtClean="0"/>
              <a:t>hours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reports of spilling urine nor missing  a void more than once during the collection.  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799" cy="42454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Four timed voids were chosen to correspond to CDC study:</a:t>
            </a:r>
          </a:p>
          <a:p>
            <a:pPr marL="747713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overnight (the first void after the longest period of sleep and between 04:00 -12:00)</a:t>
            </a:r>
          </a:p>
          <a:p>
            <a:pPr marL="747713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morning (the first void between 08:30 and 12:30)</a:t>
            </a:r>
          </a:p>
          <a:p>
            <a:pPr marL="747713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afternoon (the first void between 12:31-17:30)</a:t>
            </a:r>
          </a:p>
          <a:p>
            <a:pPr marL="747713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evening (the first void between 17:31-23:59)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 1-mL aliquot was taken from </a:t>
            </a:r>
            <a:r>
              <a:rPr lang="en-US" sz="2400" dirty="0" smtClean="0"/>
              <a:t>the composite </a:t>
            </a:r>
            <a:r>
              <a:rPr lang="en-US" sz="2400" dirty="0"/>
              <a:t>24-hour urine sample and from each of the 4 timed-spot urine specimens. 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All </a:t>
            </a:r>
            <a:r>
              <a:rPr lang="en-US" sz="2400" dirty="0"/>
              <a:t>vials were shipped frozen on dry ice to the CDC’s National Center for Environmental Health for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rthwestern Medicine Low Brand">
  <a:themeElements>
    <a:clrScheme name="Northwestern Medicine V05">
      <a:dk1>
        <a:srgbClr val="605F62"/>
      </a:dk1>
      <a:lt1>
        <a:sysClr val="window" lastClr="FFFFFF"/>
      </a:lt1>
      <a:dk2>
        <a:srgbClr val="603FB1"/>
      </a:dk2>
      <a:lt2>
        <a:srgbClr val="AC8DD7"/>
      </a:lt2>
      <a:accent1>
        <a:srgbClr val="603FB1"/>
      </a:accent1>
      <a:accent2>
        <a:srgbClr val="97ACD9"/>
      </a:accent2>
      <a:accent3>
        <a:srgbClr val="00A94F"/>
      </a:accent3>
      <a:accent4>
        <a:srgbClr val="D5E04E"/>
      </a:accent4>
      <a:accent5>
        <a:srgbClr val="F37321"/>
      </a:accent5>
      <a:accent6>
        <a:srgbClr val="FDB913"/>
      </a:accent6>
      <a:hlink>
        <a:srgbClr val="97ACD9"/>
      </a:hlink>
      <a:folHlink>
        <a:srgbClr val="AAAC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5305</TotalTime>
  <Words>2497</Words>
  <Application>Microsoft Macintosh PowerPoint</Application>
  <PresentationFormat>On-screen Show (4:3)</PresentationFormat>
  <Paragraphs>282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Northwestern Medicine Low Brand</vt:lpstr>
      <vt:lpstr>Document</vt:lpstr>
      <vt:lpstr>Microsoft Word Document</vt:lpstr>
      <vt:lpstr>The MESA and CARDIA Urinary Sodium Study</vt:lpstr>
      <vt:lpstr>Background</vt:lpstr>
      <vt:lpstr>Objectives of the first three papers</vt:lpstr>
      <vt:lpstr>Study Population</vt:lpstr>
      <vt:lpstr>Study population (recruited from March thru Aug 2013)</vt:lpstr>
      <vt:lpstr>Demographics for participants in the study compared with all eligible participants </vt:lpstr>
      <vt:lpstr>Data Collected</vt:lpstr>
      <vt:lpstr>Fractional 24-Hour Urine Collection</vt:lpstr>
      <vt:lpstr>Lab Methods</vt:lpstr>
      <vt:lpstr>Analysis: Analyte Concentrations</vt:lpstr>
      <vt:lpstr>Analysis: Validity of Equations</vt:lpstr>
      <vt:lpstr>Predictive Equation for 24-Hour Na Excretion (mg) </vt:lpstr>
      <vt:lpstr>Analysis: Individual Bias</vt:lpstr>
      <vt:lpstr>Characteristics of study participants</vt:lpstr>
      <vt:lpstr>Characteristics of Day 1 urine collections</vt:lpstr>
      <vt:lpstr>Distributions of 24-h excretion of sodium and creatinine  </vt:lpstr>
      <vt:lpstr>Variation in concentration by timing </vt:lpstr>
      <vt:lpstr>Mean bias in overall population</vt:lpstr>
      <vt:lpstr>PowerPoint Presentation</vt:lpstr>
      <vt:lpstr>Bland Altman Plot for INTERSALT</vt:lpstr>
      <vt:lpstr>Bland Altman Plot for Tanaka</vt:lpstr>
      <vt:lpstr>Bland Altman Plot for Mage</vt:lpstr>
      <vt:lpstr>Bland Altman Plot for Kawasaki</vt:lpstr>
      <vt:lpstr>Results</vt:lpstr>
      <vt:lpstr>Sensitivity Analyses</vt:lpstr>
      <vt:lpstr>Conclusions</vt:lpstr>
      <vt:lpstr>Discussion</vt:lpstr>
      <vt:lpstr>Development of a New Predictive Equation</vt:lpstr>
      <vt:lpstr>Aim</vt:lpstr>
      <vt:lpstr>Statistical Methods</vt:lpstr>
      <vt:lpstr>ROC Curves predicting &lt;2,300 mg/d of UNa </vt:lpstr>
      <vt:lpstr>Mean Bias and 95% CI by Gender and Race </vt:lpstr>
      <vt:lpstr>Conclusions</vt:lpstr>
      <vt:lpstr>Discussion</vt:lpstr>
      <vt:lpstr>Next Steps……</vt:lpstr>
      <vt:lpstr>Acknowledgements</vt:lpstr>
      <vt:lpstr>Distributions of total urine volume and 24-h excretion of sodium and creatinine in the day 1 collection by race and gender by hypertension status </vt:lpstr>
      <vt:lpstr>Predicted 24-h Sodium Excretion and Mean Bias Produced by using the Equation with the Least Bias for Each Gender-Race Group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Medicine</dc:title>
  <dc:creator>Landor Associates Chicago</dc:creator>
  <cp:lastModifiedBy>Norrina Allen</cp:lastModifiedBy>
  <cp:revision>426</cp:revision>
  <cp:lastPrinted>2014-06-06T12:37:30Z</cp:lastPrinted>
  <dcterms:created xsi:type="dcterms:W3CDTF">2013-08-12T18:37:46Z</dcterms:created>
  <dcterms:modified xsi:type="dcterms:W3CDTF">2015-02-26T11:56:26Z</dcterms:modified>
</cp:coreProperties>
</file>