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79" r:id="rId2"/>
  </p:sldMasterIdLst>
  <p:notesMasterIdLst>
    <p:notesMasterId r:id="rId22"/>
  </p:notesMasterIdLst>
  <p:handoutMasterIdLst>
    <p:handoutMasterId r:id="rId23"/>
  </p:handoutMasterIdLst>
  <p:sldIdLst>
    <p:sldId id="473" r:id="rId3"/>
    <p:sldId id="280" r:id="rId4"/>
    <p:sldId id="617" r:id="rId5"/>
    <p:sldId id="593" r:id="rId6"/>
    <p:sldId id="613" r:id="rId7"/>
    <p:sldId id="614" r:id="rId8"/>
    <p:sldId id="597" r:id="rId9"/>
    <p:sldId id="616" r:id="rId10"/>
    <p:sldId id="599" r:id="rId11"/>
    <p:sldId id="626" r:id="rId12"/>
    <p:sldId id="530" r:id="rId13"/>
    <p:sldId id="618" r:id="rId14"/>
    <p:sldId id="619" r:id="rId15"/>
    <p:sldId id="620" r:id="rId16"/>
    <p:sldId id="622" r:id="rId17"/>
    <p:sldId id="623" r:id="rId18"/>
    <p:sldId id="621" r:id="rId19"/>
    <p:sldId id="624" r:id="rId20"/>
    <p:sldId id="559" r:id="rId2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91"/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49" autoAdjust="0"/>
  </p:normalViewPr>
  <p:slideViewPr>
    <p:cSldViewPr>
      <p:cViewPr varScale="1">
        <p:scale>
          <a:sx n="80" d="100"/>
          <a:sy n="80" d="100"/>
        </p:scale>
        <p:origin x="-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10.208.129.41\pub\Projects\MESA\Operations\Reports\In%20person%20meetings\Graham%20Ops%20Slides%2020140911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file:///\\10.208.129.41\pub\Projects\MESA\Operations\Reports\In%20person%20meetings\Graham%20Ops%20Slides%20201409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Retention!$B$1</c:f>
              <c:strCache>
                <c:ptCount val="1"/>
                <c:pt idx="0">
                  <c:v>Done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cat>
            <c:strRef>
              <c:f>Retention!$A$2:$A$16</c:f>
              <c:strCache>
                <c:ptCount val="15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  <c:pt idx="12">
                  <c:v>FU13</c:v>
                </c:pt>
                <c:pt idx="13">
                  <c:v>FU14</c:v>
                </c:pt>
                <c:pt idx="14">
                  <c:v>FU15</c:v>
                </c:pt>
              </c:strCache>
            </c:strRef>
          </c:cat>
          <c:val>
            <c:numRef>
              <c:f>Retention!$B$2:$B$16</c:f>
              <c:numCache>
                <c:formatCode>0%</c:formatCode>
                <c:ptCount val="15"/>
                <c:pt idx="0">
                  <c:v>0.98</c:v>
                </c:pt>
                <c:pt idx="1">
                  <c:v>0.97</c:v>
                </c:pt>
                <c:pt idx="2">
                  <c:v>0.94</c:v>
                </c:pt>
                <c:pt idx="3">
                  <c:v>0.95</c:v>
                </c:pt>
                <c:pt idx="4">
                  <c:v>0.91</c:v>
                </c:pt>
                <c:pt idx="5">
                  <c:v>0.92</c:v>
                </c:pt>
                <c:pt idx="6">
                  <c:v>0.9</c:v>
                </c:pt>
                <c:pt idx="7">
                  <c:v>0.91</c:v>
                </c:pt>
                <c:pt idx="8">
                  <c:v>0.88</c:v>
                </c:pt>
                <c:pt idx="9">
                  <c:v>0.77</c:v>
                </c:pt>
                <c:pt idx="10">
                  <c:v>0.85</c:v>
                </c:pt>
                <c:pt idx="11">
                  <c:v>0.85</c:v>
                </c:pt>
                <c:pt idx="12">
                  <c:v>0.84</c:v>
                </c:pt>
                <c:pt idx="13">
                  <c:v>0.83</c:v>
                </c:pt>
                <c:pt idx="14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751480"/>
        <c:axId val="2119754712"/>
      </c:barChart>
      <c:catAx>
        <c:axId val="2119751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chemeClr val="bg1"/>
                </a:solidFill>
              </a:defRPr>
            </a:pPr>
            <a:endParaRPr lang="en-US"/>
          </a:p>
        </c:txPr>
        <c:crossAx val="2119754712"/>
        <c:crosses val="autoZero"/>
        <c:auto val="1"/>
        <c:lblAlgn val="ctr"/>
        <c:lblOffset val="100"/>
        <c:noMultiLvlLbl val="0"/>
      </c:catAx>
      <c:valAx>
        <c:axId val="2119754712"/>
        <c:scaling>
          <c:orientation val="minMax"/>
          <c:max val="1.0"/>
          <c:min val="0.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en-US"/>
          </a:p>
        </c:txPr>
        <c:crossAx val="2119751480"/>
        <c:crosses val="autoZero"/>
        <c:crossBetween val="between"/>
        <c:majorUnit val="0.2"/>
      </c:valAx>
      <c:spPr>
        <a:noFill/>
      </c:spPr>
    </c:plotArea>
    <c:legend>
      <c:legendPos val="r"/>
      <c:layout/>
      <c:overlay val="0"/>
      <c:spPr>
        <a:noFill/>
      </c:spPr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All Sites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FURetbyEth!$C$2</c:f>
              <c:strCache>
                <c:ptCount val="1"/>
                <c:pt idx="0">
                  <c:v>White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FURetbyEth!$C$3:$C$11</c:f>
              <c:numCache>
                <c:formatCode>General</c:formatCode>
                <c:ptCount val="9"/>
                <c:pt idx="0">
                  <c:v>95.0</c:v>
                </c:pt>
                <c:pt idx="1">
                  <c:v>97.0</c:v>
                </c:pt>
                <c:pt idx="2">
                  <c:v>96.0</c:v>
                </c:pt>
                <c:pt idx="3">
                  <c:v>87.0</c:v>
                </c:pt>
                <c:pt idx="4">
                  <c:v>92.0</c:v>
                </c:pt>
                <c:pt idx="5">
                  <c:v>90.0</c:v>
                </c:pt>
                <c:pt idx="6">
                  <c:v>88.0</c:v>
                </c:pt>
                <c:pt idx="7">
                  <c:v>89.0</c:v>
                </c:pt>
                <c:pt idx="8">
                  <c:v>82.0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FURetbyEth!$D$2</c:f>
              <c:strCache>
                <c:ptCount val="1"/>
                <c:pt idx="0">
                  <c:v>A-A</c:v>
                </c:pt>
              </c:strCache>
            </c:strRef>
          </c:tx>
          <c:spPr>
            <a:ln w="47625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FURetbyEth!$D$3:$D$11</c:f>
              <c:numCache>
                <c:formatCode>General</c:formatCode>
                <c:ptCount val="9"/>
                <c:pt idx="0">
                  <c:v>91.0</c:v>
                </c:pt>
                <c:pt idx="1">
                  <c:v>93.0</c:v>
                </c:pt>
                <c:pt idx="2">
                  <c:v>89.0</c:v>
                </c:pt>
                <c:pt idx="3">
                  <c:v>78.0</c:v>
                </c:pt>
                <c:pt idx="4">
                  <c:v>86.0</c:v>
                </c:pt>
                <c:pt idx="5">
                  <c:v>84.0</c:v>
                </c:pt>
                <c:pt idx="6">
                  <c:v>83.0</c:v>
                </c:pt>
                <c:pt idx="7">
                  <c:v>82.0</c:v>
                </c:pt>
                <c:pt idx="8">
                  <c:v>73.0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FURetbyEth!$E$2</c:f>
              <c:strCache>
                <c:ptCount val="1"/>
                <c:pt idx="0">
                  <c:v>Hisp.</c:v>
                </c:pt>
              </c:strCache>
            </c:strRef>
          </c:tx>
          <c:spPr>
            <a:ln w="47625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FURetbyEth!$E$3:$E$11</c:f>
              <c:numCache>
                <c:formatCode>General</c:formatCode>
                <c:ptCount val="9"/>
                <c:pt idx="0">
                  <c:v>89.0</c:v>
                </c:pt>
                <c:pt idx="1">
                  <c:v>90.0</c:v>
                </c:pt>
                <c:pt idx="2">
                  <c:v>86.0</c:v>
                </c:pt>
                <c:pt idx="3">
                  <c:v>69.0</c:v>
                </c:pt>
                <c:pt idx="4">
                  <c:v>83.0</c:v>
                </c:pt>
                <c:pt idx="5">
                  <c:v>78.0</c:v>
                </c:pt>
                <c:pt idx="6">
                  <c:v>77.0</c:v>
                </c:pt>
                <c:pt idx="7">
                  <c:v>77.0</c:v>
                </c:pt>
                <c:pt idx="8">
                  <c:v>73.0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FURetbyEth!$F$2</c:f>
              <c:strCache>
                <c:ptCount val="1"/>
                <c:pt idx="0">
                  <c:v>Chin.</c:v>
                </c:pt>
              </c:strCache>
            </c:strRef>
          </c:tx>
          <c:spPr>
            <a:ln w="47625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FURetbyEth!$B$3:$B$11</c:f>
              <c:strCache>
                <c:ptCount val="9"/>
                <c:pt idx="0">
                  <c:v>FU7</c:v>
                </c:pt>
                <c:pt idx="1">
                  <c:v>FU8</c:v>
                </c:pt>
                <c:pt idx="2">
                  <c:v>FU9</c:v>
                </c:pt>
                <c:pt idx="3">
                  <c:v>FU10</c:v>
                </c:pt>
                <c:pt idx="4">
                  <c:v>FU11</c:v>
                </c:pt>
                <c:pt idx="5">
                  <c:v>FU12</c:v>
                </c:pt>
                <c:pt idx="6">
                  <c:v>FU13</c:v>
                </c:pt>
                <c:pt idx="7">
                  <c:v>FU14</c:v>
                </c:pt>
                <c:pt idx="8">
                  <c:v>FU15</c:v>
                </c:pt>
              </c:strCache>
            </c:strRef>
          </c:cat>
          <c:val>
            <c:numRef>
              <c:f>FURetbyEth!$F$3:$F$11</c:f>
              <c:numCache>
                <c:formatCode>General</c:formatCode>
                <c:ptCount val="9"/>
                <c:pt idx="0">
                  <c:v>95.0</c:v>
                </c:pt>
                <c:pt idx="1">
                  <c:v>95.0</c:v>
                </c:pt>
                <c:pt idx="2">
                  <c:v>95.0</c:v>
                </c:pt>
                <c:pt idx="3">
                  <c:v>83.0</c:v>
                </c:pt>
                <c:pt idx="4">
                  <c:v>84.0</c:v>
                </c:pt>
                <c:pt idx="5">
                  <c:v>85.0</c:v>
                </c:pt>
                <c:pt idx="6">
                  <c:v>87.0</c:v>
                </c:pt>
                <c:pt idx="7">
                  <c:v>86.0</c:v>
                </c:pt>
                <c:pt idx="8">
                  <c:v>80.0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430808"/>
        <c:axId val="2119434136"/>
      </c:lineChart>
      <c:catAx>
        <c:axId val="211943080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2119434136"/>
        <c:crosses val="autoZero"/>
        <c:auto val="1"/>
        <c:lblAlgn val="ctr"/>
        <c:lblOffset val="100"/>
        <c:noMultiLvlLbl val="0"/>
      </c:catAx>
      <c:valAx>
        <c:axId val="2119434136"/>
        <c:scaling>
          <c:orientation val="minMax"/>
          <c:max val="100.0"/>
          <c:min val="40.0"/>
        </c:scaling>
        <c:delete val="0"/>
        <c:axPos val="l"/>
        <c:majorGridlines>
          <c:spPr>
            <a:ln w="12700"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Retention Rate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2119430808"/>
        <c:crosses val="autoZero"/>
        <c:crossBetween val="midCat"/>
        <c:majorUnit val="10.0"/>
      </c:valAx>
      <c:spPr>
        <a:noFill/>
      </c:spPr>
    </c:plotArea>
    <c:legend>
      <c:legendPos val="r"/>
      <c:layout/>
      <c:overlay val="0"/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WFU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FURetbySite3!$B$2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dPt>
            <c:idx val="3"/>
            <c:bubble3D val="0"/>
          </c:dPt>
          <c:cat>
            <c:strRef>
              <c:f>FURetbySite3!$A$3:$A$10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FURetbySite3!$B$3:$B$10</c:f>
              <c:numCache>
                <c:formatCode>General</c:formatCode>
                <c:ptCount val="8"/>
                <c:pt idx="0">
                  <c:v>96.0</c:v>
                </c:pt>
                <c:pt idx="1">
                  <c:v>95.0</c:v>
                </c:pt>
                <c:pt idx="2">
                  <c:v>94.0</c:v>
                </c:pt>
                <c:pt idx="3">
                  <c:v>90.0</c:v>
                </c:pt>
                <c:pt idx="4">
                  <c:v>92.0</c:v>
                </c:pt>
                <c:pt idx="5">
                  <c:v>90.0</c:v>
                </c:pt>
                <c:pt idx="6">
                  <c:v>89.0</c:v>
                </c:pt>
                <c:pt idx="7">
                  <c:v>68.0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FURetbySite3!$C$2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FURetbySite3!$A$3:$A$10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FURetbySite3!$C$3:$C$10</c:f>
              <c:numCache>
                <c:formatCode>General</c:formatCode>
                <c:ptCount val="8"/>
                <c:pt idx="0">
                  <c:v>96.0</c:v>
                </c:pt>
                <c:pt idx="1">
                  <c:v>90.0</c:v>
                </c:pt>
                <c:pt idx="2">
                  <c:v>90.0</c:v>
                </c:pt>
                <c:pt idx="3">
                  <c:v>89.0</c:v>
                </c:pt>
                <c:pt idx="4">
                  <c:v>89.0</c:v>
                </c:pt>
                <c:pt idx="5">
                  <c:v>88.0</c:v>
                </c:pt>
                <c:pt idx="6">
                  <c:v>85.0</c:v>
                </c:pt>
                <c:pt idx="7">
                  <c:v>55.0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1738424"/>
        <c:axId val="2121741768"/>
      </c:lineChart>
      <c:catAx>
        <c:axId val="21217384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solidFill>
              <a:srgbClr val="FFFFFF"/>
            </a:solidFill>
          </a:ln>
        </c:spPr>
        <c:crossAx val="2121741768"/>
        <c:crosses val="autoZero"/>
        <c:auto val="1"/>
        <c:lblAlgn val="ctr"/>
        <c:lblOffset val="100"/>
        <c:noMultiLvlLbl val="0"/>
      </c:catAx>
      <c:valAx>
        <c:axId val="2121741768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crossAx val="2121738424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US" sz="1050" b="1" i="0" u="none" strike="noStrike" kern="1200" baseline="0">
          <a:solidFill>
            <a:sysClr val="window" lastClr="FFFFFF"/>
          </a:solidFill>
          <a:latin typeface="+mn-lt"/>
          <a:ea typeface="+mn-ea"/>
          <a:cs typeface="+mn-cs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Columbia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FURetbySite4!$B$2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FURetbySite4!$B$3:$B$10</c:f>
              <c:numCache>
                <c:formatCode>General</c:formatCode>
                <c:ptCount val="8"/>
                <c:pt idx="0">
                  <c:v>94.0</c:v>
                </c:pt>
                <c:pt idx="1">
                  <c:v>90.0</c:v>
                </c:pt>
                <c:pt idx="2">
                  <c:v>58.0</c:v>
                </c:pt>
                <c:pt idx="3">
                  <c:v>90.0</c:v>
                </c:pt>
                <c:pt idx="4">
                  <c:v>90.0</c:v>
                </c:pt>
                <c:pt idx="5">
                  <c:v>87.0</c:v>
                </c:pt>
                <c:pt idx="6">
                  <c:v>89.0</c:v>
                </c:pt>
                <c:pt idx="7">
                  <c:v>87.0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FURetbySite4!$C$2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FURetbySite4!$C$3:$C$10</c:f>
              <c:numCache>
                <c:formatCode>General</c:formatCode>
                <c:ptCount val="8"/>
                <c:pt idx="0">
                  <c:v>89.0</c:v>
                </c:pt>
                <c:pt idx="1">
                  <c:v>83.0</c:v>
                </c:pt>
                <c:pt idx="2">
                  <c:v>50.0</c:v>
                </c:pt>
                <c:pt idx="3">
                  <c:v>81.0</c:v>
                </c:pt>
                <c:pt idx="4">
                  <c:v>83.0</c:v>
                </c:pt>
                <c:pt idx="5">
                  <c:v>83.0</c:v>
                </c:pt>
                <c:pt idx="6">
                  <c:v>84.0</c:v>
                </c:pt>
                <c:pt idx="7">
                  <c:v>80.0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FURetbySite4!$D$2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FURetbySite4!$A$3:$A$10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FURetbySite4!$D$3:$D$10</c:f>
              <c:numCache>
                <c:formatCode>General</c:formatCode>
                <c:ptCount val="8"/>
                <c:pt idx="0">
                  <c:v>90.0</c:v>
                </c:pt>
                <c:pt idx="1">
                  <c:v>85.0</c:v>
                </c:pt>
                <c:pt idx="2">
                  <c:v>51.0</c:v>
                </c:pt>
                <c:pt idx="3">
                  <c:v>83.0</c:v>
                </c:pt>
                <c:pt idx="4">
                  <c:v>86.0</c:v>
                </c:pt>
                <c:pt idx="5">
                  <c:v>80.0</c:v>
                </c:pt>
                <c:pt idx="6">
                  <c:v>83.0</c:v>
                </c:pt>
                <c:pt idx="7">
                  <c:v>79.0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965944"/>
        <c:axId val="2119286392"/>
      </c:lineChart>
      <c:catAx>
        <c:axId val="21189659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9286392"/>
        <c:crosses val="autoZero"/>
        <c:auto val="1"/>
        <c:lblAlgn val="ctr"/>
        <c:lblOffset val="100"/>
        <c:noMultiLvlLbl val="0"/>
      </c:catAx>
      <c:valAx>
        <c:axId val="2119286392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8965944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JHU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FURetbySite5!$B$2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FURetbySite5!$B$3:$B$10</c:f>
              <c:numCache>
                <c:formatCode>General</c:formatCode>
                <c:ptCount val="8"/>
                <c:pt idx="0">
                  <c:v>99.0</c:v>
                </c:pt>
                <c:pt idx="1">
                  <c:v>98.0</c:v>
                </c:pt>
                <c:pt idx="2">
                  <c:v>93.0</c:v>
                </c:pt>
                <c:pt idx="3">
                  <c:v>92.0</c:v>
                </c:pt>
                <c:pt idx="4">
                  <c:v>87.0</c:v>
                </c:pt>
                <c:pt idx="5">
                  <c:v>82.0</c:v>
                </c:pt>
                <c:pt idx="6">
                  <c:v>86.0</c:v>
                </c:pt>
                <c:pt idx="7">
                  <c:v>79.0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FURetbySite5!$C$2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FURetbySite5!$A$3:$A$10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FURetbySite5!$C$3:$C$10</c:f>
              <c:numCache>
                <c:formatCode>General</c:formatCode>
                <c:ptCount val="8"/>
                <c:pt idx="0">
                  <c:v>92.0</c:v>
                </c:pt>
                <c:pt idx="1">
                  <c:v>91.0</c:v>
                </c:pt>
                <c:pt idx="2">
                  <c:v>86.0</c:v>
                </c:pt>
                <c:pt idx="3">
                  <c:v>89.0</c:v>
                </c:pt>
                <c:pt idx="4">
                  <c:v>79.0</c:v>
                </c:pt>
                <c:pt idx="5">
                  <c:v>76.0</c:v>
                </c:pt>
                <c:pt idx="6">
                  <c:v>78.0</c:v>
                </c:pt>
                <c:pt idx="7">
                  <c:v>74.0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053256"/>
        <c:axId val="2119067816"/>
      </c:lineChart>
      <c:catAx>
        <c:axId val="211905325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9067816"/>
        <c:crosses val="autoZero"/>
        <c:auto val="1"/>
        <c:lblAlgn val="ctr"/>
        <c:lblOffset val="100"/>
        <c:noMultiLvlLbl val="0"/>
      </c:catAx>
      <c:valAx>
        <c:axId val="2119067816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9053256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160"/>
              <a:t>Minnesota</a:t>
            </a:r>
          </a:p>
        </c:rich>
      </c:tx>
      <c:layout>
        <c:manualLayout>
          <c:xMode val="edge"/>
          <c:yMode val="edge"/>
          <c:x val="0.395009174311927"/>
          <c:y val="0.0348583798264217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FURetbySite6!$B$2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FURetbySite6!$B$3:$B$10</c:f>
              <c:numCache>
                <c:formatCode>General</c:formatCode>
                <c:ptCount val="8"/>
                <c:pt idx="0">
                  <c:v>98.0</c:v>
                </c:pt>
                <c:pt idx="1">
                  <c:v>99.0</c:v>
                </c:pt>
                <c:pt idx="2">
                  <c:v>94.0</c:v>
                </c:pt>
                <c:pt idx="3">
                  <c:v>93.0</c:v>
                </c:pt>
                <c:pt idx="4">
                  <c:v>90.0</c:v>
                </c:pt>
                <c:pt idx="5">
                  <c:v>91.0</c:v>
                </c:pt>
                <c:pt idx="6">
                  <c:v>93.0</c:v>
                </c:pt>
                <c:pt idx="7">
                  <c:v>88.0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FURetbySite6!$C$2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FURetbySite6!$A$3:$A$10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FURetbySite6!$C$3:$C$10</c:f>
              <c:numCache>
                <c:formatCode>General</c:formatCode>
                <c:ptCount val="8"/>
                <c:pt idx="0">
                  <c:v>90.0</c:v>
                </c:pt>
                <c:pt idx="1">
                  <c:v>88.0</c:v>
                </c:pt>
                <c:pt idx="2">
                  <c:v>75.0</c:v>
                </c:pt>
                <c:pt idx="3">
                  <c:v>82.0</c:v>
                </c:pt>
                <c:pt idx="4">
                  <c:v>78.0</c:v>
                </c:pt>
                <c:pt idx="5">
                  <c:v>80.0</c:v>
                </c:pt>
                <c:pt idx="6">
                  <c:v>77.0</c:v>
                </c:pt>
                <c:pt idx="7">
                  <c:v>71.0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997720"/>
        <c:axId val="2118893048"/>
      </c:lineChart>
      <c:catAx>
        <c:axId val="211899772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8893048"/>
        <c:crosses val="autoZero"/>
        <c:auto val="1"/>
        <c:lblAlgn val="ctr"/>
        <c:lblOffset val="100"/>
        <c:noMultiLvlLbl val="0"/>
      </c:catAx>
      <c:valAx>
        <c:axId val="2118893048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8997720"/>
        <c:crosses val="autoZero"/>
        <c:crossBetween val="midCat"/>
        <c:majorUnit val="10.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/>
            </a:pPr>
            <a:r>
              <a:rPr lang="en-US" sz="2160"/>
              <a:t>NWU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FURetbySite7!$B$2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FURetbySite7!$B$3:$B$10</c:f>
              <c:numCache>
                <c:formatCode>General</c:formatCode>
                <c:ptCount val="8"/>
                <c:pt idx="0">
                  <c:v>97.0</c:v>
                </c:pt>
                <c:pt idx="1">
                  <c:v>97.0</c:v>
                </c:pt>
                <c:pt idx="2">
                  <c:v>80.0</c:v>
                </c:pt>
                <c:pt idx="3">
                  <c:v>90.0</c:v>
                </c:pt>
                <c:pt idx="4">
                  <c:v>91.0</c:v>
                </c:pt>
                <c:pt idx="5">
                  <c:v>90.0</c:v>
                </c:pt>
                <c:pt idx="6">
                  <c:v>90.0</c:v>
                </c:pt>
                <c:pt idx="7">
                  <c:v>87.0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FURetbySite7!$C$2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FURetbySite7!$C$3:$C$10</c:f>
              <c:numCache>
                <c:formatCode>General</c:formatCode>
                <c:ptCount val="8"/>
                <c:pt idx="0">
                  <c:v>94.0</c:v>
                </c:pt>
                <c:pt idx="1">
                  <c:v>92.0</c:v>
                </c:pt>
                <c:pt idx="2">
                  <c:v>68.0</c:v>
                </c:pt>
                <c:pt idx="3">
                  <c:v>82.0</c:v>
                </c:pt>
                <c:pt idx="4">
                  <c:v>86.0</c:v>
                </c:pt>
                <c:pt idx="5">
                  <c:v>86.0</c:v>
                </c:pt>
                <c:pt idx="6">
                  <c:v>83.0</c:v>
                </c:pt>
                <c:pt idx="7">
                  <c:v>86.0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FURetbySite7!$D$2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FURetbySite7!$A$3:$A$10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FURetbySite7!$D$3:$D$10</c:f>
              <c:numCache>
                <c:formatCode>General</c:formatCode>
                <c:ptCount val="8"/>
                <c:pt idx="0">
                  <c:v>97.0</c:v>
                </c:pt>
                <c:pt idx="1">
                  <c:v>98.0</c:v>
                </c:pt>
                <c:pt idx="2">
                  <c:v>87.0</c:v>
                </c:pt>
                <c:pt idx="3">
                  <c:v>96.0</c:v>
                </c:pt>
                <c:pt idx="4">
                  <c:v>93.0</c:v>
                </c:pt>
                <c:pt idx="5">
                  <c:v>93.0</c:v>
                </c:pt>
                <c:pt idx="6">
                  <c:v>92.0</c:v>
                </c:pt>
                <c:pt idx="7">
                  <c:v>90.0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068776"/>
        <c:axId val="2118911704"/>
      </c:lineChart>
      <c:catAx>
        <c:axId val="211906877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8911704"/>
        <c:crosses val="autoZero"/>
        <c:auto val="1"/>
        <c:lblAlgn val="ctr"/>
        <c:lblOffset val="100"/>
        <c:noMultiLvlLbl val="0"/>
      </c:catAx>
      <c:valAx>
        <c:axId val="2118911704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119068776"/>
        <c:crosses val="autoZero"/>
        <c:crossBetween val="midCat"/>
        <c:majorUnit val="10.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160">
                <a:solidFill>
                  <a:schemeClr val="bg1"/>
                </a:solidFill>
              </a:defRPr>
            </a:pPr>
            <a:r>
              <a:rPr lang="en-US" sz="2160">
                <a:solidFill>
                  <a:schemeClr val="bg1"/>
                </a:solidFill>
              </a:rPr>
              <a:t>UCLA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FURetbySite8!$B$2</c:f>
              <c:strCache>
                <c:ptCount val="1"/>
                <c:pt idx="0">
                  <c:v>White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FURetbySite8!$B$3:$B$10</c:f>
              <c:numCache>
                <c:formatCode>General</c:formatCode>
                <c:ptCount val="8"/>
                <c:pt idx="0">
                  <c:v>99.0</c:v>
                </c:pt>
                <c:pt idx="1">
                  <c:v>99.0</c:v>
                </c:pt>
                <c:pt idx="2">
                  <c:v>97.0</c:v>
                </c:pt>
                <c:pt idx="3">
                  <c:v>91.0</c:v>
                </c:pt>
                <c:pt idx="4">
                  <c:v>88.0</c:v>
                </c:pt>
                <c:pt idx="5">
                  <c:v>90.0</c:v>
                </c:pt>
                <c:pt idx="6">
                  <c:v>88.0</c:v>
                </c:pt>
                <c:pt idx="7">
                  <c:v>91.0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FURetbySite8!$C$2</c:f>
              <c:strCache>
                <c:ptCount val="1"/>
                <c:pt idx="0">
                  <c:v>A-A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FURetbySite8!$C$3:$C$10</c:f>
              <c:numCache>
                <c:formatCode>General</c:formatCode>
                <c:ptCount val="8"/>
                <c:pt idx="0">
                  <c:v>96.0</c:v>
                </c:pt>
                <c:pt idx="1">
                  <c:v>86.0</c:v>
                </c:pt>
                <c:pt idx="2">
                  <c:v>90.0</c:v>
                </c:pt>
                <c:pt idx="3">
                  <c:v>83.0</c:v>
                </c:pt>
                <c:pt idx="4">
                  <c:v>82.0</c:v>
                </c:pt>
                <c:pt idx="5">
                  <c:v>84.0</c:v>
                </c:pt>
                <c:pt idx="6">
                  <c:v>83.0</c:v>
                </c:pt>
                <c:pt idx="7">
                  <c:v>76.0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FURetbySite8!$D$2</c:f>
              <c:strCache>
                <c:ptCount val="1"/>
                <c:pt idx="0">
                  <c:v>Hisp.</c:v>
                </c:pt>
              </c:strCache>
            </c:strRef>
          </c:tx>
          <c:spPr>
            <a:ln w="508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FURetbySite8!$D$3:$D$10</c:f>
              <c:numCache>
                <c:formatCode>General</c:formatCode>
                <c:ptCount val="8"/>
                <c:pt idx="0">
                  <c:v>89.0</c:v>
                </c:pt>
                <c:pt idx="1">
                  <c:v>88.0</c:v>
                </c:pt>
                <c:pt idx="2">
                  <c:v>85.0</c:v>
                </c:pt>
                <c:pt idx="3">
                  <c:v>81.0</c:v>
                </c:pt>
                <c:pt idx="4">
                  <c:v>71.0</c:v>
                </c:pt>
                <c:pt idx="5">
                  <c:v>72.0</c:v>
                </c:pt>
                <c:pt idx="6">
                  <c:v>71.0</c:v>
                </c:pt>
                <c:pt idx="7">
                  <c:v>66.0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FURetbySite8!$E$2</c:f>
              <c:strCache>
                <c:ptCount val="1"/>
                <c:pt idx="0">
                  <c:v>Chin.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FURetbySite8!$A$3:$A$10</c:f>
              <c:strCache>
                <c:ptCount val="8"/>
                <c:pt idx="0">
                  <c:v>FU8</c:v>
                </c:pt>
                <c:pt idx="1">
                  <c:v>FU9</c:v>
                </c:pt>
                <c:pt idx="2">
                  <c:v>FU10</c:v>
                </c:pt>
                <c:pt idx="3">
                  <c:v>FU11</c:v>
                </c:pt>
                <c:pt idx="4">
                  <c:v>FU12</c:v>
                </c:pt>
                <c:pt idx="5">
                  <c:v>FU13</c:v>
                </c:pt>
                <c:pt idx="6">
                  <c:v>FU14</c:v>
                </c:pt>
                <c:pt idx="7">
                  <c:v>FU15</c:v>
                </c:pt>
              </c:strCache>
            </c:strRef>
          </c:cat>
          <c:val>
            <c:numRef>
              <c:f>FURetbySite8!$E$3:$E$10</c:f>
              <c:numCache>
                <c:formatCode>General</c:formatCode>
                <c:ptCount val="8"/>
                <c:pt idx="0">
                  <c:v>93.0</c:v>
                </c:pt>
                <c:pt idx="1">
                  <c:v>91.0</c:v>
                </c:pt>
                <c:pt idx="2">
                  <c:v>81.0</c:v>
                </c:pt>
                <c:pt idx="3">
                  <c:v>78.0</c:v>
                </c:pt>
                <c:pt idx="4">
                  <c:v>82.0</c:v>
                </c:pt>
                <c:pt idx="5">
                  <c:v>83.0</c:v>
                </c:pt>
                <c:pt idx="6">
                  <c:v>81.0</c:v>
                </c:pt>
                <c:pt idx="7">
                  <c:v>74.0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145080"/>
        <c:axId val="2119148600"/>
      </c:lineChart>
      <c:catAx>
        <c:axId val="21191450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>
                <a:solidFill>
                  <a:schemeClr val="bg1"/>
                </a:solidFill>
              </a:defRPr>
            </a:pPr>
            <a:endParaRPr lang="en-US"/>
          </a:p>
        </c:txPr>
        <c:crossAx val="2119148600"/>
        <c:crosses val="autoZero"/>
        <c:auto val="1"/>
        <c:lblAlgn val="ctr"/>
        <c:lblOffset val="100"/>
        <c:noMultiLvlLbl val="0"/>
      </c:catAx>
      <c:valAx>
        <c:axId val="2119148600"/>
        <c:scaling>
          <c:orientation val="minMax"/>
          <c:max val="100.0"/>
          <c:min val="40.0"/>
        </c:scaling>
        <c:delete val="0"/>
        <c:axPos val="l"/>
        <c:majorGridlines>
          <c:spPr>
            <a:ln>
              <a:solidFill>
                <a:srgbClr val="FFFFFF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050" b="1">
                <a:solidFill>
                  <a:schemeClr val="bg1"/>
                </a:solidFill>
              </a:defRPr>
            </a:pPr>
            <a:endParaRPr lang="en-US"/>
          </a:p>
        </c:txPr>
        <c:crossAx val="2119145080"/>
        <c:crosses val="autoZero"/>
        <c:crossBetween val="midCat"/>
        <c:majorUnit val="10.0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0.83333</cdr:x>
      <cdr:y>0</cdr:y>
    </cdr:from>
    <cdr:to>
      <cdr:x>0.98246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239000" y="76200"/>
          <a:ext cx="1295400" cy="4724400"/>
        </a:xfrm>
        <a:prstGeom xmlns:a="http://schemas.openxmlformats.org/drawingml/2006/main" prst="rect">
          <a:avLst/>
        </a:prstGeom>
        <a:solidFill xmlns:a="http://schemas.openxmlformats.org/drawingml/2006/main">
          <a:srgbClr val="080091"/>
        </a:solidFill>
        <a:ln xmlns:a="http://schemas.openxmlformats.org/drawingml/2006/main">
          <a:noFill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Final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FU13 retention is 84%, FU14 is 84%, FU15 is 77% 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Done.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Cut and paste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UPDATE. % of FU complete</a:t>
            </a:r>
            <a:r>
              <a:rPr lang="en-US" baseline="0" dirty="0" smtClean="0">
                <a:latin typeface="Arial" pitchFamily="34" charset="0"/>
                <a:ea typeface="ＭＳ Ｐゴシック" pitchFamily="34" charset="-128"/>
              </a:rPr>
              <a:t> does not include drop outs.</a:t>
            </a: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</a:rPr>
              <a:t>UPDATE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DAAE70-7390-463B-81BD-7C585E5F464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9543-FC5B-4562-A378-BB5595F345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5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F45F9-AAE0-432F-95AE-4441E7D09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0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AD5FE-44F8-46D4-986E-5CB8E5DD5C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2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93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84499-C78D-447B-8E89-8EC336C614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4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C6FBE-7913-4DEB-BFDC-2962336398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latin typeface="Arial" pitchFamily="34" charset="0"/>
              </a:defRPr>
            </a:lvl1pPr>
          </a:lstStyle>
          <a:p>
            <a:fld id="{2ED7D2F6-265C-4ECA-805A-9D1C47928B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86169-411C-48DF-88C3-C1897352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0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AE0E0-5EBE-45C9-BD63-B1AE265AA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38045-A7E3-4B73-BFC8-6D744B7DF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875D9-AFBE-4648-92F7-D8D8FDF13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4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5BB00-9AE3-4D38-861B-53869442C7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D3B-DAE6-4F34-AFC3-7BC823FC9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D759E-173B-4DE5-9235-E19D91C2A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B1D77-DEF7-4622-B3C9-B2ED4E08C0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3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</a:defRPr>
            </a:lvl1pPr>
          </a:lstStyle>
          <a:p>
            <a:fld id="{1C17F5DA-0112-4C14-94C8-64F0E0BC21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  <p:sldLayoutId id="2147484293" r:id="rId13"/>
    <p:sldLayoutId id="21474842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FFFFFF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E2227E54-0298-4418-8765-B725AEFDCA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9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6" Type="http://schemas.openxmlformats.org/officeDocument/2006/relationships/chart" Target="../charts/chart6.xml"/><Relationship Id="rId7" Type="http://schemas.openxmlformats.org/officeDocument/2006/relationships/chart" Target="../charts/chart7.xml"/><Relationship Id="rId8" Type="http://schemas.openxmlformats.org/officeDocument/2006/relationships/chart" Target="../charts/chart8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MESA Operations </a:t>
            </a:r>
          </a:p>
          <a:p>
            <a:pPr algn="ctr" eaLnBrk="0" hangingPunct="0"/>
            <a:r>
              <a:rPr lang="en-US" sz="4800" dirty="0">
                <a:solidFill>
                  <a:srgbClr val="FFFF00"/>
                </a:solidFill>
                <a:latin typeface="Times New Roman" pitchFamily="18" charset="0"/>
              </a:rPr>
              <a:t>Subcommittee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</a:rPr>
              <a:t>Meeting</a:t>
            </a:r>
            <a:endParaRPr lang="en-US" sz="4800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and Proxies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multiple “contacts” per participant currently</a:t>
            </a:r>
          </a:p>
          <a:p>
            <a:r>
              <a:rPr lang="en-US" dirty="0" smtClean="0"/>
              <a:t>Proposal:</a:t>
            </a:r>
          </a:p>
          <a:p>
            <a:pPr lvl="1"/>
            <a:r>
              <a:rPr lang="en-US" dirty="0" smtClean="0"/>
              <a:t>Ask participant to name a “proxy” who could provide health data for them</a:t>
            </a:r>
          </a:p>
          <a:p>
            <a:pPr lvl="1"/>
            <a:r>
              <a:rPr lang="en-US" dirty="0" smtClean="0"/>
              <a:t>Contact the “proxy” to let them know about MESA,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Obtain a signed letter from the participant for future use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923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Newsletter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Will mail in early March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Next newsletter planned for June 2016</a:t>
            </a:r>
            <a:endParaRPr lang="en-US" sz="2800" dirty="0">
              <a:latin typeface="+mn-lt"/>
            </a:endParaRP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33" y="1503616"/>
            <a:ext cx="4114800" cy="529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17" y="1676400"/>
            <a:ext cx="8642310" cy="4897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6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Core Exam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952392"/>
              </p:ext>
            </p:extLst>
          </p:nvPr>
        </p:nvGraphicFramePr>
        <p:xfrm>
          <a:off x="381000" y="1676400"/>
          <a:ext cx="7924800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~ 4000 PPTs. 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Average duration: 125 minutes      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Consent/Check-in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Seated blood pressure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Anthropometry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Phlebotomy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Medical </a:t>
                      </a:r>
                      <a:r>
                        <a:rPr lang="en-US" sz="2400" dirty="0" smtClean="0"/>
                        <a:t>history</a:t>
                      </a:r>
                      <a:endParaRPr lang="en-US" sz="2400" dirty="0" smtClean="0"/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Personal history/demographics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Medication Inventory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0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</a:t>
            </a:r>
            <a:r>
              <a:rPr lang="en-US" dirty="0" smtClean="0"/>
              <a:t>Studies (&lt;13</a:t>
            </a:r>
            <a:r>
              <a:rPr lang="en-US" baseline="30000" dirty="0" smtClean="0"/>
              <a:t>th </a:t>
            </a:r>
            <a:r>
              <a:rPr lang="en-US" dirty="0" smtClean="0"/>
              <a:t>%)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3461"/>
              </p:ext>
            </p:extLst>
          </p:nvPr>
        </p:nvGraphicFramePr>
        <p:xfrm>
          <a:off x="304800" y="1676400"/>
          <a:ext cx="79248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Title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Bertoni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Alain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Transition from risk factors to early HF: prevalence, </a:t>
                      </a: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pathogenesis,and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phenomics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Heckbert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Susan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Atrial fibrillation burden, vascular disease of the brain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MRI </a:t>
                      </a: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MESA</a:t>
                      </a: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Barr, Graham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Pulmonary microvascular perfusion in the Multi-Ethnic Study of Atherosclerosis</a:t>
                      </a: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Liu, </a:t>
                      </a:r>
                      <a:r>
                        <a:rPr lang="en-US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Yongmei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Obesity-related epigenetic changes and type-2 diabetes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382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Studies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10000"/>
              </p:ext>
            </p:extLst>
          </p:nvPr>
        </p:nvGraphicFramePr>
        <p:xfrm>
          <a:off x="381000" y="1676400"/>
          <a:ext cx="7924800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Bertoni</a:t>
                      </a: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Alain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Transition from risk factors to early HF: prevalence, </a:t>
                      </a:r>
                      <a:r>
                        <a:rPr lang="en-US" sz="2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pathogenesis,and</a:t>
                      </a: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phenomics</a:t>
                      </a:r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participants at Exam 6 (~4000) 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300 for exercise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testing at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site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 Minutes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for all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 hours for exercise testing subset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Echocardiography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six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minute walk test,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questionnaire, heart failure symptoms survey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sites: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Arterial tonometry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site: </a:t>
                      </a:r>
                      <a:r>
                        <a:rPr lang="en-US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CPET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3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Studies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515732"/>
              </p:ext>
            </p:extLst>
          </p:nvPr>
        </p:nvGraphicFramePr>
        <p:xfrm>
          <a:off x="381000" y="1676400"/>
          <a:ext cx="8610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7935"/>
                <a:gridCol w="6202665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Heckbert</a:t>
                      </a: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Susan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Atrial fibrillation burden, vascular disease of the brain </a:t>
                      </a:r>
                      <a:r>
                        <a:rPr lang="en-US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MRI </a:t>
                      </a: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MESA</a:t>
                      </a: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1500 </a:t>
                      </a:r>
                      <a:r>
                        <a:rPr lang="en-US" sz="2400" dirty="0" err="1" smtClean="0"/>
                        <a:t>ppts</a:t>
                      </a:r>
                      <a:r>
                        <a:rPr lang="en-US" sz="2400" dirty="0" smtClean="0"/>
                        <a:t> at all sites (~250/site</a:t>
                      </a:r>
                      <a:r>
                        <a:rPr lang="en-US" sz="2400" dirty="0" smtClean="0"/>
                        <a:t>)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/>
                        <a:t>   </a:t>
                      </a:r>
                      <a:r>
                        <a:rPr lang="en-US" sz="2400" dirty="0" smtClean="0"/>
                        <a:t>1</a:t>
                      </a:r>
                      <a:r>
                        <a:rPr lang="en-US" sz="2400" dirty="0" smtClean="0"/>
                        <a:t>/3 </a:t>
                      </a:r>
                      <a:r>
                        <a:rPr lang="en-US" sz="2400" dirty="0" err="1" smtClean="0"/>
                        <a:t>afib</a:t>
                      </a:r>
                      <a:r>
                        <a:rPr lang="en-US" sz="2400" dirty="0" smtClean="0"/>
                        <a:t>, 1/3 high risk, 1/3 controls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/>
                        <a:t>Exam 6:</a:t>
                      </a:r>
                      <a:r>
                        <a:rPr lang="en-US" sz="2400" dirty="0" smtClean="0"/>
                        <a:t> 50</a:t>
                      </a:r>
                      <a:r>
                        <a:rPr lang="en-US" sz="2400" baseline="0" dirty="0" smtClean="0"/>
                        <a:t> minutes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F/U 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 (1-2 years later): 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 minutes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Exam 6: </a:t>
                      </a:r>
                      <a:r>
                        <a:rPr lang="en-US" sz="2400" dirty="0" smtClean="0"/>
                        <a:t>Cognitive function testing, application of ECG patch monitor, physical functioning questionnaire, 5 ml blood.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(wear one ECG monitor for 14 days, return it, self-apply a second ECG monitor for 14 days). 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   </a:t>
                      </a:r>
                      <a:endParaRPr lang="en-US" sz="24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   F</a:t>
                      </a:r>
                      <a:r>
                        <a:rPr lang="en-US" sz="2400" dirty="0" smtClean="0"/>
                        <a:t>/U Exam: Brain MRI and second physical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   functioning test on 1350 (of above 1500 </a:t>
                      </a:r>
                      <a:r>
                        <a:rPr lang="en-US" sz="2400" dirty="0" err="1" smtClean="0"/>
                        <a:t>ppts</a:t>
                      </a:r>
                      <a:r>
                        <a:rPr lang="en-US" sz="2400" dirty="0" smtClean="0"/>
                        <a:t>)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   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411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Studies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4097"/>
              </p:ext>
            </p:extLst>
          </p:nvPr>
        </p:nvGraphicFramePr>
        <p:xfrm>
          <a:off x="381000" y="1676400"/>
          <a:ext cx="815340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748"/>
                <a:gridCol w="6036652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Barr,</a:t>
                      </a:r>
                      <a:r>
                        <a:rPr lang="en-US" sz="2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Graham</a:t>
                      </a:r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Pulmonary microvascular perfusion in the Multi-Ethnic Study of Atherosclerosis</a:t>
                      </a:r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2000 participants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selected from MESA Lung II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Consent,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Spirometry, pulse oximetry, full lung CT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scan +/- CTA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 minutes) 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Dual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source CTA for pulmonary perfusion (1000) or</a:t>
                      </a:r>
                      <a:endParaRPr lang="en-US" sz="2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Full lung CT scan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(1000)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Spirometry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pulse oximetry,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250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uL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blood,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creatinine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71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6 Ancillary Studies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63"/>
              </p:ext>
            </p:extLst>
          </p:nvPr>
        </p:nvGraphicFramePr>
        <p:xfrm>
          <a:off x="381000" y="1676400"/>
          <a:ext cx="7924800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6153"/>
                <a:gridCol w="5708647"/>
              </a:tblGrid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Liu, </a:t>
                      </a:r>
                      <a:r>
                        <a:rPr lang="en-US" sz="2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Yongmei</a:t>
                      </a:r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Obesity-related epigenetic changes and type-2 diabetes</a:t>
                      </a: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#Participants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N=2800 participants with isolated monocytes from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MESA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Epigenomics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ancillary study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Time Burden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 minutes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768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components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Blood and urine 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</a:t>
                      </a:r>
                      <a:r>
                        <a:rPr lang="en-US" sz="2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eGFR</a:t>
                      </a:r>
                      <a:r>
                        <a:rPr lang="en-US" sz="2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fasting glucose, lipids profiles, and albuminuria assessment.</a:t>
                      </a:r>
                      <a:endParaRPr lang="en-US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57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Thank You!!!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dirty="0" smtClean="0">
              <a:latin typeface="+mj-lt"/>
              <a:ea typeface="ＭＳ Ｐゴシック" pitchFamily="34" charset="-128"/>
            </a:endParaRP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Follow-up calls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Participant Communications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+mj-lt"/>
                <a:ea typeface="ＭＳ Ｐゴシック" pitchFamily="34" charset="-128"/>
              </a:rPr>
              <a:t>Exam 6	</a:t>
            </a: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 smtClean="0">
              <a:latin typeface="+mj-lt"/>
              <a:ea typeface="ＭＳ Ｐゴシック" pitchFamily="34" charset="-128"/>
            </a:endParaRP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578309"/>
              </p:ext>
            </p:extLst>
          </p:nvPr>
        </p:nvGraphicFramePr>
        <p:xfrm>
          <a:off x="457200" y="1600200"/>
          <a:ext cx="8686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1066800" y="2396982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96200" y="21336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99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Ethnicity</a:t>
            </a:r>
            <a:endParaRPr lang="en-US" sz="32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15 (windowed)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832053"/>
              </p:ext>
            </p:extLst>
          </p:nvPr>
        </p:nvGraphicFramePr>
        <p:xfrm>
          <a:off x="304800" y="1676400"/>
          <a:ext cx="8534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2400" y="29526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0" y="1828800"/>
            <a:ext cx="914400" cy="40386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5410200"/>
            <a:ext cx="914400" cy="838200"/>
          </a:xfrm>
          <a:prstGeom prst="rect">
            <a:avLst/>
          </a:prstGeom>
          <a:solidFill>
            <a:srgbClr val="08009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143000" y="3158982"/>
            <a:ext cx="6553200" cy="276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8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14 Completion by Site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276514"/>
              </p:ext>
            </p:extLst>
          </p:nvPr>
        </p:nvGraphicFramePr>
        <p:xfrm>
          <a:off x="533401" y="1905000"/>
          <a:ext cx="8229597" cy="3261359"/>
        </p:xfrm>
        <a:graphic>
          <a:graphicData uri="http://schemas.openxmlformats.org/drawingml/2006/table">
            <a:tbl>
              <a:tblPr firstRow="1" firstCol="1" bandRow="1"/>
              <a:tblGrid>
                <a:gridCol w="1363367"/>
                <a:gridCol w="961601"/>
                <a:gridCol w="999473"/>
                <a:gridCol w="923730"/>
                <a:gridCol w="999473"/>
                <a:gridCol w="848355"/>
                <a:gridCol w="1171997"/>
                <a:gridCol w="961601"/>
              </a:tblGrid>
              <a:tr h="3810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Follow-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up 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Completed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 not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Hopkins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NWU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95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15 Completion by Site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68107"/>
              </p:ext>
            </p:extLst>
          </p:nvPr>
        </p:nvGraphicFramePr>
        <p:xfrm>
          <a:off x="228600" y="1905000"/>
          <a:ext cx="8686801" cy="2748914"/>
        </p:xfrm>
        <a:graphic>
          <a:graphicData uri="http://schemas.openxmlformats.org/drawingml/2006/table">
            <a:tbl>
              <a:tblPr firstRow="1" firstCol="1" bandRow="1"/>
              <a:tblGrid>
                <a:gridCol w="1439109"/>
                <a:gridCol w="1015024"/>
                <a:gridCol w="1055000"/>
                <a:gridCol w="975049"/>
                <a:gridCol w="1055000"/>
                <a:gridCol w="975049"/>
                <a:gridCol w="1157546"/>
                <a:gridCol w="1015024"/>
              </a:tblGrid>
              <a:tr h="3810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Follow-up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Due</a:t>
                      </a:r>
                      <a:endParaRPr lang="en-US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Completed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 not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Hopkins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NWU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82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 smtClean="0">
                <a:ea typeface="ＭＳ Ｐゴシック" pitchFamily="34" charset="-128"/>
              </a:rPr>
              <a:t>Follow-up Retention by 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35531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Retention = Completed / (Enrolled – Dead) except FU 14 and 15 (windowed)</a:t>
            </a:r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187891"/>
              </p:ext>
            </p:extLst>
          </p:nvPr>
        </p:nvGraphicFramePr>
        <p:xfrm>
          <a:off x="152400" y="1524000"/>
          <a:ext cx="2971799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370304"/>
              </p:ext>
            </p:extLst>
          </p:nvPr>
        </p:nvGraphicFramePr>
        <p:xfrm>
          <a:off x="2895600" y="1524000"/>
          <a:ext cx="3429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7148"/>
              </p:ext>
            </p:extLst>
          </p:nvPr>
        </p:nvGraphicFramePr>
        <p:xfrm>
          <a:off x="6019800" y="1524000"/>
          <a:ext cx="310515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425884"/>
              </p:ext>
            </p:extLst>
          </p:nvPr>
        </p:nvGraphicFramePr>
        <p:xfrm>
          <a:off x="152400" y="3733801"/>
          <a:ext cx="3048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713725"/>
              </p:ext>
            </p:extLst>
          </p:nvPr>
        </p:nvGraphicFramePr>
        <p:xfrm>
          <a:off x="2895600" y="3733800"/>
          <a:ext cx="3352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322732"/>
              </p:ext>
            </p:extLst>
          </p:nvPr>
        </p:nvGraphicFramePr>
        <p:xfrm>
          <a:off x="6019800" y="3733800"/>
          <a:ext cx="310515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464" y="0"/>
            <a:ext cx="1158536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Straight Connector 22"/>
          <p:cNvCxnSpPr/>
          <p:nvPr/>
        </p:nvCxnSpPr>
        <p:spPr>
          <a:xfrm>
            <a:off x="533400" y="2500794"/>
            <a:ext cx="7848600" cy="13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534400" y="22668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" y="4724400"/>
            <a:ext cx="7848600" cy="138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82000" y="446725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C66"/>
                </a:solidFill>
              </a:rPr>
              <a:t>85%</a:t>
            </a:r>
            <a:endParaRPr lang="en-US" sz="2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Follow-up 16 Completion by Site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53003"/>
              </p:ext>
            </p:extLst>
          </p:nvPr>
        </p:nvGraphicFramePr>
        <p:xfrm>
          <a:off x="380999" y="1905000"/>
          <a:ext cx="8458200" cy="3318509"/>
        </p:xfrm>
        <a:graphic>
          <a:graphicData uri="http://schemas.openxmlformats.org/drawingml/2006/table">
            <a:tbl>
              <a:tblPr firstRow="1" firstCol="1" bandRow="1"/>
              <a:tblGrid>
                <a:gridCol w="1401238"/>
                <a:gridCol w="988313"/>
                <a:gridCol w="1027237"/>
                <a:gridCol w="949389"/>
                <a:gridCol w="1027237"/>
                <a:gridCol w="778787"/>
                <a:gridCol w="1297686"/>
                <a:gridCol w="988313"/>
              </a:tblGrid>
              <a:tr h="3810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Follow-up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</a:t>
                      </a: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Completed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Contact not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Hopkins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NWU</a:t>
                      </a:r>
                      <a:endParaRPr lang="en-US" sz="2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Follow-up Retention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534400" cy="49530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14 finished in October 2014 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Included Medications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nventory and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Residential History 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Review</a:t>
            </a:r>
          </a:p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F/U 15 will end in June 2015 (70% done)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No 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Medications Inventory or Residential </a:t>
            </a:r>
            <a:r>
              <a:rPr lang="en-US" sz="2400" dirty="0">
                <a:latin typeface="+mj-lt"/>
                <a:ea typeface="ＭＳ Ｐゴシック" charset="0"/>
                <a:cs typeface="ＭＳ Ｐゴシック" charset="0"/>
              </a:rPr>
              <a:t>H</a:t>
            </a: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istory Review</a:t>
            </a:r>
          </a:p>
          <a:p>
            <a:pPr>
              <a:defRPr/>
            </a:pPr>
            <a:r>
              <a:rPr lang="en-US" sz="2800" dirty="0" smtClean="0">
                <a:latin typeface="+mj-lt"/>
                <a:ea typeface="ＭＳ Ｐゴシック" charset="0"/>
                <a:cs typeface="ＭＳ Ｐゴシック" charset="0"/>
              </a:rPr>
              <a:t>FU 16 started October 2015 (16% done)</a:t>
            </a:r>
          </a:p>
          <a:p>
            <a:pPr lvl="1">
              <a:defRPr/>
            </a:pPr>
            <a:r>
              <a:rPr lang="en-US" sz="2400" dirty="0" smtClean="0">
                <a:latin typeface="+mj-lt"/>
                <a:ea typeface="ＭＳ Ｐゴシック" charset="0"/>
                <a:cs typeface="ＭＳ Ｐゴシック" charset="0"/>
              </a:rPr>
              <a:t>Includes Medications Inventory, new questions for gout, food security, e-cigarette use, blood thinner/anticoagulant use</a:t>
            </a:r>
            <a:endParaRPr lang="en-US" sz="2400" dirty="0">
              <a:latin typeface="+mj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808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templat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7470589</TotalTime>
  <Words>1001</Words>
  <Application>Microsoft Macintosh PowerPoint</Application>
  <PresentationFormat>On-screen Show (4:3)</PresentationFormat>
  <Paragraphs>329</Paragraphs>
  <Slides>19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template</vt:lpstr>
      <vt:lpstr>1_template</vt:lpstr>
      <vt:lpstr>PowerPoint Presentation</vt:lpstr>
      <vt:lpstr>Operations Subcommittee Report</vt:lpstr>
      <vt:lpstr>Follow-up Call Retention</vt:lpstr>
      <vt:lpstr>Follow-up Retention by Ethnicity</vt:lpstr>
      <vt:lpstr>Follow-up 14 Completion by Site</vt:lpstr>
      <vt:lpstr>Follow-up 15 Completion by Site</vt:lpstr>
      <vt:lpstr>Follow-up Retention by Site</vt:lpstr>
      <vt:lpstr>Follow-up 16 Completion by Site</vt:lpstr>
      <vt:lpstr>Follow-up Retention</vt:lpstr>
      <vt:lpstr>Contacts and Proxies</vt:lpstr>
      <vt:lpstr>Newsletter</vt:lpstr>
      <vt:lpstr>Exam 6 Timeline</vt:lpstr>
      <vt:lpstr>Exam 6 Core Exam</vt:lpstr>
      <vt:lpstr>Exam 6 Ancillary Studies (&lt;13th %)</vt:lpstr>
      <vt:lpstr>Exam 6 Ancillary Studies</vt:lpstr>
      <vt:lpstr>Exam 6 Ancillary Studies</vt:lpstr>
      <vt:lpstr>Exam 6 Ancillary Studies</vt:lpstr>
      <vt:lpstr>Exam 6 Ancillary Studies</vt:lpstr>
      <vt:lpstr>Thank You!!!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 Graham Barr</cp:lastModifiedBy>
  <cp:revision>620</cp:revision>
  <cp:lastPrinted>2012-02-24T22:33:20Z</cp:lastPrinted>
  <dcterms:created xsi:type="dcterms:W3CDTF">2010-09-15T12:03:53Z</dcterms:created>
  <dcterms:modified xsi:type="dcterms:W3CDTF">2015-02-25T14:55:45Z</dcterms:modified>
</cp:coreProperties>
</file>