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21"/>
  </p:notesMasterIdLst>
  <p:sldIdLst>
    <p:sldId id="257" r:id="rId4"/>
    <p:sldId id="259" r:id="rId5"/>
    <p:sldId id="263" r:id="rId6"/>
    <p:sldId id="260" r:id="rId7"/>
    <p:sldId id="261" r:id="rId8"/>
    <p:sldId id="266" r:id="rId9"/>
    <p:sldId id="268" r:id="rId10"/>
    <p:sldId id="284" r:id="rId11"/>
    <p:sldId id="275" r:id="rId12"/>
    <p:sldId id="276" r:id="rId13"/>
    <p:sldId id="285" r:id="rId14"/>
    <p:sldId id="286" r:id="rId15"/>
    <p:sldId id="289" r:id="rId16"/>
    <p:sldId id="287" r:id="rId17"/>
    <p:sldId id="282" r:id="rId18"/>
    <p:sldId id="288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3" autoAdjust="0"/>
    <p:restoredTop sz="79073" autoAdjust="0"/>
  </p:normalViewPr>
  <p:slideViewPr>
    <p:cSldViewPr snapToGrid="0">
      <p:cViewPr varScale="1">
        <p:scale>
          <a:sx n="62" d="100"/>
          <a:sy n="62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-283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68668339534471E-2"/>
          <c:y val="4.2244941517405585E-2"/>
          <c:w val="0.88458481151394541"/>
          <c:h val="0.78968537517548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8315018315017643E-3"/>
                  <c:y val="-8.4180998426412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B-4683-8156-6087C7E85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33</c:v>
                </c:pt>
                <c:pt idx="6">
                  <c:v>73</c:v>
                </c:pt>
                <c:pt idx="7">
                  <c:v>84</c:v>
                </c:pt>
                <c:pt idx="8">
                  <c:v>85</c:v>
                </c:pt>
                <c:pt idx="9">
                  <c:v>97</c:v>
                </c:pt>
                <c:pt idx="10">
                  <c:v>97</c:v>
                </c:pt>
                <c:pt idx="11">
                  <c:v>126</c:v>
                </c:pt>
                <c:pt idx="12">
                  <c:v>150</c:v>
                </c:pt>
                <c:pt idx="13">
                  <c:v>172</c:v>
                </c:pt>
                <c:pt idx="14">
                  <c:v>139</c:v>
                </c:pt>
                <c:pt idx="1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5-4BC3-801A-1584176A5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78784"/>
        <c:axId val="138280320"/>
      </c:barChart>
      <c:catAx>
        <c:axId val="1382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80320"/>
        <c:crosses val="autoZero"/>
        <c:auto val="1"/>
        <c:lblAlgn val="ctr"/>
        <c:lblOffset val="100"/>
        <c:noMultiLvlLbl val="0"/>
      </c:catAx>
      <c:valAx>
        <c:axId val="1382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7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AEBD4-CC46-492E-9B15-AE94748D55BA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CF5A-B200-41AF-8714-A0E24FD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Enhance and streamline IRB review process</a:t>
            </a:r>
            <a:r>
              <a:rPr lang="en-US" baseline="0" dirty="0"/>
              <a:t> for </a:t>
            </a:r>
            <a:r>
              <a:rPr lang="en-US" baseline="0" dirty="0" err="1"/>
              <a:t>mulit</a:t>
            </a:r>
            <a:r>
              <a:rPr lang="en-US" baseline="0" dirty="0"/>
              <a:t>-site research; maintain high </a:t>
            </a:r>
            <a:r>
              <a:rPr lang="en-US" baseline="0" dirty="0" err="1"/>
              <a:t>stds</a:t>
            </a:r>
            <a:r>
              <a:rPr lang="en-US" baseline="0" dirty="0"/>
              <a:t> for human subjects protections; eliminate unnecessary duplicative IRB review (reduce admin. burden; prevent inefficiencies);</a:t>
            </a:r>
          </a:p>
          <a:p>
            <a:r>
              <a:rPr lang="en-US" baseline="0" dirty="0"/>
              <a:t>Compatible with final revised Common Rule requirement to use single IRBs for multi-site studies.</a:t>
            </a:r>
          </a:p>
          <a:p>
            <a:endParaRPr lang="en-US" baseline="0" dirty="0"/>
          </a:p>
          <a:p>
            <a:r>
              <a:rPr lang="en-US" baseline="0" dirty="0"/>
              <a:t>-Grant applications received on/after 9/25/17</a:t>
            </a:r>
          </a:p>
          <a:p>
            <a:r>
              <a:rPr lang="en-US" baseline="0" dirty="0"/>
              <a:t>-Contracts -  solicitations issued on/after 9/25/17</a:t>
            </a:r>
          </a:p>
          <a:p>
            <a:endParaRPr lang="en-US" baseline="0" dirty="0"/>
          </a:p>
          <a:p>
            <a:r>
              <a:rPr lang="en-US" baseline="0" dirty="0"/>
              <a:t>Exclusions- foreign sites; Career Dev. Awards; when Federal, State, Tribal, local requirements require local review</a:t>
            </a:r>
          </a:p>
          <a:p>
            <a:r>
              <a:rPr lang="en-US" baseline="0" dirty="0"/>
              <a:t>Exceptions – with compelling justification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would like to congratulate</a:t>
            </a:r>
            <a:r>
              <a:rPr lang="en-US" baseline="0" dirty="0"/>
              <a:t> all the MESA investigators for their contributions to an impressive number of publications.  </a:t>
            </a:r>
            <a:r>
              <a:rPr lang="en-US" baseline="0"/>
              <a:t>And, we </a:t>
            </a:r>
            <a:r>
              <a:rPr lang="en-US" baseline="0" dirty="0"/>
              <a:t>recently learned that the number of manuscripts published or in press now totals 1,200!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C73-7DFA-4B85-A295-9C0E02FE05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057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</a:t>
            </a:r>
            <a:r>
              <a:rPr lang="en-US" baseline="0" dirty="0"/>
              <a:t> Nov. 28, 2016.  Cardiovascular epidemiologist, clinical trials; formerly Dean of Colorado School of Public Health; Chair of Epi Dept. at Wake Forest School of Medicine.  PI for ACCORD, SPRINT; Chair of CARDIA Steering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A7085-76E0-42C0-9CC2-45E4FF7EA09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2625"/>
            <a:ext cx="6070600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6"/>
            <a:ext cx="5028161" cy="4099789"/>
          </a:xfrm>
        </p:spPr>
        <p:txBody>
          <a:bodyPr/>
          <a:lstStyle/>
          <a:p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4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UDS – Uniform Data Set of Assessment Procedures</a:t>
            </a:r>
            <a:r>
              <a:rPr lang="en-US" baseline="0" dirty="0"/>
              <a:t> to characterize mild Alzheimer’s and mild cognitive impairment</a:t>
            </a:r>
          </a:p>
          <a:p>
            <a:r>
              <a:rPr lang="en-US" baseline="0" dirty="0"/>
              <a:t>PACC – Preclinical Alzheimer Cognitive Composite – measure decline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7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NHLBI has been continuously increasing support for investigator-initiated research. In fiscal year 2016, 710 R01 awards were funded, which translates into a 22.7% success rate among applications that received a percentile score, up from a 19.6% success rate in fiscal year 2015. Over these past two years, we also saw an uptick in the success rates for early-stage investigator (ESI) awards — from 26.6% to 31.7% — and for career development (K) awards — from 38.1% to 41.2%.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notices were published</a:t>
            </a:r>
            <a:r>
              <a:rPr lang="en-US" baseline="0" dirty="0"/>
              <a:t> on March 6 announcing NHLBI’s intent to issue two FOAs.</a:t>
            </a:r>
          </a:p>
          <a:p>
            <a:r>
              <a:rPr lang="en-US" baseline="0" dirty="0"/>
              <a:t>FOAs expected to be released Summer, 2017.  Apps due Fall, 2017.</a:t>
            </a:r>
          </a:p>
          <a:p>
            <a:pPr marL="228600" indent="-228600">
              <a:buAutoNum type="arabicParenR"/>
            </a:pPr>
            <a:r>
              <a:rPr lang="en-US" baseline="0" dirty="0"/>
              <a:t>To establish </a:t>
            </a:r>
            <a:r>
              <a:rPr lang="en-US" b="1" baseline="0" dirty="0"/>
              <a:t>new prospective epi cohort studies </a:t>
            </a:r>
            <a:r>
              <a:rPr lang="en-US" baseline="0" dirty="0"/>
              <a:t>that will examine phenotypes relevant to NHLBI’s mission.  NHLBI is interested in applications that address </a:t>
            </a:r>
            <a:r>
              <a:rPr lang="en-US" b="1" baseline="0" dirty="0"/>
              <a:t>gaps </a:t>
            </a:r>
            <a:r>
              <a:rPr lang="en-US" b="0" baseline="0" dirty="0"/>
              <a:t>in the NHLBI epi cohort portfolio and align with NHLBI’s Strategic Vision.  </a:t>
            </a:r>
          </a:p>
          <a:p>
            <a:pPr marL="228600" indent="-228600">
              <a:buAutoNum type="arabicParenR"/>
            </a:pPr>
            <a:endParaRPr lang="en-US" b="0" baseline="0" dirty="0"/>
          </a:p>
          <a:p>
            <a:pPr marL="0" indent="0">
              <a:buNone/>
            </a:pPr>
            <a:r>
              <a:rPr lang="en-US" b="0" baseline="0" dirty="0"/>
              <a:t>FOA will encourage innovative hypotheses, including baseline data from at least 2,000 cohort ppts. Goal is to investigate hypotheses not addressable in the large cohorts currently funded by NHLBI.  </a:t>
            </a:r>
          </a:p>
          <a:p>
            <a:pPr marL="228600" indent="-228600">
              <a:buAutoNum type="arabicParenR"/>
            </a:pPr>
            <a:endParaRPr lang="en-US" b="0" baseline="0" dirty="0"/>
          </a:p>
          <a:p>
            <a:pPr marL="228600" indent="-228600">
              <a:buAutoNum type="arabicParenR"/>
            </a:pPr>
            <a:r>
              <a:rPr lang="en-US" b="0" dirty="0"/>
              <a:t>2</a:t>
            </a:r>
            <a:r>
              <a:rPr lang="en-US" b="0" baseline="30000" dirty="0"/>
              <a:t>nd</a:t>
            </a:r>
            <a:r>
              <a:rPr lang="en-US" b="0" baseline="0" dirty="0"/>
              <a:t> FOA – for applications from </a:t>
            </a:r>
            <a:r>
              <a:rPr lang="en-US" b="1" baseline="0" dirty="0"/>
              <a:t>ongoing investigator-initiated cohort studies </a:t>
            </a:r>
            <a:r>
              <a:rPr lang="en-US" b="0" baseline="0" dirty="0"/>
              <a:t>to support infrastructure needed to continue surveillance for outcomes, maintain </a:t>
            </a:r>
            <a:r>
              <a:rPr lang="en-US" b="0" baseline="0" dirty="0" err="1"/>
              <a:t>biospecimens</a:t>
            </a:r>
            <a:r>
              <a:rPr lang="en-US" b="0" baseline="0" dirty="0"/>
              <a:t> and databases and an option to conduct a minimal exam. Cohort studies with a planned examination goal of 2,000 or more existing ppts are encouraged to apply.  </a:t>
            </a:r>
          </a:p>
          <a:p>
            <a:pPr marL="0" indent="0">
              <a:buNone/>
            </a:pPr>
            <a:r>
              <a:rPr lang="en-US" b="0" baseline="0" dirty="0"/>
              <a:t>     Funds would not be provided for extensive cohort phenotyping; purpose is to provide a platform to support     innovative science through ancillary studies.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Enhance and streamline IRB review process</a:t>
            </a:r>
            <a:r>
              <a:rPr lang="en-US" baseline="0" dirty="0"/>
              <a:t> for </a:t>
            </a:r>
            <a:r>
              <a:rPr lang="en-US" baseline="0" dirty="0" err="1"/>
              <a:t>mulit</a:t>
            </a:r>
            <a:r>
              <a:rPr lang="en-US" baseline="0" dirty="0"/>
              <a:t>-site research; maintain high </a:t>
            </a:r>
            <a:r>
              <a:rPr lang="en-US" baseline="0" dirty="0" err="1"/>
              <a:t>stds</a:t>
            </a:r>
            <a:r>
              <a:rPr lang="en-US" baseline="0" dirty="0"/>
              <a:t> for human subjects protections; eliminate unnecessary duplicative IRB review (reduce admin. burden; prevent inefficiencies);</a:t>
            </a:r>
          </a:p>
          <a:p>
            <a:r>
              <a:rPr lang="en-US" baseline="0" dirty="0"/>
              <a:t>Compatible with final revised Common Rule requirement to use single IRBs for multi-site studies.</a:t>
            </a:r>
          </a:p>
          <a:p>
            <a:endParaRPr lang="en-US" baseline="0" dirty="0"/>
          </a:p>
          <a:p>
            <a:r>
              <a:rPr lang="en-US" baseline="0" dirty="0"/>
              <a:t>-Grant applications received on/after 9/25/17</a:t>
            </a:r>
          </a:p>
          <a:p>
            <a:r>
              <a:rPr lang="en-US" baseline="0" dirty="0"/>
              <a:t>-Contracts -  solicitations issued on/after 9/25/17</a:t>
            </a:r>
          </a:p>
          <a:p>
            <a:endParaRPr lang="en-US" baseline="0" dirty="0"/>
          </a:p>
          <a:p>
            <a:r>
              <a:rPr lang="en-US" baseline="0" dirty="0"/>
              <a:t>Exclusions- foreign sites; Career Dev. Awards; when Federal, State, Tribal, local requirements require local review</a:t>
            </a:r>
          </a:p>
          <a:p>
            <a:r>
              <a:rPr lang="en-US" baseline="0" dirty="0"/>
              <a:t>Exceptions – with compelling justification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3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gif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5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59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3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5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59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3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7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5" y="144466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677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144466"/>
            <a:ext cx="11059584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3469" y="1357313"/>
            <a:ext cx="10979151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3469" y="5854703"/>
            <a:ext cx="10979151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13" y="196347"/>
            <a:ext cx="109728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2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25264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52643"/>
            <a:ext cx="6815667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566177"/>
            <a:ext cx="4011084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467" y="6384925"/>
            <a:ext cx="778933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5769" y="3958755"/>
            <a:ext cx="1117539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95" y="4098036"/>
            <a:ext cx="3200207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5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89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59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3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7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5" y="144466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336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144466"/>
            <a:ext cx="11059584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3469" y="1357313"/>
            <a:ext cx="10979151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3469" y="5854703"/>
            <a:ext cx="10979151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78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6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50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13" y="196347"/>
            <a:ext cx="109728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83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9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52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25264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52643"/>
            <a:ext cx="6815667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566177"/>
            <a:ext cx="4011084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4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467" y="6384925"/>
            <a:ext cx="778933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5769" y="3958755"/>
            <a:ext cx="1117539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89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95" y="4098036"/>
            <a:ext cx="3200207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6C3E-AE42-47F9-9AD4-33ADE51532B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52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7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3"/>
            <a:ext cx="1219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3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711200" y="6311900"/>
            <a:ext cx="8348133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5" y="144466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69" y="6093522"/>
            <a:ext cx="249772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/>
  <p:txStyles>
    <p:titleStyle>
      <a:lvl1pPr algn="l" defTabSz="457189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05" indent="-341305" algn="l" defTabSz="457189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52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7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189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3"/>
            <a:ext cx="1219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3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89">
              <a:defRPr/>
            </a:pPr>
            <a:endParaRPr lang="en-US" sz="1800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711200" y="6311900"/>
            <a:ext cx="8348133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189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5" y="144466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69" y="6093522"/>
            <a:ext cx="249772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/>
  <p:txStyles>
    <p:titleStyle>
      <a:lvl1pPr algn="l" defTabSz="457189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05" indent="-341305" algn="l" defTabSz="457189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research/funding/general/current-operating-guidelines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research/funding/general/current-operating-guideli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content.govdelivery.com/attachments/fancy_images/USNIHNHLBI/2016/12/1151457/image-1_original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https://content.govdelivery.com/attachments/fancy_images/USNIHNHLBI/2016/12/1151459/image-2_origina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grants.nih.gov/grants/guide/notice-files/NOT-OD-16-094.html" TargetMode="External"/><Relationship Id="rId4" Type="http://schemas.openxmlformats.org/officeDocument/2006/relationships/hyperlink" Target="https://www.federalregister.gov/documents/2016/06/21/2016-14513/final-nih-policy-on-the-use-of-a-single-institutional-review-board-for-multi-site-researc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nhlbi.nih.gov/news/press-releases/2016/media-advisory-national-heart-lung-and-blood-institute-names-dr-david-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685843" y="381000"/>
            <a:ext cx="6824663" cy="1822451"/>
          </a:xfrm>
        </p:spPr>
        <p:txBody>
          <a:bodyPr/>
          <a:lstStyle/>
          <a:p>
            <a:r>
              <a:rPr lang="en-US" dirty="0"/>
              <a:t>MESA Project Office Report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2108" y="2681417"/>
            <a:ext cx="994718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1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Silsbee, M.H.S.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MESA Project Officer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Epidemiology Branch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Cardiovascular Sciences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Heart, Lung, and Blood Institute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1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Steering Committee Meeting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April 19, 2017</a:t>
            </a:r>
          </a:p>
        </p:txBody>
      </p:sp>
    </p:spTree>
    <p:extLst>
      <p:ext uri="{BB962C8B-B14F-4D97-AF65-F5344CB8AC3E}">
        <p14:creationId xmlns:p14="http://schemas.microsoft.com/office/powerpoint/2010/main" val="378931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46214"/>
              </p:ext>
            </p:extLst>
          </p:nvPr>
        </p:nvGraphicFramePr>
        <p:xfrm>
          <a:off x="149449" y="1117348"/>
          <a:ext cx="11887201" cy="571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08">
                  <a:extLst>
                    <a:ext uri="{9D8B030D-6E8A-4147-A177-3AD203B41FA5}">
                      <a16:colId xmlns:a16="http://schemas.microsoft.com/office/drawing/2014/main" val="2382530033"/>
                    </a:ext>
                  </a:extLst>
                </a:gridCol>
                <a:gridCol w="100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5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MESA Longitudinal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Epigenetics of Atherosclerosis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MESA</a:t>
                      </a:r>
                      <a:r>
                        <a:rPr lang="en-US" sz="1600" baseline="0" dirty="0"/>
                        <a:t> Epigenetics of Obesity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Cardiometabolic risk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for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Alzheimer's  Disease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(MESA Memory)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MESA</a:t>
                      </a:r>
                      <a:r>
                        <a:rPr lang="en-US" sz="1600" baseline="0" dirty="0"/>
                        <a:t> Epigenetics of Cognitive Function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dividulalized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response to </a:t>
                      </a:r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itamin </a:t>
                      </a:r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reatment  </a:t>
                      </a:r>
                      <a:r>
                        <a:rPr lang="en-US" sz="1600" dirty="0"/>
                        <a:t>(INVITE)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Tissue sodium, inflammation, and blood pressure in MESA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(MESA Tissue-Sodium)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6841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HDL-mediated cholesterol </a:t>
                      </a:r>
                      <a:r>
                        <a:rPr lang="en-US" sz="1600" dirty="0" err="1"/>
                        <a:t>eflux</a:t>
                      </a:r>
                      <a:r>
                        <a:rPr lang="en-US" sz="1600" dirty="0"/>
                        <a:t> and plaque inflammation </a:t>
                      </a:r>
                    </a:p>
                    <a:p>
                      <a:r>
                        <a:rPr lang="en-US" sz="1600" dirty="0"/>
                        <a:t>(MESA PET)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707" y="76733"/>
            <a:ext cx="8294687" cy="846137"/>
          </a:xfrm>
        </p:spPr>
        <p:txBody>
          <a:bodyPr/>
          <a:lstStyle/>
          <a:p>
            <a:r>
              <a:rPr lang="en-US" dirty="0"/>
              <a:t>MESA Ancillary Studies -  Selected Sites</a:t>
            </a:r>
          </a:p>
        </p:txBody>
      </p:sp>
    </p:spTree>
    <p:extLst>
      <p:ext uri="{BB962C8B-B14F-4D97-AF65-F5344CB8AC3E}">
        <p14:creationId xmlns:p14="http://schemas.microsoft.com/office/powerpoint/2010/main" val="316443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46207"/>
          <a:ext cx="8229600" cy="226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Project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Stage</a:t>
                      </a:r>
                      <a:r>
                        <a:rPr lang="en-US" baseline="0" dirty="0"/>
                        <a:t> Investigators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K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Career </a:t>
                      </a:r>
                      <a:r>
                        <a:rPr lang="en-US" dirty="0" err="1"/>
                        <a:t>Dev’t</a:t>
                      </a:r>
                      <a:r>
                        <a:rPr lang="en-US" dirty="0"/>
                        <a:t>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FY2017 NHLBI Funding Paylines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0210" y="4043407"/>
            <a:ext cx="807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*Depending on the availability of funds, the Institute will make funding decisions on competing applications outside of the pay range, through selective pay actions.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0774" y="6324841"/>
            <a:ext cx="627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http://www.nhlbi.nih.gov/research/funding/general/current-operating-guidelines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0210" y="5202210"/>
            <a:ext cx="807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**Next NHLBI Advisory Council meeting is June 6, 2017.</a:t>
            </a:r>
          </a:p>
        </p:txBody>
      </p:sp>
    </p:spTree>
    <p:extLst>
      <p:ext uri="{BB962C8B-B14F-4D97-AF65-F5344CB8AC3E}">
        <p14:creationId xmlns:p14="http://schemas.microsoft.com/office/powerpoint/2010/main" val="116046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1" y="1446207"/>
          <a:ext cx="7719921" cy="234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Zone of Consideration (priority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R21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Innovative</a:t>
                      </a:r>
                      <a:r>
                        <a:rPr lang="en-US" baseline="0" dirty="0"/>
                        <a:t> Research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P01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  <a:r>
                        <a:rPr lang="en-US" baseline="0" dirty="0"/>
                        <a:t> Project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T32,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NRSA Training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FY2017 NHLBI Funding </a:t>
            </a:r>
            <a:r>
              <a:rPr lang="en-US" sz="2800" b="1" dirty="0" err="1"/>
              <a:t>Paylines</a:t>
            </a:r>
            <a:r>
              <a:rPr lang="en-US" sz="2800" b="1" dirty="0"/>
              <a:t> – Zones of Consideration*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0774" y="6324841"/>
            <a:ext cx="627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http://www.nhlbi.nih.gov/research/funding/general/current-operating-guidelines</a:t>
            </a:r>
            <a:r>
              <a:rPr lang="en-US" sz="1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4195" y="3963566"/>
            <a:ext cx="751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*A zone of consideration is a range of priority scores within which competing applications will be considered for funding.</a:t>
            </a:r>
          </a:p>
        </p:txBody>
      </p:sp>
    </p:spTree>
    <p:extLst>
      <p:ext uri="{BB962C8B-B14F-4D97-AF65-F5344CB8AC3E}">
        <p14:creationId xmlns:p14="http://schemas.microsoft.com/office/powerpoint/2010/main" val="247110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4794" y="3154782"/>
            <a:ext cx="15130376" cy="106722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Rates – NHLBI R01 and K Awards</a:t>
            </a:r>
          </a:p>
        </p:txBody>
      </p:sp>
      <p:pic>
        <p:nvPicPr>
          <p:cNvPr id="5" name="Picture 2" descr="Image 1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3" y="2372056"/>
            <a:ext cx="5424616" cy="305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 2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94" y="2349253"/>
            <a:ext cx="5337064" cy="307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921" y="144464"/>
            <a:ext cx="8524587" cy="846137"/>
          </a:xfrm>
        </p:spPr>
        <p:txBody>
          <a:bodyPr/>
          <a:lstStyle/>
          <a:p>
            <a:r>
              <a:rPr lang="en-US" b="1" dirty="0"/>
              <a:t>NHLBI Notices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0" y="1739262"/>
            <a:ext cx="7052838" cy="1369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37" y="3669957"/>
            <a:ext cx="7673384" cy="1203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20" y="5090984"/>
            <a:ext cx="4707903" cy="1012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458" y="4981421"/>
            <a:ext cx="4095855" cy="1087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792" y="2301936"/>
            <a:ext cx="3599186" cy="10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65" y="1223319"/>
            <a:ext cx="12019235" cy="507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Institutional Review Board (</a:t>
            </a:r>
            <a:r>
              <a:rPr lang="en-US" dirty="0" err="1"/>
              <a:t>sIRB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275" y="1779687"/>
            <a:ext cx="100082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DEPARTMENT OF HEALTH  AND   </a:t>
            </a:r>
            <a:endParaRPr lang="en-US" dirty="0"/>
          </a:p>
          <a:p>
            <a:r>
              <a:rPr lang="en-US" b="1" dirty="0"/>
              <a:t>HUMAN SERVICES</a:t>
            </a:r>
            <a:endParaRPr lang="en-US" dirty="0"/>
          </a:p>
          <a:p>
            <a:r>
              <a:rPr lang="en-US" b="1" dirty="0"/>
              <a:t>National Institutes of Health</a:t>
            </a:r>
            <a:endParaRPr lang="en-US" dirty="0"/>
          </a:p>
          <a:p>
            <a:pPr marR="911"/>
            <a:r>
              <a:rPr lang="en-US" b="1" dirty="0">
                <a:solidFill>
                  <a:srgbClr val="FF0000"/>
                </a:solidFill>
              </a:rPr>
              <a:t>Final NIH Policy on the Use of a Single Institutional Review Board for Multi- Site Research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AGENCY: </a:t>
            </a:r>
            <a:r>
              <a:rPr lang="en-US" dirty="0"/>
              <a:t>National Institutes of Health.</a:t>
            </a:r>
          </a:p>
          <a:p>
            <a:r>
              <a:rPr lang="en-US" b="1" dirty="0"/>
              <a:t>ACTION: </a:t>
            </a:r>
            <a:r>
              <a:rPr lang="en-US" dirty="0"/>
              <a:t>Notice.</a:t>
            </a:r>
          </a:p>
          <a:p>
            <a:endParaRPr lang="en-US" dirty="0"/>
          </a:p>
          <a:p>
            <a:pPr marR="1240"/>
            <a:r>
              <a:rPr lang="en-US" b="1" dirty="0"/>
              <a:t>SUMMARY: </a:t>
            </a:r>
            <a:r>
              <a:rPr lang="en-US" dirty="0"/>
              <a:t>The National Institutes of Health (NIH) is issuing this policy on the use of a single Institutional Review Board (IRB) for multi-site research to establish the expectation that a single IRB (</a:t>
            </a:r>
            <a:r>
              <a:rPr lang="en-US" dirty="0" err="1"/>
              <a:t>sIRB</a:t>
            </a:r>
            <a:r>
              <a:rPr lang="en-US" dirty="0"/>
              <a:t>) of record will be used in the ethical review of non-exempt human subjects research protocols funded by the NIH that are carried out at more than one site in the United States.</a:t>
            </a:r>
          </a:p>
          <a:p>
            <a:pPr marR="1240"/>
            <a:endParaRPr lang="en-US" b="1" dirty="0"/>
          </a:p>
          <a:p>
            <a:r>
              <a:rPr lang="en-US" dirty="0"/>
              <a:t>Fed. Register: </a:t>
            </a:r>
            <a:r>
              <a:rPr lang="en-US" dirty="0">
                <a:hlinkClick r:id="rId4"/>
              </a:rPr>
              <a:t>https://www.federalregister.gov/documents/2016/06/21/2016-14513/final-nih-NIH</a:t>
            </a:r>
          </a:p>
          <a:p>
            <a:endParaRPr lang="en-US" dirty="0"/>
          </a:p>
          <a:p>
            <a:r>
              <a:rPr lang="en-US" dirty="0"/>
              <a:t>NIH Guide: </a:t>
            </a:r>
            <a:r>
              <a:rPr lang="en-US" dirty="0">
                <a:hlinkClick r:id="rId4"/>
              </a:rPr>
              <a:t>policy-on-the-use-of-a-single-institutional-review-board-for-multi-site-research</a:t>
            </a:r>
            <a:endParaRPr lang="en-US" dirty="0"/>
          </a:p>
          <a:p>
            <a:r>
              <a:rPr lang="en-US" dirty="0">
                <a:hlinkClick r:id="rId5"/>
              </a:rPr>
              <a:t>https://grants.nih.gov/grants/guide/notice-files/NOT-OD-16-094.html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820"/>
            <a:ext cx="8921579" cy="846137"/>
          </a:xfrm>
        </p:spPr>
        <p:txBody>
          <a:bodyPr/>
          <a:lstStyle/>
          <a:p>
            <a:r>
              <a:rPr lang="en-US" b="1" dirty="0"/>
              <a:t>NIH Policy on the Use of Single IRB for </a:t>
            </a:r>
            <a:br>
              <a:rPr lang="en-US" b="1" dirty="0"/>
            </a:br>
            <a:r>
              <a:rPr lang="en-US" b="1" dirty="0"/>
              <a:t>Multi-Site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7752" y="1139397"/>
            <a:ext cx="11565924" cy="5000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900" dirty="0"/>
              <a:t>Effective September 25, 2017</a:t>
            </a:r>
          </a:p>
          <a:p>
            <a:pPr>
              <a:spcAft>
                <a:spcPts val="500"/>
              </a:spcAft>
            </a:pPr>
            <a:r>
              <a:rPr lang="en-US" sz="1900" dirty="0"/>
              <a:t>All sites participating in multi-site studies involving non-exempt human subjects in research funded by NIH will use a single IRB to conduct the ethical review required by DHHS regulations for the Protection of Human Subjects at 45 CFR Part 46.</a:t>
            </a:r>
          </a:p>
          <a:p>
            <a:pPr>
              <a:spcAft>
                <a:spcPts val="500"/>
              </a:spcAft>
            </a:pPr>
            <a:r>
              <a:rPr lang="en-US" sz="1900" dirty="0"/>
              <a:t>Expected to streamline the process of IRB review</a:t>
            </a:r>
          </a:p>
          <a:p>
            <a:pPr>
              <a:spcAft>
                <a:spcPts val="500"/>
              </a:spcAft>
            </a:pPr>
            <a:r>
              <a:rPr lang="en-US" sz="1900" dirty="0"/>
              <a:t>Applies to domestic sites of NIH-funded multi-site studies where each site will conduct the same protocol whether supported through grants, cooperative agreements, contracts, or NIH IRP. Does not apply to K , T, or F awards.</a:t>
            </a:r>
          </a:p>
          <a:p>
            <a:pPr>
              <a:spcAft>
                <a:spcPts val="500"/>
              </a:spcAft>
            </a:pPr>
            <a:r>
              <a:rPr lang="en-US" sz="1900" dirty="0"/>
              <a:t>Applicants/offerors will be expected to include a plan for the use of an </a:t>
            </a:r>
            <a:r>
              <a:rPr lang="en-US" sz="1900" dirty="0" err="1"/>
              <a:t>sIRB</a:t>
            </a:r>
            <a:r>
              <a:rPr lang="en-US" sz="1900" dirty="0"/>
              <a:t> in the application/proposal. Acceptance of the plan will be included in the term and condition of the award.</a:t>
            </a:r>
          </a:p>
          <a:p>
            <a:pPr>
              <a:spcAft>
                <a:spcPts val="500"/>
              </a:spcAft>
            </a:pPr>
            <a:r>
              <a:rPr lang="en-US" sz="1900" dirty="0"/>
              <a:t>Exceptions to this policy will be made where review by the proposed </a:t>
            </a:r>
            <a:r>
              <a:rPr lang="en-US" sz="1900" dirty="0" err="1"/>
              <a:t>sIRB</a:t>
            </a:r>
            <a:r>
              <a:rPr lang="en-US" sz="1900" dirty="0"/>
              <a:t> would be prohibited by a federal, tribal, or state law, regulation, or policy. Requests for exception that are not based on a legal, regulatory, or policy requirement will be considered if there is a compelling justification for the exception. NIH will determine whether to grant an exception following an assessment of the need.</a:t>
            </a:r>
          </a:p>
        </p:txBody>
      </p:sp>
    </p:spTree>
    <p:extLst>
      <p:ext uri="{BB962C8B-B14F-4D97-AF65-F5344CB8AC3E}">
        <p14:creationId xmlns:p14="http://schemas.microsoft.com/office/powerpoint/2010/main" val="415534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806633"/>
              </p:ext>
            </p:extLst>
          </p:nvPr>
        </p:nvGraphicFramePr>
        <p:xfrm>
          <a:off x="3141727" y="1446213"/>
          <a:ext cx="6934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MESA Publications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406" y="1540192"/>
            <a:ext cx="246532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r>
              <a:rPr lang="en-US" sz="1500" kern="0" dirty="0">
                <a:solidFill>
                  <a:sysClr val="windowText" lastClr="000000"/>
                </a:solidFill>
              </a:rPr>
              <a:t>Number of manuscripts published as of 3/15/2017</a:t>
            </a: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            1190</a:t>
            </a: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endParaRPr lang="en-US" sz="1500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purkisek\Desktop\MesaLogo-100x6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49" y="1956150"/>
            <a:ext cx="952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NHLBI Staff Changes</a:t>
            </a:r>
          </a:p>
          <a:p>
            <a:r>
              <a:rPr lang="en-US" dirty="0"/>
              <a:t>Review of MESA funding structure</a:t>
            </a:r>
          </a:p>
          <a:p>
            <a:r>
              <a:rPr lang="en-US" dirty="0"/>
              <a:t>Current study activities</a:t>
            </a:r>
          </a:p>
          <a:p>
            <a:r>
              <a:rPr lang="en-US" dirty="0"/>
              <a:t>NIH Updates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Office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8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5521"/>
            <a:ext cx="10972800" cy="466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David C. Goff, Jr., M.D., Ph.D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65" y="156992"/>
            <a:ext cx="11059583" cy="846137"/>
          </a:xfrm>
        </p:spPr>
        <p:txBody>
          <a:bodyPr/>
          <a:lstStyle/>
          <a:p>
            <a:r>
              <a:rPr lang="en-US" dirty="0"/>
              <a:t>Director, Division of Cardiovascular Sciences</a:t>
            </a:r>
          </a:p>
        </p:txBody>
      </p:sp>
      <p:pic>
        <p:nvPicPr>
          <p:cNvPr id="1026" name="Picture 2" descr="David C. Goff, Jr., M.D., Ph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7" y="2102466"/>
            <a:ext cx="2980347" cy="40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7729" y="3108337"/>
            <a:ext cx="7994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NHLBI Press Release:</a:t>
            </a:r>
          </a:p>
          <a:p>
            <a:r>
              <a:rPr lang="en-US" sz="2000" dirty="0">
                <a:hlinkClick r:id="rId4"/>
              </a:rPr>
              <a:t>https://www.nhlbi.nih.gov/news/press-releases/2016/media-advisory-national-heart-lung-and-blood-institute-names-dr-david-c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5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Office</a:t>
            </a:r>
          </a:p>
          <a:p>
            <a:pPr lvl="1"/>
            <a:r>
              <a:rPr lang="en-US" dirty="0"/>
              <a:t>Lorraine Silsbee, M.H.S. – Project Officer</a:t>
            </a:r>
          </a:p>
          <a:p>
            <a:pPr lvl="1"/>
            <a:r>
              <a:rPr lang="en-US" dirty="0"/>
              <a:t>Pothur Srinivas, Ph.D. – Project Scientist</a:t>
            </a:r>
          </a:p>
          <a:p>
            <a:pPr lvl="1"/>
            <a:r>
              <a:rPr lang="en-US" dirty="0"/>
              <a:t>George  Papanicolaou, Ph.D. – Research Geneticist</a:t>
            </a:r>
          </a:p>
          <a:p>
            <a:pPr lvl="1"/>
            <a:r>
              <a:rPr lang="en-US" dirty="0"/>
              <a:t>Colin Wu - Biostatistician</a:t>
            </a:r>
          </a:p>
          <a:p>
            <a:pPr lvl="1"/>
            <a:r>
              <a:rPr lang="en-US" dirty="0"/>
              <a:t>Jean Olson, M.D. - Consultant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Contracting Office</a:t>
            </a:r>
          </a:p>
          <a:p>
            <a:pPr lvl="1"/>
            <a:r>
              <a:rPr lang="en-US" dirty="0"/>
              <a:t>Pamela McCord-Reynolds– Contracting Officer</a:t>
            </a:r>
          </a:p>
          <a:p>
            <a:pPr lvl="1"/>
            <a:r>
              <a:rPr lang="en-US" dirty="0"/>
              <a:t>Mark Brady – Contracting Specialist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NHLBI MESA Team</a:t>
            </a:r>
          </a:p>
        </p:txBody>
      </p:sp>
    </p:spTree>
    <p:extLst>
      <p:ext uri="{BB962C8B-B14F-4D97-AF65-F5344CB8AC3E}">
        <p14:creationId xmlns:p14="http://schemas.microsoft.com/office/powerpoint/2010/main" val="62621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164" y="175698"/>
            <a:ext cx="6492875" cy="8302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itchFamily="34" charset="0"/>
              </a:rPr>
              <a:t>MESA Examinations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737378" y="2686411"/>
            <a:ext cx="79186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endParaRPr lang="en-US" sz="1600" b="1" kern="0" dirty="0">
              <a:solidFill>
                <a:prstClr val="black"/>
              </a:solidFill>
            </a:endParaRPr>
          </a:p>
          <a:p>
            <a:pPr defTabSz="457189"/>
            <a:r>
              <a:rPr lang="en-US" sz="1400" b="1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1851667" y="2671740"/>
            <a:ext cx="7169871" cy="35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071226" y="1614170"/>
            <a:ext cx="1075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endParaRPr lang="en-US" sz="1600" b="1" kern="0" dirty="0">
              <a:solidFill>
                <a:prstClr val="black"/>
              </a:solidFill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1746333" y="1480566"/>
            <a:ext cx="801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Baseline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Exam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2000-2002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4442935" y="1712543"/>
            <a:ext cx="1311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3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2004-2005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7171711" y="1734253"/>
            <a:ext cx="1275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5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2010-2011</a:t>
            </a:r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1827423" y="2512560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92902" name="Line 38"/>
          <p:cNvSpPr>
            <a:spLocks noChangeShapeType="1"/>
          </p:cNvSpPr>
          <p:nvPr/>
        </p:nvSpPr>
        <p:spPr bwMode="auto">
          <a:xfrm>
            <a:off x="3661211" y="2534137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4981267" y="2529319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906" name="Line 42"/>
          <p:cNvSpPr>
            <a:spLocks noChangeShapeType="1"/>
          </p:cNvSpPr>
          <p:nvPr/>
        </p:nvSpPr>
        <p:spPr bwMode="auto">
          <a:xfrm>
            <a:off x="6409532" y="2518623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8446993" y="160813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189"/>
            <a:r>
              <a:rPr lang="en-US" kern="0">
                <a:solidFill>
                  <a:srgbClr val="FFFFFF"/>
                </a:solidFill>
              </a:rPr>
              <a:t>VIII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772400" y="2512560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446993" y="1727488"/>
            <a:ext cx="1315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6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2016-2018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8997291" y="2518623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085342" y="1692863"/>
            <a:ext cx="1354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 Exam 2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2002-2004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827485" y="1712543"/>
            <a:ext cx="1164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4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2005-2007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747" y="3078714"/>
            <a:ext cx="108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6,814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6759" y="3103818"/>
            <a:ext cx="109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6,232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39730" y="3109975"/>
            <a:ext cx="107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5,939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30110" y="3108546"/>
            <a:ext cx="102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5,704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71714" y="3162974"/>
            <a:ext cx="102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4,651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45386" y="3157434"/>
            <a:ext cx="111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4,000</a:t>
            </a: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8677" y="2657825"/>
            <a:ext cx="660536" cy="139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9656053" y="2495476"/>
            <a:ext cx="0" cy="45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6333" y="4419602"/>
            <a:ext cx="8491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kern="0" dirty="0">
                <a:solidFill>
                  <a:sysClr val="windowText" lastClr="000000"/>
                </a:solidFill>
                <a:latin typeface="Arial" pitchFamily="34" charset="0"/>
              </a:rPr>
              <a:t>Regular participant follow-up for:</a:t>
            </a:r>
          </a:p>
          <a:p>
            <a:r>
              <a:rPr lang="en-US" sz="2600" kern="0" dirty="0">
                <a:solidFill>
                  <a:sysClr val="windowText" lastClr="000000"/>
                </a:solidFill>
                <a:latin typeface="Arial" pitchFamily="34" charset="0"/>
              </a:rPr>
              <a:t>		-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Updating contact information</a:t>
            </a:r>
          </a:p>
          <a:p>
            <a:r>
              <a:rPr lang="en-US" sz="2600" kern="0" dirty="0">
                <a:solidFill>
                  <a:sysClr val="windowText" lastClr="000000"/>
                </a:solidFill>
                <a:latin typeface="Arial" pitchFamily="34" charset="0"/>
              </a:rPr>
              <a:t>		-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Determining vital status</a:t>
            </a:r>
          </a:p>
          <a:p>
            <a:r>
              <a:rPr lang="en-US" sz="2600" kern="0" dirty="0">
                <a:solidFill>
                  <a:sysClr val="windowText" lastClr="000000"/>
                </a:solidFill>
                <a:latin typeface="Arial" pitchFamily="34" charset="0"/>
              </a:rPr>
              <a:t>		-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Event ascertainment</a:t>
            </a:r>
          </a:p>
          <a:p>
            <a:pPr algn="ctr"/>
            <a:endParaRPr lang="en-US" sz="24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325845" y="40417"/>
            <a:ext cx="857479" cy="7674852"/>
          </a:xfrm>
          <a:prstGeom prst="leftBrace">
            <a:avLst>
              <a:gd name="adj1" fmla="val 1417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575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7728"/>
            <a:ext cx="12191999" cy="68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Exam 6 -  Core Components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5226"/>
              </p:ext>
            </p:extLst>
          </p:nvPr>
        </p:nvGraphicFramePr>
        <p:xfrm>
          <a:off x="1905000" y="1676400"/>
          <a:ext cx="79248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#Participants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~ 4000 </a:t>
                      </a:r>
                      <a:r>
                        <a:rPr lang="en-US" sz="2400" dirty="0" err="1">
                          <a:latin typeface="Arial"/>
                          <a:cs typeface="Arial"/>
                        </a:rPr>
                        <a:t>ppts</a:t>
                      </a:r>
                      <a:r>
                        <a:rPr lang="en-US" sz="2400" dirty="0">
                          <a:latin typeface="Arial"/>
                          <a:cs typeface="Arial"/>
                        </a:rPr>
                        <a:t>  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Core Exam Components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Consent (Core + Ancillary Components)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Check-in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Seated blood pressure, pulse oximetry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Anthropometry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Phlebotomy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Medication</a:t>
                      </a:r>
                      <a:r>
                        <a:rPr lang="en-US" sz="2400" baseline="0" dirty="0">
                          <a:latin typeface="Arial"/>
                          <a:cs typeface="Arial"/>
                        </a:rPr>
                        <a:t> Inventory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Medical history (SF-12) 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Physical Function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Personal history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9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60750"/>
              </p:ext>
            </p:extLst>
          </p:nvPr>
        </p:nvGraphicFramePr>
        <p:xfrm>
          <a:off x="651982" y="1151240"/>
          <a:ext cx="10880168" cy="515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084">
                  <a:extLst>
                    <a:ext uri="{9D8B030D-6E8A-4147-A177-3AD203B41FA5}">
                      <a16:colId xmlns:a16="http://schemas.microsoft.com/office/drawing/2014/main" val="1989452624"/>
                    </a:ext>
                  </a:extLst>
                </a:gridCol>
                <a:gridCol w="5440084">
                  <a:extLst>
                    <a:ext uri="{9D8B030D-6E8A-4147-A177-3AD203B41FA5}">
                      <a16:colId xmlns:a16="http://schemas.microsoft.com/office/drawing/2014/main" val="910296323"/>
                    </a:ext>
                  </a:extLst>
                </a:gridCol>
              </a:tblGrid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Echocardiography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Spirometry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481019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Arterial Stiffness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Lung 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642450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Heart failure</a:t>
                      </a:r>
                      <a:r>
                        <a:rPr lang="en-US" baseline="0" dirty="0"/>
                        <a:t> symptoms and physical activity </a:t>
                      </a:r>
                      <a:r>
                        <a:rPr lang="en-US" baseline="0" dirty="0" err="1"/>
                        <a:t>qx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Urine collection and urinary function questionnaire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654899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Carotid ultrasound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Sunlight exposure questionnaire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138471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MRI -  lower</a:t>
                      </a:r>
                      <a:r>
                        <a:rPr lang="en-US" baseline="0" dirty="0"/>
                        <a:t> extremities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Vitamin D administration (clinical trial)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503544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6</a:t>
                      </a:r>
                      <a:r>
                        <a:rPr lang="en-US" baseline="0" dirty="0"/>
                        <a:t> minute walk test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Brain MRI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166097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Cardio-pulmonary</a:t>
                      </a:r>
                      <a:r>
                        <a:rPr lang="en-US" baseline="0" dirty="0"/>
                        <a:t> exercise testing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Brain Amyloid</a:t>
                      </a:r>
                      <a:r>
                        <a:rPr lang="en-US" baseline="0" dirty="0"/>
                        <a:t> PET scan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68604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Heart patch monitor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Lumbar CSF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96908"/>
                  </a:ext>
                </a:extLst>
              </a:tr>
              <a:tr h="8800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Cognitive function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(CASI; Digit</a:t>
                      </a:r>
                      <a:r>
                        <a:rPr lang="en-US" sz="1500" baseline="0" dirty="0"/>
                        <a:t> Span, Digit Symbol; UDS/PACC at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aseline="0" dirty="0"/>
                        <a:t>       WF and JHU)</a:t>
                      </a:r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Epigenetics</a:t>
                      </a:r>
                      <a:r>
                        <a:rPr lang="en-US" baseline="0" dirty="0"/>
                        <a:t> blood draw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5967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Exam Components Funded via</a:t>
            </a:r>
            <a:br>
              <a:rPr lang="en-US" dirty="0"/>
            </a:br>
            <a:r>
              <a:rPr lang="en-US" dirty="0"/>
              <a:t>Ancillary Studies</a:t>
            </a:r>
          </a:p>
        </p:txBody>
      </p:sp>
    </p:spTree>
    <p:extLst>
      <p:ext uri="{BB962C8B-B14F-4D97-AF65-F5344CB8AC3E}">
        <p14:creationId xmlns:p14="http://schemas.microsoft.com/office/powerpoint/2010/main" val="14246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87408"/>
              </p:ext>
            </p:extLst>
          </p:nvPr>
        </p:nvGraphicFramePr>
        <p:xfrm>
          <a:off x="186044" y="1177446"/>
          <a:ext cx="11751261" cy="48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332">
                  <a:extLst>
                    <a:ext uri="{9D8B030D-6E8A-4147-A177-3AD203B41FA5}">
                      <a16:colId xmlns:a16="http://schemas.microsoft.com/office/drawing/2014/main" val="3582607401"/>
                    </a:ext>
                  </a:extLst>
                </a:gridCol>
                <a:gridCol w="92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07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JHU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UCLA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Transition from risk factors to early heart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failure (MESA HF)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rinary </a:t>
                      </a:r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KNOW</a:t>
                      </a:r>
                      <a:r>
                        <a:rPr lang="en-U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ledge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Study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(UKNOW)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Pulmonary microvascular perfusion in MESA   </a:t>
                      </a:r>
                      <a:r>
                        <a:rPr lang="en-US" sz="1600" dirty="0"/>
                        <a:t>(MESA Lung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3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Pulmonary microvascular perfusion in MESA  </a:t>
                      </a:r>
                      <a:r>
                        <a:rPr lang="en-US" sz="1600" dirty="0"/>
                        <a:t>(MESA</a:t>
                      </a:r>
                      <a:r>
                        <a:rPr lang="en-US" sz="1600" baseline="0" dirty="0"/>
                        <a:t> Non-Smokers)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17589"/>
                  </a:ext>
                </a:extLst>
              </a:tr>
              <a:tr h="12684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Atrial fibrillation (AF) &amp; vascular disease of brain</a:t>
                      </a:r>
                    </a:p>
                    <a:p>
                      <a:r>
                        <a:rPr lang="en-US" sz="1600" dirty="0"/>
                        <a:t>(MESA A-Fib)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 – 1,500;</a:t>
                      </a:r>
                    </a:p>
                    <a:p>
                      <a:r>
                        <a:rPr lang="en-US" sz="1600" dirty="0"/>
                        <a:t>Brain</a:t>
                      </a:r>
                      <a:r>
                        <a:rPr lang="en-US" sz="1600" baseline="0" dirty="0"/>
                        <a:t> MRI</a:t>
                      </a:r>
                    </a:p>
                    <a:p>
                      <a:r>
                        <a:rPr lang="en-US" sz="1600" baseline="0" dirty="0"/>
                        <a:t>1,350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4432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Ancillary Studies – All Sites</a:t>
            </a:r>
          </a:p>
        </p:txBody>
      </p:sp>
    </p:spTree>
    <p:extLst>
      <p:ext uri="{BB962C8B-B14F-4D97-AF65-F5344CB8AC3E}">
        <p14:creationId xmlns:p14="http://schemas.microsoft.com/office/powerpoint/2010/main" val="293715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1556</Words>
  <Application>Microsoft Office PowerPoint</Application>
  <PresentationFormat>Widescreen</PresentationFormat>
  <Paragraphs>308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Lucida Grande</vt:lpstr>
      <vt:lpstr>Wingdings</vt:lpstr>
      <vt:lpstr>Office Theme</vt:lpstr>
      <vt:lpstr>1_Office Theme</vt:lpstr>
      <vt:lpstr>4_Office Theme</vt:lpstr>
      <vt:lpstr>PowerPoint Presentation</vt:lpstr>
      <vt:lpstr>Project Office Report</vt:lpstr>
      <vt:lpstr>Director, Division of Cardiovascular Sciences</vt:lpstr>
      <vt:lpstr>NHLBI MESA Team</vt:lpstr>
      <vt:lpstr>MESA Examinations</vt:lpstr>
      <vt:lpstr>PowerPoint Presentation</vt:lpstr>
      <vt:lpstr>MESA Exam 6 -  Core Components</vt:lpstr>
      <vt:lpstr>MESA Exam Components Funded via Ancillary Studies</vt:lpstr>
      <vt:lpstr>MESA Ancillary Studies – All Sites</vt:lpstr>
      <vt:lpstr>MESA Ancillary Studies -  Selected Sites</vt:lpstr>
      <vt:lpstr>FY2017 NHLBI Funding Paylines</vt:lpstr>
      <vt:lpstr>FY2017 NHLBI Funding Paylines – Zones of Consideration*</vt:lpstr>
      <vt:lpstr>Success Rates – NHLBI R01 and K Awards</vt:lpstr>
      <vt:lpstr>NHLBI Notices</vt:lpstr>
      <vt:lpstr>Single Institutional Review Board (sIRB)</vt:lpstr>
      <vt:lpstr>NIH Policy on the Use of Single IRB for  Multi-Site Research</vt:lpstr>
      <vt:lpstr>MESA 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Silsbee, Lorraine (NIH/NHLBI) [E]</dc:creator>
  <cp:lastModifiedBy>Silsbee, Lorraine (NIH/NHLBI) [E]</cp:lastModifiedBy>
  <cp:revision>69</cp:revision>
  <dcterms:created xsi:type="dcterms:W3CDTF">2017-03-31T18:17:58Z</dcterms:created>
  <dcterms:modified xsi:type="dcterms:W3CDTF">2017-04-18T11:54:58Z</dcterms:modified>
</cp:coreProperties>
</file>