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326" r:id="rId4"/>
    <p:sldId id="287" r:id="rId5"/>
    <p:sldId id="327" r:id="rId6"/>
    <p:sldId id="313" r:id="rId7"/>
    <p:sldId id="316" r:id="rId8"/>
    <p:sldId id="283" r:id="rId9"/>
    <p:sldId id="323" r:id="rId10"/>
    <p:sldId id="324" r:id="rId11"/>
    <p:sldId id="335" r:id="rId12"/>
    <p:sldId id="336" r:id="rId13"/>
    <p:sldId id="334" r:id="rId14"/>
    <p:sldId id="299" r:id="rId15"/>
    <p:sldId id="333" r:id="rId16"/>
    <p:sldId id="262" r:id="rId17"/>
    <p:sldId id="259" r:id="rId18"/>
    <p:sldId id="331" r:id="rId19"/>
    <p:sldId id="330" r:id="rId20"/>
    <p:sldId id="332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1C13B4-6754-4AE9-BED9-82C24F776F5D}">
          <p14:sldIdLst>
            <p14:sldId id="256"/>
            <p14:sldId id="263"/>
            <p14:sldId id="326"/>
            <p14:sldId id="287"/>
            <p14:sldId id="327"/>
            <p14:sldId id="313"/>
            <p14:sldId id="316"/>
            <p14:sldId id="283"/>
            <p14:sldId id="323"/>
            <p14:sldId id="324"/>
            <p14:sldId id="335"/>
            <p14:sldId id="336"/>
            <p14:sldId id="334"/>
            <p14:sldId id="299"/>
            <p14:sldId id="333"/>
            <p14:sldId id="262"/>
          </p14:sldIdLst>
        </p14:section>
        <p14:section name="Untitled Section" id="{97A193AD-D385-4DEF-B191-5CD0F1E42245}">
          <p14:sldIdLst>
            <p14:sldId id="259"/>
            <p14:sldId id="331"/>
            <p14:sldId id="330"/>
            <p14:sldId id="3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43C"/>
    <a:srgbClr val="CC0000"/>
    <a:srgbClr val="575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038" autoAdjust="0"/>
  </p:normalViewPr>
  <p:slideViewPr>
    <p:cSldViewPr snapToGrid="0" snapToObjects="1" showGuides="1">
      <p:cViewPr>
        <p:scale>
          <a:sx n="70" d="100"/>
          <a:sy n="70" d="100"/>
        </p:scale>
        <p:origin x="-1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8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702</c:v>
                </c:pt>
                <c:pt idx="1">
                  <c:v>618</c:v>
                </c:pt>
                <c:pt idx="2">
                  <c:v>597</c:v>
                </c:pt>
                <c:pt idx="3">
                  <c:v>535</c:v>
                </c:pt>
                <c:pt idx="4">
                  <c:v>469</c:v>
                </c:pt>
                <c:pt idx="5">
                  <c:v>563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32096"/>
        <c:axId val="84161664"/>
      </c:lineChart>
      <c:catAx>
        <c:axId val="5413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161664"/>
        <c:crosses val="autoZero"/>
        <c:auto val="1"/>
        <c:lblAlgn val="ctr"/>
        <c:lblOffset val="100"/>
        <c:noMultiLvlLbl val="0"/>
      </c:catAx>
      <c:valAx>
        <c:axId val="84161664"/>
        <c:scaling>
          <c:orientation val="minMax"/>
          <c:max val="8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132096"/>
        <c:crosses val="autoZero"/>
        <c:crossBetween val="between"/>
        <c:min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13</c:v>
                </c:pt>
                <c:pt idx="4">
                  <c:v>34</c:v>
                </c:pt>
                <c:pt idx="5">
                  <c:v>33</c:v>
                </c:pt>
                <c:pt idx="6">
                  <c:v>73</c:v>
                </c:pt>
                <c:pt idx="7">
                  <c:v>84</c:v>
                </c:pt>
                <c:pt idx="8">
                  <c:v>85</c:v>
                </c:pt>
                <c:pt idx="9">
                  <c:v>95</c:v>
                </c:pt>
                <c:pt idx="10">
                  <c:v>97</c:v>
                </c:pt>
                <c:pt idx="11">
                  <c:v>110</c:v>
                </c:pt>
                <c:pt idx="12">
                  <c:v>156</c:v>
                </c:pt>
                <c:pt idx="1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6411136"/>
        <c:axId val="86412672"/>
      </c:barChart>
      <c:catAx>
        <c:axId val="8641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6412672"/>
        <c:crosses val="autoZero"/>
        <c:auto val="1"/>
        <c:lblAlgn val="ctr"/>
        <c:lblOffset val="100"/>
        <c:noMultiLvlLbl val="0"/>
      </c:catAx>
      <c:valAx>
        <c:axId val="86412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641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18421-CBA9-4C9F-A4B7-ABDC84CF199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53DF9B-2382-4D2B-8353-330E9EC3BEB0}">
      <dgm:prSet phldrT="[Text]"/>
      <dgm:spPr/>
      <dgm:t>
        <a:bodyPr/>
        <a:lstStyle/>
        <a:p>
          <a:r>
            <a:rPr lang="en-US" dirty="0" smtClean="0"/>
            <a:t>Meta-Cohort</a:t>
          </a:r>
          <a:endParaRPr lang="en-US" dirty="0"/>
        </a:p>
      </dgm:t>
    </dgm:pt>
    <dgm:pt modelId="{626CAC2C-70D7-406A-A458-B128BB4C7A6E}" type="parTrans" cxnId="{A9C90EAC-6E53-4F07-AC43-17E646637D56}">
      <dgm:prSet/>
      <dgm:spPr/>
      <dgm:t>
        <a:bodyPr/>
        <a:lstStyle/>
        <a:p>
          <a:endParaRPr lang="en-US"/>
        </a:p>
      </dgm:t>
    </dgm:pt>
    <dgm:pt modelId="{D8F8F3B0-C996-488C-A7D5-49DCA66379C7}" type="sibTrans" cxnId="{A9C90EAC-6E53-4F07-AC43-17E646637D56}">
      <dgm:prSet/>
      <dgm:spPr/>
      <dgm:t>
        <a:bodyPr/>
        <a:lstStyle/>
        <a:p>
          <a:endParaRPr lang="en-US"/>
        </a:p>
      </dgm:t>
    </dgm:pt>
    <dgm:pt modelId="{091A62EB-3D93-42BC-9EA6-6158D99725C2}">
      <dgm:prSet phldrT="[Text]"/>
      <dgm:spPr/>
      <dgm:t>
        <a:bodyPr/>
        <a:lstStyle/>
        <a:p>
          <a:r>
            <a:rPr lang="en-US" dirty="0" smtClean="0"/>
            <a:t>NHLBI Core Cohorts</a:t>
          </a:r>
        </a:p>
      </dgm:t>
    </dgm:pt>
    <dgm:pt modelId="{3EE3A2DB-6C30-4CF3-B2CB-41FFAC947FDD}" type="parTrans" cxnId="{DC3848B8-DB5E-49BD-9A90-8CEF3BD0B7CF}">
      <dgm:prSet/>
      <dgm:spPr/>
      <dgm:t>
        <a:bodyPr/>
        <a:lstStyle/>
        <a:p>
          <a:endParaRPr lang="en-US"/>
        </a:p>
      </dgm:t>
    </dgm:pt>
    <dgm:pt modelId="{45EC12AB-8066-499B-9287-8D4C6EE48071}" type="sibTrans" cxnId="{DC3848B8-DB5E-49BD-9A90-8CEF3BD0B7CF}">
      <dgm:prSet/>
      <dgm:spPr/>
      <dgm:t>
        <a:bodyPr/>
        <a:lstStyle/>
        <a:p>
          <a:endParaRPr lang="en-US"/>
        </a:p>
      </dgm:t>
    </dgm:pt>
    <dgm:pt modelId="{132006D3-55C4-4632-919E-922713EB44C7}" type="pres">
      <dgm:prSet presAssocID="{A6E18421-CBA9-4C9F-A4B7-ABDC84CF199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9A68CB-34E4-4C5A-AEC1-668E67FB60C2}" type="pres">
      <dgm:prSet presAssocID="{A6E18421-CBA9-4C9F-A4B7-ABDC84CF1995}" presName="comp1" presStyleCnt="0"/>
      <dgm:spPr/>
    </dgm:pt>
    <dgm:pt modelId="{D6F3E1DD-131F-4321-87D0-BCD4355848C3}" type="pres">
      <dgm:prSet presAssocID="{A6E18421-CBA9-4C9F-A4B7-ABDC84CF1995}" presName="circle1" presStyleLbl="node1" presStyleIdx="0" presStyleCnt="2" custScaleX="126316" custLinFactNeighborX="987"/>
      <dgm:spPr/>
      <dgm:t>
        <a:bodyPr/>
        <a:lstStyle/>
        <a:p>
          <a:endParaRPr lang="en-US"/>
        </a:p>
      </dgm:t>
    </dgm:pt>
    <dgm:pt modelId="{87D5D4B1-CC84-48FD-B85F-9CD909268FEF}" type="pres">
      <dgm:prSet presAssocID="{A6E18421-CBA9-4C9F-A4B7-ABDC84CF1995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6824F-8133-4948-9D43-CDCE695E529F}" type="pres">
      <dgm:prSet presAssocID="{A6E18421-CBA9-4C9F-A4B7-ABDC84CF1995}" presName="comp2" presStyleCnt="0"/>
      <dgm:spPr/>
    </dgm:pt>
    <dgm:pt modelId="{80E10395-89AE-49A6-812D-A54E9EFD2D07}" type="pres">
      <dgm:prSet presAssocID="{A6E18421-CBA9-4C9F-A4B7-ABDC84CF1995}" presName="circle2" presStyleLbl="node1" presStyleIdx="1" presStyleCnt="2" custScaleX="126316"/>
      <dgm:spPr/>
      <dgm:t>
        <a:bodyPr/>
        <a:lstStyle/>
        <a:p>
          <a:endParaRPr lang="en-US"/>
        </a:p>
      </dgm:t>
    </dgm:pt>
    <dgm:pt modelId="{1576517E-6E20-47DD-9EF4-7D5700F1D4D5}" type="pres">
      <dgm:prSet presAssocID="{A6E18421-CBA9-4C9F-A4B7-ABDC84CF1995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EDF5A-1A5B-4BF8-8E56-CE0C1176E8FA}" type="presOf" srcId="{3653DF9B-2382-4D2B-8353-330E9EC3BEB0}" destId="{87D5D4B1-CC84-48FD-B85F-9CD909268FEF}" srcOrd="1" destOrd="0" presId="urn:microsoft.com/office/officeart/2005/8/layout/venn2"/>
    <dgm:cxn modelId="{4CC92D7F-911F-40A9-BDA8-AC9C58EC0CE1}" type="presOf" srcId="{A6E18421-CBA9-4C9F-A4B7-ABDC84CF1995}" destId="{132006D3-55C4-4632-919E-922713EB44C7}" srcOrd="0" destOrd="0" presId="urn:microsoft.com/office/officeart/2005/8/layout/venn2"/>
    <dgm:cxn modelId="{A9C90EAC-6E53-4F07-AC43-17E646637D56}" srcId="{A6E18421-CBA9-4C9F-A4B7-ABDC84CF1995}" destId="{3653DF9B-2382-4D2B-8353-330E9EC3BEB0}" srcOrd="0" destOrd="0" parTransId="{626CAC2C-70D7-406A-A458-B128BB4C7A6E}" sibTransId="{D8F8F3B0-C996-488C-A7D5-49DCA66379C7}"/>
    <dgm:cxn modelId="{517A3E7E-4217-4C69-ABE4-623D53371BB9}" type="presOf" srcId="{3653DF9B-2382-4D2B-8353-330E9EC3BEB0}" destId="{D6F3E1DD-131F-4321-87D0-BCD4355848C3}" srcOrd="0" destOrd="0" presId="urn:microsoft.com/office/officeart/2005/8/layout/venn2"/>
    <dgm:cxn modelId="{77D9E6B7-5991-4EEF-9CFC-1F1E6B23A0F1}" type="presOf" srcId="{091A62EB-3D93-42BC-9EA6-6158D99725C2}" destId="{1576517E-6E20-47DD-9EF4-7D5700F1D4D5}" srcOrd="1" destOrd="0" presId="urn:microsoft.com/office/officeart/2005/8/layout/venn2"/>
    <dgm:cxn modelId="{9CF01FFC-CBA1-4A98-BB5B-7593892EACDC}" type="presOf" srcId="{091A62EB-3D93-42BC-9EA6-6158D99725C2}" destId="{80E10395-89AE-49A6-812D-A54E9EFD2D07}" srcOrd="0" destOrd="0" presId="urn:microsoft.com/office/officeart/2005/8/layout/venn2"/>
    <dgm:cxn modelId="{DC3848B8-DB5E-49BD-9A90-8CEF3BD0B7CF}" srcId="{A6E18421-CBA9-4C9F-A4B7-ABDC84CF1995}" destId="{091A62EB-3D93-42BC-9EA6-6158D99725C2}" srcOrd="1" destOrd="0" parTransId="{3EE3A2DB-6C30-4CF3-B2CB-41FFAC947FDD}" sibTransId="{45EC12AB-8066-499B-9287-8D4C6EE48071}"/>
    <dgm:cxn modelId="{32FBAEDB-D926-43ED-8A80-DD0332CBE60D}" type="presParOf" srcId="{132006D3-55C4-4632-919E-922713EB44C7}" destId="{449A68CB-34E4-4C5A-AEC1-668E67FB60C2}" srcOrd="0" destOrd="0" presId="urn:microsoft.com/office/officeart/2005/8/layout/venn2"/>
    <dgm:cxn modelId="{F2FEC007-84E3-42A1-A81B-DB82F6067A53}" type="presParOf" srcId="{449A68CB-34E4-4C5A-AEC1-668E67FB60C2}" destId="{D6F3E1DD-131F-4321-87D0-BCD4355848C3}" srcOrd="0" destOrd="0" presId="urn:microsoft.com/office/officeart/2005/8/layout/venn2"/>
    <dgm:cxn modelId="{B8851235-C145-4967-A4A9-6E60FCE66D38}" type="presParOf" srcId="{449A68CB-34E4-4C5A-AEC1-668E67FB60C2}" destId="{87D5D4B1-CC84-48FD-B85F-9CD909268FEF}" srcOrd="1" destOrd="0" presId="urn:microsoft.com/office/officeart/2005/8/layout/venn2"/>
    <dgm:cxn modelId="{ACA3A06C-F7AE-4419-9DB6-778586D5DC24}" type="presParOf" srcId="{132006D3-55C4-4632-919E-922713EB44C7}" destId="{9A26824F-8133-4948-9D43-CDCE695E529F}" srcOrd="1" destOrd="0" presId="urn:microsoft.com/office/officeart/2005/8/layout/venn2"/>
    <dgm:cxn modelId="{CA6EDE7E-4AB8-4929-A4A1-598A52FF7E23}" type="presParOf" srcId="{9A26824F-8133-4948-9D43-CDCE695E529F}" destId="{80E10395-89AE-49A6-812D-A54E9EFD2D07}" srcOrd="0" destOrd="0" presId="urn:microsoft.com/office/officeart/2005/8/layout/venn2"/>
    <dgm:cxn modelId="{A350E79C-6C78-45F1-97D7-5E1E4282EB99}" type="presParOf" srcId="{9A26824F-8133-4948-9D43-CDCE695E529F}" destId="{1576517E-6E20-47DD-9EF4-7D5700F1D4D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3E1DD-131F-4321-87D0-BCD4355848C3}">
      <dsp:nvSpPr>
        <dsp:cNvPr id="0" name=""/>
        <dsp:cNvSpPr/>
      </dsp:nvSpPr>
      <dsp:spPr>
        <a:xfrm>
          <a:off x="1390653" y="0"/>
          <a:ext cx="7315212" cy="5791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Meta-Cohort</a:t>
          </a:r>
          <a:endParaRPr lang="en-US" sz="3500" kern="1200" dirty="0"/>
        </a:p>
      </dsp:txBody>
      <dsp:txXfrm>
        <a:off x="3128015" y="434340"/>
        <a:ext cx="3840486" cy="984504"/>
      </dsp:txXfrm>
    </dsp:sp>
    <dsp:sp modelId="{80E10395-89AE-49A6-812D-A54E9EFD2D07}">
      <dsp:nvSpPr>
        <dsp:cNvPr id="0" name=""/>
        <dsp:cNvSpPr/>
      </dsp:nvSpPr>
      <dsp:spPr>
        <a:xfrm>
          <a:off x="2247895" y="1447799"/>
          <a:ext cx="5486409" cy="4343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NHLBI Core Cohorts</a:t>
          </a:r>
        </a:p>
      </dsp:txBody>
      <dsp:txXfrm>
        <a:off x="3051361" y="2533649"/>
        <a:ext cx="3879477" cy="217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3781EB-4FB3-3648-A6F1-521C35AF4CD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0F673-3FE3-4644-A0AD-C862DAC4A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8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91D6BE-35D6-7746-85CA-91EA11600B8F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6D829D-6F50-6945-B415-7FF26FA41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3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970734" y="8827584"/>
            <a:ext cx="3038145" cy="46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3" tIns="46570" rIns="93143" bIns="46570" anchor="b"/>
          <a:lstStyle>
            <a:lvl1pPr algn="l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7501FF-138E-4A78-9D11-B41FDC0FB9CE}" type="slidenum">
              <a:rPr lang="en-US" altLang="en-US" b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b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3438" cy="3484562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7635"/>
            <a:ext cx="5607711" cy="4182458"/>
          </a:xfrm>
          <a:noFill/>
        </p:spPr>
        <p:txBody>
          <a:bodyPr lIns="93143" tIns="46570" rIns="93143" bIns="46570"/>
          <a:lstStyle/>
          <a:p>
            <a:r>
              <a:rPr lang="en-US" altLang="en-US" dirty="0" smtClean="0"/>
              <a:t>Data and chart description for this slide can be located at http://report.nih.gov/NIHDatabook/Charts/Default.aspx?showm=Y&amp;chartId=157&amp;catId=2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Reference: NIH Reporter </a:t>
            </a:r>
          </a:p>
          <a:p>
            <a:pPr lvl="0"/>
            <a:r>
              <a:rPr lang="en-US" dirty="0"/>
              <a:t>Link: http://report.nih.gov/success_rates/Success_ByActivity.cfm  </a:t>
            </a:r>
          </a:p>
          <a:p>
            <a:pPr lvl="0"/>
            <a:r>
              <a:rPr lang="en-US" dirty="0"/>
              <a:t>(Research Project Grants: Success Rates by type, activity, and IC) Only include New R01 Awards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5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how t</a:t>
            </a:r>
            <a:r>
              <a:rPr lang="en-US" baseline="0" dirty="0" smtClean="0"/>
              <a:t>o capture </a:t>
            </a:r>
            <a:r>
              <a:rPr lang="en-US" baseline="0" dirty="0" err="1" smtClean="0"/>
              <a:t>visially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0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A41E1-6E90-4988-A5FF-C690EB07910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7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6998" y="0"/>
            <a:ext cx="9159876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53" y="6224522"/>
            <a:ext cx="1894128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" y="6006580"/>
            <a:ext cx="693291" cy="6995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69327" y="3958755"/>
            <a:ext cx="838154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20" y="4098036"/>
            <a:ext cx="2400155" cy="559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27" y="6093522"/>
            <a:ext cx="1873290" cy="4367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.gov/precisionmedicine/workshop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hlbiepi.files.wordpress.com/2014/10/council-bee-epi-wg-presentation10-22-14-_pptx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31.jpg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27.jpe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gif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6.wmf"/><Relationship Id="rId5" Type="http://schemas.openxmlformats.org/officeDocument/2006/relationships/diagramLayout" Target="../diagrams/layout1.xml"/><Relationship Id="rId15" Type="http://schemas.openxmlformats.org/officeDocument/2006/relationships/image" Target="../media/image28.jpeg"/><Relationship Id="rId10" Type="http://schemas.openxmlformats.org/officeDocument/2006/relationships/image" Target="../media/image25.png"/><Relationship Id="rId4" Type="http://schemas.openxmlformats.org/officeDocument/2006/relationships/diagramData" Target="../diagrams/data1.xml"/><Relationship Id="rId9" Type="http://schemas.openxmlformats.org/officeDocument/2006/relationships/image" Target="../media/image24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notice-files/NOT-OD-15-064.html" TargetMode="External"/><Relationship Id="rId2" Type="http://schemas.openxmlformats.org/officeDocument/2006/relationships/hyperlink" Target="http://nexus.od.nih.gov/all/2015/02/03/emeritus-rf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pa-files/PAR-13-074.html" TargetMode="External"/><Relationship Id="rId2" Type="http://schemas.openxmlformats.org/officeDocument/2006/relationships/hyperlink" Target="http://grants.nih.gov/grants/guide/pa-files/PAR-13-00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nts.nih.gov/grants/guide/pa-files/PA-13-168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pa-files/PAR-15-097.html" TargetMode="External"/><Relationship Id="rId2" Type="http://schemas.openxmlformats.org/officeDocument/2006/relationships/hyperlink" Target="http://grants.nih.gov/grants/guide/pa-files/PA-15-03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nts.nih.gov/grants/guide/pa-files/PA-15-098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://report.nih.gov/NIHDatabook/Charts/Default.aspx?showm=Y&amp;chartId=157&amp;catId=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port.nih.gov/success_rates/Success_ByActivity.cf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lbi.nih.gov/research/funding/general/current-operating-guidelin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1161841" y="381000"/>
            <a:ext cx="6824663" cy="1822450"/>
          </a:xfrm>
        </p:spPr>
        <p:txBody>
          <a:bodyPr/>
          <a:lstStyle/>
          <a:p>
            <a:r>
              <a:rPr lang="en-US" dirty="0" smtClean="0"/>
              <a:t>MESA Project Officer Report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4378" y="4157738"/>
            <a:ext cx="7255343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cs typeface="Arial" pitchFamily="34" charset="0"/>
              </a:rPr>
              <a:t>Prevention and Population Sciences Program</a:t>
            </a:r>
          </a:p>
          <a:p>
            <a:pPr algn="ctr"/>
            <a:r>
              <a:rPr lang="en-US" sz="2000" dirty="0" smtClean="0">
                <a:cs typeface="Arial" pitchFamily="34" charset="0"/>
              </a:rPr>
              <a:t>Division of Cardiovascular Sciences</a:t>
            </a:r>
          </a:p>
          <a:p>
            <a:pPr algn="ctr"/>
            <a:r>
              <a:rPr lang="en-US" sz="2000" dirty="0" smtClean="0">
                <a:cs typeface="Arial"/>
              </a:rPr>
              <a:t>National Heart, Lung, and Blood Institute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C0143C"/>
                </a:solidFill>
                <a:cs typeface="Arial" pitchFamily="34" charset="0"/>
              </a:rPr>
              <a:t>MESA Steering Committee</a:t>
            </a:r>
            <a:endParaRPr lang="en-US" sz="2000" dirty="0">
              <a:solidFill>
                <a:srgbClr val="C0143C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cs typeface="Arial" pitchFamily="34" charset="0"/>
              </a:rPr>
              <a:t>February 25, 2015</a:t>
            </a:r>
            <a:endParaRPr lang="en-US" dirty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49" y="3142075"/>
            <a:ext cx="3488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C0143C"/>
                </a:solidFill>
                <a:cs typeface="Arial" pitchFamily="34" charset="0"/>
              </a:rPr>
              <a:t>Jean Olson, MD, MPH</a:t>
            </a:r>
          </a:p>
          <a:p>
            <a:pPr algn="ctr"/>
            <a:r>
              <a:rPr lang="en-US" dirty="0" smtClean="0">
                <a:cs typeface="Arial" pitchFamily="34" charset="0"/>
              </a:rPr>
              <a:t>MESA </a:t>
            </a:r>
            <a:r>
              <a:rPr lang="en-US" dirty="0">
                <a:cs typeface="Arial" pitchFamily="34" charset="0"/>
              </a:rPr>
              <a:t>Project Officer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82" y="3142074"/>
            <a:ext cx="3896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cs typeface="Arial" pitchFamily="34" charset="0"/>
              </a:rPr>
              <a:t>Lorraine Silsbee, MHS</a:t>
            </a:r>
          </a:p>
          <a:p>
            <a:pPr algn="ctr"/>
            <a:r>
              <a:rPr lang="en-US" dirty="0">
                <a:cs typeface="Arial" pitchFamily="34" charset="0"/>
              </a:rPr>
              <a:t>MESA Deputy Project Officer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10000" t="17000" r="1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5521"/>
            <a:ext cx="8229600" cy="4706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Support a national network of researchers </a:t>
            </a:r>
          </a:p>
          <a:p>
            <a:r>
              <a:rPr lang="en-US" dirty="0" smtClean="0"/>
              <a:t>Recruit national cohort of 1 million volunteers</a:t>
            </a:r>
          </a:p>
          <a:p>
            <a:pPr lvl="1"/>
            <a:r>
              <a:rPr lang="en-US" dirty="0" smtClean="0"/>
              <a:t>Genomic data and biospecimens</a:t>
            </a:r>
          </a:p>
          <a:p>
            <a:pPr lvl="1"/>
            <a:r>
              <a:rPr lang="en-US" dirty="0" smtClean="0"/>
              <a:t>Clinical data from EHRs</a:t>
            </a:r>
          </a:p>
          <a:p>
            <a:pPr lvl="1"/>
            <a:r>
              <a:rPr lang="en-US" dirty="0" smtClean="0"/>
              <a:t>Lifestyle data using mobile devices</a:t>
            </a:r>
          </a:p>
          <a:p>
            <a:r>
              <a:rPr lang="en-US" dirty="0" smtClean="0"/>
              <a:t>NIH Workshop Feb. 11-12 topics</a:t>
            </a:r>
          </a:p>
          <a:p>
            <a:pPr lvl="1"/>
            <a:r>
              <a:rPr lang="en-US" dirty="0" smtClean="0"/>
              <a:t>Building a consortium of cohorts</a:t>
            </a:r>
          </a:p>
          <a:p>
            <a:pPr lvl="1"/>
            <a:r>
              <a:rPr lang="en-US" dirty="0" smtClean="0"/>
              <a:t>Participant engagement and privacy</a:t>
            </a:r>
          </a:p>
          <a:p>
            <a:pPr lvl="1"/>
            <a:r>
              <a:rPr lang="en-US" dirty="0" smtClean="0"/>
              <a:t>Data collection; mobile technologies</a:t>
            </a:r>
          </a:p>
          <a:p>
            <a:pPr lvl="1"/>
            <a:r>
              <a:rPr lang="en-US" dirty="0" smtClean="0"/>
              <a:t>Informatics and EHRs</a:t>
            </a:r>
          </a:p>
          <a:p>
            <a:pPr lvl="1"/>
            <a:r>
              <a:rPr lang="en-US" dirty="0" smtClean="0"/>
              <a:t>Data access and sharing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Medicine Long-Term Goal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339" y="6380922"/>
            <a:ext cx="590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http://www.nih.gov/precisionmedicine/workshop.htm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5521"/>
            <a:ext cx="839288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valuate </a:t>
            </a:r>
            <a:r>
              <a:rPr lang="en-US" dirty="0" smtClean="0"/>
              <a:t>use </a:t>
            </a:r>
            <a:r>
              <a:rPr lang="en-US" dirty="0"/>
              <a:t>of systems medicine approaches for large scale biological </a:t>
            </a:r>
            <a:r>
              <a:rPr lang="en-US" dirty="0" smtClean="0"/>
              <a:t>discovery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a resource to the scientific </a:t>
            </a:r>
            <a:r>
              <a:rPr lang="en-US" dirty="0" smtClean="0"/>
              <a:t>community (“data commons”)</a:t>
            </a:r>
          </a:p>
          <a:p>
            <a:r>
              <a:rPr lang="en-US" dirty="0" smtClean="0"/>
              <a:t>First Step: WGS program</a:t>
            </a:r>
          </a:p>
          <a:p>
            <a:pPr lvl="1"/>
            <a:r>
              <a:rPr lang="en-US" dirty="0" smtClean="0"/>
              <a:t>Jump-started in late FY14</a:t>
            </a:r>
          </a:p>
          <a:p>
            <a:pPr lvl="1"/>
            <a:r>
              <a:rPr lang="en-US" dirty="0" smtClean="0"/>
              <a:t>Data set to include ~20K participants from nine NHLBI studies</a:t>
            </a:r>
          </a:p>
          <a:p>
            <a:pPr lvl="1"/>
            <a:r>
              <a:rPr lang="en-US" dirty="0" smtClean="0"/>
              <a:t>Clinical p</a:t>
            </a:r>
            <a:r>
              <a:rPr lang="en-US" dirty="0" smtClean="0"/>
              <a:t>henotypes </a:t>
            </a:r>
            <a:r>
              <a:rPr lang="en-US" dirty="0" smtClean="0"/>
              <a:t>and other –</a:t>
            </a:r>
            <a:r>
              <a:rPr lang="en-US" dirty="0" err="1" smtClean="0"/>
              <a:t>omics</a:t>
            </a:r>
            <a:r>
              <a:rPr lang="en-US" dirty="0" smtClean="0"/>
              <a:t> data to be added</a:t>
            </a:r>
          </a:p>
          <a:p>
            <a:pPr lvl="1"/>
            <a:r>
              <a:rPr lang="en-US" dirty="0" smtClean="0"/>
              <a:t>May expand to other cohorts in the future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NHLBI Trans-</a:t>
            </a:r>
            <a:r>
              <a:rPr lang="en-US" dirty="0" err="1"/>
              <a:t>Omics</a:t>
            </a:r>
            <a:r>
              <a:rPr lang="en-US" dirty="0"/>
              <a:t> for Precision Medicine</a:t>
            </a:r>
          </a:p>
        </p:txBody>
      </p:sp>
    </p:spTree>
    <p:extLst>
      <p:ext uri="{BB962C8B-B14F-4D97-AF65-F5344CB8AC3E}">
        <p14:creationId xmlns:p14="http://schemas.microsoft.com/office/powerpoint/2010/main" val="89934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5521"/>
            <a:ext cx="8229600" cy="463777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Charge: to make </a:t>
            </a:r>
            <a:r>
              <a:rPr lang="en-US" sz="2800" dirty="0" smtClean="0"/>
              <a:t>recommendations </a:t>
            </a:r>
            <a:r>
              <a:rPr lang="en-US" sz="2800" dirty="0"/>
              <a:t>to NHLBI on taking advantage of new scientific opportunities and delineating future directions for epidemiology and population sciences research in HLBS </a:t>
            </a:r>
            <a:r>
              <a:rPr lang="en-US" sz="2800" dirty="0" smtClean="0"/>
              <a:t>diseases</a:t>
            </a:r>
          </a:p>
          <a:p>
            <a:r>
              <a:rPr lang="en-US" sz="2800" dirty="0" smtClean="0"/>
              <a:t>Draft recommendations on line</a:t>
            </a:r>
          </a:p>
          <a:p>
            <a:pPr marL="457200" lvl="1" indent="0">
              <a:buNone/>
            </a:pPr>
            <a:r>
              <a:rPr lang="en-US" sz="2400" dirty="0">
                <a:hlinkClick r:id="rId2"/>
              </a:rPr>
              <a:t>https://nhlbiepi.files.wordpress.com/2014/10/council-bee-epi-wg-presentation10-22-14-_pptx.pdf</a:t>
            </a:r>
            <a:r>
              <a:rPr lang="en-US" sz="2400" dirty="0"/>
              <a:t> </a:t>
            </a:r>
          </a:p>
          <a:p>
            <a:r>
              <a:rPr lang="en-US" sz="2800" dirty="0" smtClean="0"/>
              <a:t>Final report accepted for publication by AJE</a:t>
            </a:r>
          </a:p>
          <a:p>
            <a:r>
              <a:rPr lang="en-US" sz="2800" dirty="0" smtClean="0"/>
              <a:t>NHLBI Institute-wide committee assembled to consider strategies for implementation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NHLBI Advisory </a:t>
            </a:r>
            <a:r>
              <a:rPr lang="en-US" dirty="0" smtClean="0"/>
              <a:t>Council/BEE Epidemiology </a:t>
            </a:r>
            <a:r>
              <a:rPr lang="en-US" dirty="0"/>
              <a:t>Working Group</a:t>
            </a:r>
          </a:p>
        </p:txBody>
      </p:sp>
    </p:spTree>
    <p:extLst>
      <p:ext uri="{BB962C8B-B14F-4D97-AF65-F5344CB8AC3E}">
        <p14:creationId xmlns:p14="http://schemas.microsoft.com/office/powerpoint/2010/main" val="186110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NHLBI Strategic Visioning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776" y="1371599"/>
            <a:ext cx="7631702" cy="4492487"/>
          </a:xfrm>
        </p:spPr>
        <p:txBody>
          <a:bodyPr>
            <a:normAutofit/>
          </a:bodyPr>
          <a:lstStyle/>
          <a:p>
            <a:r>
              <a:rPr lang="en-US" dirty="0" smtClean="0"/>
              <a:t>Aim: help guide NHLBI’s future </a:t>
            </a:r>
            <a:r>
              <a:rPr lang="en-US" dirty="0" smtClean="0"/>
              <a:t>research </a:t>
            </a:r>
            <a:r>
              <a:rPr lang="en-US" dirty="0" smtClean="0"/>
              <a:t>directions over next </a:t>
            </a:r>
            <a:r>
              <a:rPr lang="en-US" dirty="0" smtClean="0"/>
              <a:t>5-10 years</a:t>
            </a:r>
            <a:endParaRPr lang="en-US" dirty="0" smtClean="0"/>
          </a:p>
          <a:p>
            <a:pPr lvl="1"/>
            <a:r>
              <a:rPr lang="en-US" dirty="0" smtClean="0"/>
              <a:t>Compelling questions and critical challenges to be identified in multi-stage </a:t>
            </a:r>
            <a:r>
              <a:rPr lang="en-US" dirty="0" smtClean="0"/>
              <a:t>process</a:t>
            </a:r>
          </a:p>
          <a:p>
            <a:pPr lvl="1"/>
            <a:r>
              <a:rPr lang="en-US" dirty="0"/>
              <a:t>NIH staff have submitted hundreds of questions and challenges</a:t>
            </a:r>
          </a:p>
          <a:p>
            <a:pPr lvl="1"/>
            <a:r>
              <a:rPr lang="en-US" dirty="0"/>
              <a:t>Public online crowdsourcing platform to be unveiled in </a:t>
            </a:r>
            <a:r>
              <a:rPr lang="en-US" dirty="0" smtClean="0"/>
              <a:t>Spring 2015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62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Five-year duration</a:t>
            </a:r>
          </a:p>
          <a:p>
            <a:pPr lvl="1"/>
            <a:r>
              <a:rPr lang="en-US" dirty="0"/>
              <a:t>Anticipated start </a:t>
            </a:r>
            <a:r>
              <a:rPr lang="en-US" dirty="0" smtClean="0"/>
              <a:t>8/15/2015</a:t>
            </a:r>
            <a:endParaRPr lang="en-US" dirty="0"/>
          </a:p>
          <a:p>
            <a:pPr lvl="1"/>
            <a:r>
              <a:rPr lang="en-US" dirty="0" smtClean="0"/>
              <a:t>Anticipated end 8/14/2020</a:t>
            </a:r>
          </a:p>
          <a:p>
            <a:r>
              <a:rPr lang="en-US" dirty="0" smtClean="0"/>
              <a:t>Single contract </a:t>
            </a:r>
          </a:p>
          <a:p>
            <a:r>
              <a:rPr lang="en-US" dirty="0" smtClean="0"/>
              <a:t>Exam-related tasks, if done, span 28 months</a:t>
            </a:r>
          </a:p>
          <a:p>
            <a:pPr lvl="1"/>
            <a:r>
              <a:rPr lang="en-US" dirty="0" smtClean="0"/>
              <a:t>Exam preparation 1/01/16 - 8/31/16</a:t>
            </a:r>
          </a:p>
          <a:p>
            <a:pPr lvl="1"/>
            <a:r>
              <a:rPr lang="en-US" dirty="0" smtClean="0"/>
              <a:t>Exam and closeout 9/01/16-4/30/18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Contract Renewal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Renewal Timeline for MESA Grants and Contracts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" y="1365784"/>
            <a:ext cx="8010939" cy="464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394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latin typeface="Arial" pitchFamily="34" charset="0"/>
                <a:cs typeface="Arial" pitchFamily="34" charset="0"/>
              </a:rPr>
              <a:t>MESA Publications</a:t>
            </a:r>
            <a:endParaRPr lang="en-US" u="non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714636"/>
              </p:ext>
            </p:extLst>
          </p:nvPr>
        </p:nvGraphicFramePr>
        <p:xfrm>
          <a:off x="1828800" y="1447800"/>
          <a:ext cx="6781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67320" y="2514600"/>
            <a:ext cx="1441420" cy="19759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Number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of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m</a:t>
            </a:r>
            <a:r>
              <a:rPr lang="en-US" dirty="0" smtClean="0"/>
              <a:t>anuscripts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published or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in press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(</a:t>
            </a:r>
            <a:r>
              <a:rPr lang="en-US" dirty="0" smtClean="0"/>
              <a:t>n=814)*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6399216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* </a:t>
            </a:r>
            <a:r>
              <a:rPr lang="en-US" sz="1600" dirty="0" smtClean="0"/>
              <a:t>From the MESA public website, accessed 2/22/2015</a:t>
            </a:r>
            <a:endParaRPr lang="en-US" sz="1600" dirty="0"/>
          </a:p>
        </p:txBody>
      </p:sp>
      <p:pic>
        <p:nvPicPr>
          <p:cNvPr id="15" name="Picture 2" descr="mes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1797"/>
            <a:ext cx="1295400" cy="71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2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5522"/>
            <a:ext cx="8229600" cy="377372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200" dirty="0" smtClean="0"/>
              <a:t>Integration of </a:t>
            </a:r>
            <a:r>
              <a:rPr lang="en-US" sz="3200" dirty="0"/>
              <a:t>data types for open access DATA </a:t>
            </a:r>
            <a:r>
              <a:rPr lang="en-US" sz="3200" dirty="0" smtClean="0"/>
              <a:t>COMMONS</a:t>
            </a:r>
          </a:p>
          <a:p>
            <a:pPr lvl="1"/>
            <a:r>
              <a:rPr lang="en-US" sz="2800" dirty="0" smtClean="0"/>
              <a:t>Integrate phenotype &amp; </a:t>
            </a:r>
            <a:r>
              <a:rPr lang="en-US" sz="2800" dirty="0" err="1" smtClean="0"/>
              <a:t>Omics</a:t>
            </a:r>
            <a:r>
              <a:rPr lang="en-US" sz="2800" dirty="0" smtClean="0"/>
              <a:t> data</a:t>
            </a:r>
          </a:p>
          <a:p>
            <a:pPr lvl="0"/>
            <a:r>
              <a:rPr lang="en-US" sz="3200" dirty="0" smtClean="0"/>
              <a:t>Need </a:t>
            </a:r>
            <a:r>
              <a:rPr lang="en-US" sz="3200" dirty="0"/>
              <a:t>for </a:t>
            </a:r>
            <a:r>
              <a:rPr lang="en-US" sz="3200" dirty="0" smtClean="0"/>
              <a:t>greater diversity in study </a:t>
            </a:r>
            <a:r>
              <a:rPr lang="en-US" sz="3200" dirty="0"/>
              <a:t>populations</a:t>
            </a:r>
          </a:p>
          <a:p>
            <a:pPr lvl="0"/>
            <a:r>
              <a:rPr lang="en-US" sz="3200" dirty="0" smtClean="0"/>
              <a:t>Whole </a:t>
            </a:r>
            <a:r>
              <a:rPr lang="en-US" sz="3200" dirty="0"/>
              <a:t>Genome Sequencing as the next </a:t>
            </a:r>
            <a:r>
              <a:rPr lang="en-US" sz="3200" dirty="0" smtClean="0"/>
              <a:t>stage</a:t>
            </a:r>
          </a:p>
          <a:p>
            <a:pPr lvl="1"/>
            <a:r>
              <a:rPr lang="en-US" sz="2800" dirty="0" smtClean="0"/>
              <a:t>Pilot data management</a:t>
            </a:r>
          </a:p>
          <a:p>
            <a:pPr lvl="1"/>
            <a:r>
              <a:rPr lang="en-US" sz="2800" dirty="0" smtClean="0"/>
              <a:t>Matrix strategy with Whole </a:t>
            </a:r>
            <a:r>
              <a:rPr lang="en-US" sz="2800" dirty="0" err="1" smtClean="0"/>
              <a:t>Exome</a:t>
            </a:r>
            <a:r>
              <a:rPr lang="en-US" sz="2800" dirty="0" smtClean="0"/>
              <a:t>; Chips</a:t>
            </a:r>
            <a:endParaRPr lang="en-US" sz="2800" dirty="0"/>
          </a:p>
          <a:p>
            <a:pPr lvl="0"/>
            <a:r>
              <a:rPr lang="en-US" sz="3200" dirty="0"/>
              <a:t>Investment in </a:t>
            </a:r>
            <a:r>
              <a:rPr lang="en-US" sz="3200" dirty="0" smtClean="0"/>
              <a:t>‘layers’ of  </a:t>
            </a:r>
            <a:r>
              <a:rPr lang="en-US" sz="3200" dirty="0"/>
              <a:t>“omic” measures in well phenotyped and genotyped </a:t>
            </a:r>
            <a:r>
              <a:rPr lang="en-US" sz="3200" dirty="0" smtClean="0"/>
              <a:t>populations  (</a:t>
            </a:r>
            <a:r>
              <a:rPr lang="en-US" sz="3200" dirty="0" err="1" smtClean="0"/>
              <a:t>epigenome</a:t>
            </a:r>
            <a:r>
              <a:rPr lang="en-US" sz="3200" dirty="0" smtClean="0"/>
              <a:t>; RNA)</a:t>
            </a:r>
            <a:endParaRPr lang="en-US" sz="3200" dirty="0"/>
          </a:p>
          <a:p>
            <a:pPr lvl="0"/>
            <a:r>
              <a:rPr lang="en-US" sz="3200" dirty="0"/>
              <a:t>Need to facilitate studies of common and rare variants to show </a:t>
            </a:r>
            <a:r>
              <a:rPr lang="en-US" sz="3200" dirty="0" smtClean="0"/>
              <a:t>function/causality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Genomics &amp; </a:t>
            </a:r>
            <a:r>
              <a:rPr lang="en-US" dirty="0"/>
              <a:t>Medicine Workshop 2014:</a:t>
            </a:r>
            <a:br>
              <a:rPr lang="en-US" dirty="0"/>
            </a:br>
            <a:r>
              <a:rPr lang="en-US" dirty="0"/>
              <a:t>Emerging </a:t>
            </a:r>
            <a:r>
              <a:rPr lang="en-US" dirty="0" smtClean="0"/>
              <a:t>Ideas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1" y="5219247"/>
            <a:ext cx="997669" cy="124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00" y="5219247"/>
            <a:ext cx="839394" cy="126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82"/>
          <a:stretch/>
        </p:blipFill>
        <p:spPr>
          <a:xfrm>
            <a:off x="2352094" y="5219246"/>
            <a:ext cx="899322" cy="127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r="7292" b="-3793"/>
          <a:stretch/>
        </p:blipFill>
        <p:spPr>
          <a:xfrm>
            <a:off x="3253565" y="5219245"/>
            <a:ext cx="914400" cy="129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083"/>
          <a:stretch/>
        </p:blipFill>
        <p:spPr>
          <a:xfrm>
            <a:off x="4171484" y="5219247"/>
            <a:ext cx="874705" cy="127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89" y="5219247"/>
            <a:ext cx="949006" cy="127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84" y="5219247"/>
            <a:ext cx="926155" cy="129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33"/>
          <a:stretch/>
        </p:blipFill>
        <p:spPr>
          <a:xfrm>
            <a:off x="6924139" y="5219247"/>
            <a:ext cx="943804" cy="132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2" r="15892"/>
          <a:stretch/>
        </p:blipFill>
        <p:spPr>
          <a:xfrm>
            <a:off x="7867942" y="5219247"/>
            <a:ext cx="903581" cy="132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5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3200" b="1" dirty="0"/>
              <a:t>NHLBI Precision Medicine </a:t>
            </a:r>
          </a:p>
          <a:p>
            <a:pPr algn="ctr"/>
            <a:r>
              <a:rPr lang="en-US" sz="3200" b="1" dirty="0"/>
              <a:t>Data Commons</a:t>
            </a:r>
          </a:p>
          <a:p>
            <a:pPr marL="796925" indent="-222250">
              <a:buFont typeface="Arial" panose="020B0604020202020204" pitchFamily="34" charset="0"/>
              <a:buChar char="•"/>
            </a:pPr>
            <a:r>
              <a:rPr lang="en-US" sz="3200" dirty="0"/>
              <a:t>Clinical Phenotype</a:t>
            </a:r>
          </a:p>
          <a:p>
            <a:pPr marL="796925" indent="-222250">
              <a:buFont typeface="Arial" panose="020B0604020202020204" pitchFamily="34" charset="0"/>
              <a:buChar char="•"/>
            </a:pPr>
            <a:r>
              <a:rPr lang="en-US" sz="3200" dirty="0"/>
              <a:t>Genomics</a:t>
            </a:r>
          </a:p>
          <a:p>
            <a:pPr marL="796925" indent="-222250">
              <a:buFont typeface="Arial" panose="020B0604020202020204" pitchFamily="34" charset="0"/>
              <a:buChar char="•"/>
            </a:pPr>
            <a:r>
              <a:rPr lang="en-US" sz="3200" dirty="0" err="1"/>
              <a:t>Transcriptome</a:t>
            </a:r>
            <a:endParaRPr lang="en-US" sz="3200" dirty="0"/>
          </a:p>
          <a:p>
            <a:pPr marL="796925" indent="-222250">
              <a:buFont typeface="Arial" panose="020B0604020202020204" pitchFamily="34" charset="0"/>
              <a:buChar char="•"/>
            </a:pPr>
            <a:r>
              <a:rPr lang="en-US" sz="3200" dirty="0"/>
              <a:t>Proteome </a:t>
            </a:r>
          </a:p>
          <a:p>
            <a:pPr marL="796925" indent="-222250">
              <a:buFont typeface="Arial" panose="020B0604020202020204" pitchFamily="34" charset="0"/>
              <a:buChar char="•"/>
            </a:pPr>
            <a:r>
              <a:rPr lang="en-US" sz="3200" dirty="0"/>
              <a:t>Microbiome</a:t>
            </a:r>
          </a:p>
          <a:p>
            <a:pPr algn="ctr"/>
            <a:r>
              <a:rPr lang="en-US" sz="3200" dirty="0"/>
              <a:t>Jump start with previous down payment</a:t>
            </a:r>
          </a:p>
          <a:p>
            <a:pPr algn="ctr"/>
            <a:r>
              <a:rPr lang="en-US" sz="3200" i="1" dirty="0"/>
              <a:t>Start-up Seed Estimate in FY14 ~ $57M</a:t>
            </a:r>
          </a:p>
          <a:p>
            <a:pPr algn="ctr"/>
            <a:r>
              <a:rPr lang="en-US" sz="3200" dirty="0"/>
              <a:t>Launched WGS program and developing Data Commons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NHLBI WGS and Data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3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NIH</a:t>
            </a:r>
            <a:r>
              <a:rPr lang="en-US" dirty="0"/>
              <a:t>/</a:t>
            </a:r>
            <a:r>
              <a:rPr lang="en-US" dirty="0" smtClean="0"/>
              <a:t>NHLBI Research Funding Update</a:t>
            </a:r>
            <a:endParaRPr lang="en-US" dirty="0" smtClean="0"/>
          </a:p>
          <a:p>
            <a:r>
              <a:rPr lang="en-US" dirty="0" smtClean="0"/>
              <a:t>Precision Medicine Initiative</a:t>
            </a:r>
          </a:p>
          <a:p>
            <a:r>
              <a:rPr lang="en-US" dirty="0" smtClean="0"/>
              <a:t>Other NHLBI News</a:t>
            </a:r>
            <a:endParaRPr lang="en-US" dirty="0" smtClean="0"/>
          </a:p>
          <a:p>
            <a:r>
              <a:rPr lang="en-US" dirty="0" smtClean="0"/>
              <a:t>MESA </a:t>
            </a:r>
            <a:r>
              <a:rPr lang="en-US" dirty="0" smtClean="0"/>
              <a:t>Renewal Update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627251"/>
              </p:ext>
            </p:extLst>
          </p:nvPr>
        </p:nvGraphicFramePr>
        <p:xfrm>
          <a:off x="-381000" y="1066800"/>
          <a:ext cx="9982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7" y="4360551"/>
            <a:ext cx="1024395" cy="97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1" y="144463"/>
            <a:ext cx="9039446" cy="846137"/>
          </a:xfrm>
        </p:spPr>
        <p:txBody>
          <a:bodyPr/>
          <a:lstStyle/>
          <a:p>
            <a:pPr algn="ctr"/>
            <a:r>
              <a:rPr lang="en-US" sz="2600" dirty="0" smtClean="0"/>
              <a:t>NHLBI Data Commons for Precision Medicine:</a:t>
            </a:r>
            <a:br>
              <a:rPr lang="en-US" sz="2600" dirty="0" smtClean="0"/>
            </a:br>
            <a:r>
              <a:rPr lang="en-US" sz="2600" dirty="0" smtClean="0"/>
              <a:t>Toward an NHLBI Synthetic Meta-Cohort</a:t>
            </a:r>
            <a:endParaRPr lang="en-US" sz="2600" dirty="0"/>
          </a:p>
        </p:txBody>
      </p:sp>
      <p:pic>
        <p:nvPicPr>
          <p:cNvPr id="5" name="Picture 24" descr="http://seniorjournal.com/NEWS/Health/FraminghamHeart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1071562" cy="106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1663700" cy="5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New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412122"/>
            <a:ext cx="1092200" cy="85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873156"/>
              </p:ext>
            </p:extLst>
          </p:nvPr>
        </p:nvGraphicFramePr>
        <p:xfrm>
          <a:off x="4343400" y="5486400"/>
          <a:ext cx="1425575" cy="86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Photo Editor Photo" r:id="rId13" imgW="952633" imgH="581106" progId="MSPhotoEd.3">
                  <p:embed/>
                </p:oleObj>
              </mc:Choice>
              <mc:Fallback>
                <p:oleObj name="Photo Editor Photo" r:id="rId13" imgW="952633" imgH="581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86400"/>
                        <a:ext cx="1425575" cy="869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JHS logo_4-29-200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81600"/>
            <a:ext cx="1150938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19400"/>
            <a:ext cx="2019300" cy="5636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100" y="1899684"/>
            <a:ext cx="2743200" cy="923330"/>
          </a:xfrm>
          <a:prstGeom prst="rect">
            <a:avLst/>
          </a:prstGeom>
          <a:solidFill>
            <a:srgbClr val="C6D9F1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CVD in Family Cohorts: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Mexican American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Old Order Amish</a:t>
            </a:r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047" y="3018086"/>
            <a:ext cx="2133600" cy="536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4600" y="2003017"/>
            <a:ext cx="2547938" cy="923330"/>
          </a:xfrm>
          <a:prstGeom prst="rect">
            <a:avLst/>
          </a:prstGeom>
          <a:solidFill>
            <a:srgbClr val="C6D9F1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Diverse HLBS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Clinical Cohorts: 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Asthma and COPD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5915"/>
            <a:ext cx="9048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5521"/>
            <a:ext cx="8229600" cy="48459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Intended purpose of award: succession planning</a:t>
            </a:r>
          </a:p>
          <a:p>
            <a:pPr lvl="1"/>
            <a:r>
              <a:rPr lang="en-US" dirty="0" smtClean="0"/>
              <a:t>Transfer </a:t>
            </a:r>
            <a:r>
              <a:rPr lang="en-US" dirty="0"/>
              <a:t>line of research </a:t>
            </a:r>
            <a:r>
              <a:rPr lang="en-US" dirty="0" smtClean="0"/>
              <a:t>to younger investigators in an efficient, cost-effective way</a:t>
            </a:r>
          </a:p>
          <a:p>
            <a:r>
              <a:rPr lang="en-US" dirty="0" smtClean="0"/>
              <a:t>Comments are sought on</a:t>
            </a:r>
          </a:p>
          <a:p>
            <a:pPr lvl="1"/>
            <a:r>
              <a:rPr lang="en-US" dirty="0" smtClean="0"/>
              <a:t>Community interest</a:t>
            </a:r>
          </a:p>
          <a:p>
            <a:pPr lvl="1"/>
            <a:r>
              <a:rPr lang="en-US" dirty="0" smtClean="0"/>
              <a:t>Ideas for uses and characteristics </a:t>
            </a:r>
          </a:p>
          <a:p>
            <a:pPr lvl="1"/>
            <a:r>
              <a:rPr lang="en-US" dirty="0" smtClean="0"/>
              <a:t>Ways NIH could incentivize use</a:t>
            </a:r>
          </a:p>
          <a:p>
            <a:pPr lvl="1"/>
            <a:r>
              <a:rPr lang="en-US" dirty="0" smtClean="0"/>
              <a:t>Impediments to participation </a:t>
            </a:r>
          </a:p>
          <a:p>
            <a:pPr lvl="1"/>
            <a:r>
              <a:rPr lang="en-US" dirty="0" smtClean="0"/>
              <a:t>Other</a:t>
            </a:r>
          </a:p>
          <a:p>
            <a:r>
              <a:rPr lang="en-US" dirty="0" smtClean="0"/>
              <a:t>Comments due by March 6</a:t>
            </a:r>
            <a:endParaRPr lang="en-US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For more info, see Rock </a:t>
            </a:r>
            <a:r>
              <a:rPr lang="en-US" sz="1900" dirty="0"/>
              <a:t>Talk blog of Feb 3 (</a:t>
            </a:r>
            <a:r>
              <a:rPr lang="en-US" sz="1900" dirty="0">
                <a:hlinkClick r:id="rId2"/>
              </a:rPr>
              <a:t>http://nexus.od.nih.gov/all/2015/02/03/emeritus-rfi</a:t>
            </a:r>
            <a:r>
              <a:rPr lang="en-US" sz="1900" dirty="0" smtClean="0">
                <a:hlinkClick r:id="rId2"/>
              </a:rPr>
              <a:t>/</a:t>
            </a:r>
            <a:r>
              <a:rPr lang="en-US" sz="1900" dirty="0" smtClean="0"/>
              <a:t>)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Request for Information: Emeritus Award (NOT-OD-15-064)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592" y="6425791"/>
            <a:ext cx="751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grants.nih.gov/grants/guide/notice-files/NOT-OD-15-064.html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521"/>
            <a:ext cx="8229600" cy="470589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NHLBI FOA: Secondary Dataset Analyses in Heart, Lung, and Blood Diseases and Sleep Disorders (</a:t>
            </a:r>
            <a:r>
              <a:rPr lang="en-US" sz="2800" dirty="0" smtClean="0"/>
              <a:t>R21), </a:t>
            </a:r>
          </a:p>
          <a:p>
            <a:pPr lvl="1"/>
            <a:r>
              <a:rPr lang="en-US" sz="2400" dirty="0" smtClean="0"/>
              <a:t>PAR-13-009; </a:t>
            </a:r>
            <a:r>
              <a:rPr lang="en-US" dirty="0" smtClean="0"/>
              <a:t>Receipt date: Oct 21, 2015</a:t>
            </a:r>
          </a:p>
          <a:p>
            <a:pPr marL="457200" lvl="1" indent="0">
              <a:buNone/>
            </a:pPr>
            <a:r>
              <a:rPr lang="en-US" sz="2100" dirty="0" smtClean="0">
                <a:hlinkClick r:id="rId2"/>
              </a:rPr>
              <a:t>http</a:t>
            </a:r>
            <a:r>
              <a:rPr lang="en-US" sz="2100" dirty="0">
                <a:hlinkClick r:id="rId2"/>
              </a:rPr>
              <a:t>://</a:t>
            </a:r>
            <a:r>
              <a:rPr lang="en-US" sz="2100" dirty="0" smtClean="0">
                <a:hlinkClick r:id="rId2"/>
              </a:rPr>
              <a:t>grants.nih.gov/grants/guide/pa-files/PAR-13-009.html</a:t>
            </a:r>
            <a:endParaRPr lang="en-US" sz="21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800" dirty="0"/>
              <a:t>NIDDK FOA: Small Grants for New Investigators to Promote Diversity in Health-Related Research (R03)</a:t>
            </a:r>
          </a:p>
          <a:p>
            <a:pPr lvl="1"/>
            <a:r>
              <a:rPr lang="en-US" dirty="0"/>
              <a:t>PAR-13-074; Receipt date: June 16, 2015</a:t>
            </a:r>
          </a:p>
          <a:p>
            <a:pPr marL="457200" lvl="1" indent="0">
              <a:buNone/>
            </a:pPr>
            <a:r>
              <a:rPr lang="en-US" sz="2100" dirty="0">
                <a:hlinkClick r:id="rId3"/>
              </a:rPr>
              <a:t>http://grants.nih.gov/grants/guide/pa-files/PAR-13-074.htm</a:t>
            </a:r>
            <a:r>
              <a:rPr lang="en-US" sz="1900" dirty="0">
                <a:hlinkClick r:id="rId3"/>
              </a:rPr>
              <a:t>l</a:t>
            </a:r>
            <a:r>
              <a:rPr lang="en-US" sz="1900" dirty="0"/>
              <a:t> </a:t>
            </a:r>
            <a:endParaRPr lang="en-US" sz="1900" dirty="0" smtClean="0"/>
          </a:p>
          <a:p>
            <a:pPr marL="457200" lvl="1" indent="0">
              <a:buNone/>
            </a:pPr>
            <a:endParaRPr lang="en-US" sz="1900" dirty="0"/>
          </a:p>
          <a:p>
            <a:pPr marL="398463" indent="-342900"/>
            <a:r>
              <a:rPr lang="en-US" sz="2800" dirty="0" smtClean="0"/>
              <a:t>NIA </a:t>
            </a:r>
            <a:r>
              <a:rPr lang="en-US" sz="2800" dirty="0"/>
              <a:t>FOA: Secondary Analyses of Existing Data Sets and Stored Biospecimens to Address Clinical Aging Research Questions (R01)</a:t>
            </a:r>
          </a:p>
          <a:p>
            <a:pPr marL="800100" lvl="1" indent="-342900"/>
            <a:r>
              <a:rPr lang="en-US" sz="2400" dirty="0"/>
              <a:t>PA-13-168; </a:t>
            </a:r>
            <a:r>
              <a:rPr lang="en-US" dirty="0"/>
              <a:t>Standard receipt dates; expires May 8, 2016</a:t>
            </a:r>
          </a:p>
          <a:p>
            <a:pPr marL="457200" lvl="1" indent="0">
              <a:buNone/>
            </a:pPr>
            <a:r>
              <a:rPr lang="en-US" sz="2100" dirty="0">
                <a:hlinkClick r:id="rId4"/>
              </a:rPr>
              <a:t>http://</a:t>
            </a:r>
            <a:r>
              <a:rPr lang="en-US" sz="2100" dirty="0" smtClean="0">
                <a:hlinkClick r:id="rId4"/>
              </a:rPr>
              <a:t>grants.nih.gov/grants/guide/pa-files/PA-13-168.html</a:t>
            </a:r>
            <a:r>
              <a:rPr lang="en-US" sz="2100" dirty="0" smtClean="0"/>
              <a:t> </a:t>
            </a:r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sz="1900" dirty="0" smtClean="0"/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sz="1900" dirty="0" smtClean="0"/>
          </a:p>
          <a:p>
            <a:pPr marL="457200" lvl="1" indent="0">
              <a:buNone/>
            </a:pPr>
            <a:endParaRPr lang="en-US" sz="1900" dirty="0"/>
          </a:p>
          <a:p>
            <a:pPr marL="398463" indent="-34290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Funding Opportunities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521"/>
            <a:ext cx="8229600" cy="470589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NIA FOA: Diabetes and Cardiovascular Disease in Older Adults (R01)</a:t>
            </a:r>
          </a:p>
          <a:p>
            <a:pPr lvl="1"/>
            <a:r>
              <a:rPr lang="en-US" sz="2400" dirty="0"/>
              <a:t>PA-15-037; Standard receipt dates; expires January 8, 2018</a:t>
            </a:r>
          </a:p>
          <a:p>
            <a:pPr marL="457200" lvl="1" indent="0">
              <a:buNone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grants.nih.gov/grants/guide/pa-files/PA-15-037.html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900" dirty="0" smtClean="0"/>
              <a:t> </a:t>
            </a:r>
            <a:endParaRPr lang="en-US" sz="1900" dirty="0"/>
          </a:p>
          <a:p>
            <a:r>
              <a:rPr lang="en-US" sz="2800" dirty="0" smtClean="0"/>
              <a:t>NINR/NIA FOAs: Prevention Research in Mid-Life Adults (R21 and R01)</a:t>
            </a:r>
          </a:p>
          <a:p>
            <a:pPr lvl="1"/>
            <a:r>
              <a:rPr lang="en-US" sz="2400" dirty="0" smtClean="0"/>
              <a:t>R21: PA-15-097 </a:t>
            </a:r>
            <a:r>
              <a:rPr lang="en-US" sz="1900" dirty="0" smtClean="0">
                <a:hlinkClick r:id="rId3"/>
              </a:rPr>
              <a:t>http</a:t>
            </a:r>
            <a:r>
              <a:rPr lang="en-US" sz="1900" dirty="0">
                <a:hlinkClick r:id="rId3"/>
              </a:rPr>
              <a:t>://</a:t>
            </a:r>
            <a:r>
              <a:rPr lang="en-US" sz="1900" dirty="0" smtClean="0">
                <a:hlinkClick r:id="rId3"/>
              </a:rPr>
              <a:t>grants.nih.gov/grants/guide/pa-files/PAR-15-097.html</a:t>
            </a:r>
            <a:endParaRPr lang="en-US" sz="1900" dirty="0" smtClean="0"/>
          </a:p>
          <a:p>
            <a:pPr lvl="1"/>
            <a:r>
              <a:rPr lang="en-US" sz="2400" dirty="0"/>
              <a:t>R01: PA-15-098 </a:t>
            </a:r>
            <a:r>
              <a:rPr lang="en-US" sz="1900" dirty="0">
                <a:hlinkClick r:id="rId4"/>
              </a:rPr>
              <a:t>http://</a:t>
            </a:r>
            <a:r>
              <a:rPr lang="en-US" sz="1900" dirty="0" smtClean="0">
                <a:hlinkClick r:id="rId4"/>
              </a:rPr>
              <a:t>grants.nih.gov/grants/guide/pa-files/PA-15-098.html</a:t>
            </a:r>
            <a:r>
              <a:rPr lang="en-US" sz="1900" dirty="0" smtClean="0"/>
              <a:t> </a:t>
            </a:r>
            <a:endParaRPr lang="en-US" sz="1900" dirty="0"/>
          </a:p>
          <a:p>
            <a:pPr lvl="1"/>
            <a:r>
              <a:rPr lang="en-US" sz="2400" dirty="0" smtClean="0"/>
              <a:t>Standard </a:t>
            </a:r>
            <a:r>
              <a:rPr lang="en-US" sz="2400" dirty="0"/>
              <a:t>receipt dates; </a:t>
            </a:r>
            <a:r>
              <a:rPr lang="en-US" sz="2400" dirty="0" smtClean="0"/>
              <a:t>expire </a:t>
            </a:r>
            <a:r>
              <a:rPr lang="en-US" sz="2400" dirty="0"/>
              <a:t>May 8, </a:t>
            </a:r>
            <a:r>
              <a:rPr lang="en-US" sz="2400" dirty="0" smtClean="0"/>
              <a:t>2018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sz="1900" dirty="0" smtClean="0"/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sz="1900" dirty="0" smtClean="0"/>
          </a:p>
          <a:p>
            <a:pPr marL="457200" lvl="1" indent="0">
              <a:buNone/>
            </a:pPr>
            <a:endParaRPr lang="en-US" sz="1900" dirty="0"/>
          </a:p>
          <a:p>
            <a:pPr marL="398463" indent="-34290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Funding Opportunities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 idx="4294967295"/>
          </p:nvPr>
        </p:nvSpPr>
        <p:spPr>
          <a:xfrm>
            <a:off x="397564" y="98854"/>
            <a:ext cx="8290823" cy="937783"/>
          </a:xfrm>
        </p:spPr>
        <p:txBody>
          <a:bodyPr/>
          <a:lstStyle/>
          <a:p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dirty="0" smtClean="0"/>
              <a:t>Success Rates of New (Type 1) Research </a:t>
            </a:r>
            <a:r>
              <a:rPr lang="en-US" altLang="en-US" dirty="0"/>
              <a:t>P</a:t>
            </a:r>
            <a:r>
              <a:rPr lang="en-US" altLang="en-US" dirty="0" smtClean="0"/>
              <a:t>roject </a:t>
            </a:r>
            <a:r>
              <a:rPr lang="en-US" altLang="en-US" dirty="0"/>
              <a:t>G</a:t>
            </a:r>
            <a:r>
              <a:rPr lang="en-US" altLang="en-US" dirty="0" smtClean="0"/>
              <a:t>rant </a:t>
            </a:r>
            <a:r>
              <a:rPr lang="en-US" altLang="en-US" dirty="0"/>
              <a:t>A</a:t>
            </a:r>
            <a:r>
              <a:rPr lang="en-US" altLang="en-US" dirty="0" smtClean="0"/>
              <a:t>pplications </a:t>
            </a:r>
            <a:r>
              <a:rPr lang="en-US" altLang="en-US" sz="1600" dirty="0" smtClean="0"/>
              <a:t>
</a:t>
            </a:r>
          </a:p>
        </p:txBody>
      </p:sp>
      <p:pic>
        <p:nvPicPr>
          <p:cNvPr id="2052" name="Picture 19" descr="Research Project Grants: Success rates of new (type 1) applications for targeted and untargeted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6" y="1349375"/>
            <a:ext cx="7451124" cy="468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409" y="6271592"/>
            <a:ext cx="6082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>
                <a:hlinkClick r:id="rId4"/>
              </a:rPr>
              <a:t>http://</a:t>
            </a:r>
            <a:r>
              <a:rPr lang="en-US" altLang="en-US" sz="1600" dirty="0" smtClean="0">
                <a:hlinkClick r:id="rId4"/>
              </a:rPr>
              <a:t>report.nih.gov/NIHDatabook/Charts/Default.aspx?showm=Y&amp;chartId=157&amp;catId=2</a:t>
            </a:r>
            <a:r>
              <a:rPr lang="en-US" altLang="en-US" sz="1600" dirty="0" smtClean="0"/>
              <a:t> </a:t>
            </a:r>
            <a:endParaRPr lang="en-US" altLang="en-US" sz="1600" dirty="0"/>
          </a:p>
          <a:p>
            <a:endParaRPr lang="en-US" dirty="0"/>
          </a:p>
        </p:txBody>
      </p:sp>
      <p:pic>
        <p:nvPicPr>
          <p:cNvPr id="2051" name="Picture 18" descr="Legend for Research Project Grants: Success rates of new (type 1) applications for targeted and untargeted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85" y="1853370"/>
            <a:ext cx="2698378" cy="34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767" y="144463"/>
            <a:ext cx="8593625" cy="846137"/>
          </a:xfrm>
        </p:spPr>
        <p:txBody>
          <a:bodyPr>
            <a:noAutofit/>
          </a:bodyPr>
          <a:lstStyle/>
          <a:p>
            <a:r>
              <a:rPr lang="en-US" dirty="0" smtClean="0"/>
              <a:t>Bending the Curve on New NHLBI R01 Awards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55151863"/>
              </p:ext>
            </p:extLst>
          </p:nvPr>
        </p:nvGraphicFramePr>
        <p:xfrm>
          <a:off x="1295400" y="1588532"/>
          <a:ext cx="61722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1205023"/>
            <a:ext cx="573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R01s Funded: 2008-2013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716" y="5871192"/>
            <a:ext cx="7146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from NIH Reporter: 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report.nih.gov/success_rates/Success_ByActivity.cfm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5734" y="6333194"/>
            <a:ext cx="7229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courtesy of Gary Gibbons, presented to NHLBI Advisory Council 2/10/15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415054" y="3157249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R01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273144"/>
              </p:ext>
            </p:extLst>
          </p:nvPr>
        </p:nvGraphicFramePr>
        <p:xfrm>
          <a:off x="457200" y="1446207"/>
          <a:ext cx="8229600" cy="340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431235"/>
                <a:gridCol w="1808922"/>
                <a:gridCol w="2932043"/>
              </a:tblGrid>
              <a:tr h="5673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Grant Program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Percentile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Priority Score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/>
                </a:tc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 smtClean="0"/>
                        <a:t>R01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 Project Grant</a:t>
                      </a:r>
                      <a:endParaRPr lang="en-US" dirty="0"/>
                    </a:p>
                  </a:txBody>
                  <a:tcPr/>
                </a:tc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 smtClean="0"/>
                        <a:t>ESI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Stage</a:t>
                      </a:r>
                      <a:r>
                        <a:rPr lang="en-US" baseline="0" dirty="0" smtClean="0"/>
                        <a:t> Investigators</a:t>
                      </a:r>
                      <a:endParaRPr lang="en-US" dirty="0"/>
                    </a:p>
                  </a:txBody>
                  <a:tcPr/>
                </a:tc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 smtClean="0"/>
                        <a:t>AIDS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HIV/AIDS Grants</a:t>
                      </a:r>
                      <a:endParaRPr lang="en-US" dirty="0"/>
                    </a:p>
                  </a:txBody>
                  <a:tcPr/>
                </a:tc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 smtClean="0"/>
                        <a:t>K awards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Career </a:t>
                      </a:r>
                      <a:r>
                        <a:rPr lang="en-US" dirty="0" err="1" smtClean="0"/>
                        <a:t>Dev’t</a:t>
                      </a:r>
                      <a:r>
                        <a:rPr lang="en-US" dirty="0" smtClean="0"/>
                        <a:t> Awards</a:t>
                      </a:r>
                      <a:endParaRPr lang="en-US" dirty="0"/>
                    </a:p>
                  </a:txBody>
                  <a:tcPr/>
                </a:tc>
              </a:tr>
              <a:tr h="567348">
                <a:tc>
                  <a:txBody>
                    <a:bodyPr/>
                    <a:lstStyle/>
                    <a:p>
                      <a:r>
                        <a:rPr lang="en-US" dirty="0" smtClean="0"/>
                        <a:t>T32/35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 NRSA Training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NHLBI Funding Paylines FY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39748"/>
            <a:ext cx="8070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*Summary Statement issues must be satisfactorily resolved on applications &gt;18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percentile.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26773" y="6324841"/>
            <a:ext cx="627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http://www.nhlbi.nih.gov/research/funding/general/current-operating-guidelines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6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10000" t="17000" r="1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Medicine Initiative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91817" y="4313581"/>
            <a:ext cx="7325138" cy="17430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Proposed $215B in FY16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(NIH, FDA, ONCHIT)</a:t>
            </a:r>
          </a:p>
          <a:p>
            <a:r>
              <a:rPr lang="en-US" dirty="0" smtClean="0"/>
              <a:t>Two major goals, focus on genomics</a:t>
            </a:r>
          </a:p>
          <a:p>
            <a:pPr lvl="1"/>
            <a:r>
              <a:rPr lang="en-US" dirty="0" smtClean="0"/>
              <a:t>Near-term: cancer prevention and treatment</a:t>
            </a:r>
          </a:p>
          <a:p>
            <a:pPr lvl="1"/>
            <a:r>
              <a:rPr lang="en-US" dirty="0" smtClean="0"/>
              <a:t>Long-term: </a:t>
            </a:r>
            <a:r>
              <a:rPr lang="en-US" dirty="0" smtClean="0"/>
              <a:t>expansion </a:t>
            </a:r>
            <a:r>
              <a:rPr lang="en-US" dirty="0" smtClean="0"/>
              <a:t>to all areas of health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24339" y="1385197"/>
            <a:ext cx="3747052" cy="48801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An </a:t>
            </a:r>
            <a:r>
              <a:rPr lang="en-US" b="1" dirty="0" smtClean="0"/>
              <a:t>“innovative </a:t>
            </a:r>
            <a:r>
              <a:rPr lang="en-US" b="1" dirty="0"/>
              <a:t>approach to disease prevention and treatment that takes into account individual differences in people’s genes, environments, and lifestyles</a:t>
            </a:r>
            <a:r>
              <a:rPr lang="en-US" b="1" dirty="0" smtClean="0"/>
              <a:t>.”</a:t>
            </a:r>
          </a:p>
          <a:p>
            <a:pPr marL="0" indent="0">
              <a:buNone/>
            </a:pPr>
            <a:r>
              <a:rPr lang="en-US" sz="1900" dirty="0" smtClean="0"/>
              <a:t>- White House Fact Sheet 1/30/15</a:t>
            </a:r>
            <a:endParaRPr lang="en-US" sz="19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06" y="1283004"/>
            <a:ext cx="2186264" cy="32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6784</TotalTime>
  <Words>918</Words>
  <Application>Microsoft Office PowerPoint</Application>
  <PresentationFormat>On-screen Show (4:3)</PresentationFormat>
  <Paragraphs>192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Photo Editor Photo</vt:lpstr>
      <vt:lpstr>PowerPoint Presentation</vt:lpstr>
      <vt:lpstr>Topics</vt:lpstr>
      <vt:lpstr>NIH Request for Information: Emeritus Award (NOT-OD-15-064)</vt:lpstr>
      <vt:lpstr>NIH Funding Opportunities </vt:lpstr>
      <vt:lpstr>NIH Funding Opportunities (cont’d)</vt:lpstr>
      <vt:lpstr> Success Rates of New (Type 1) Research Project Grant Applications 
</vt:lpstr>
      <vt:lpstr>Bending the Curve on New NHLBI R01 Awards</vt:lpstr>
      <vt:lpstr>Current NHLBI Funding Paylines FY 2015</vt:lpstr>
      <vt:lpstr>Precision Medicine Initiative</vt:lpstr>
      <vt:lpstr>Precision Medicine Long-Term Goal</vt:lpstr>
      <vt:lpstr>NHLBI Trans-Omics for Precision Medicine</vt:lpstr>
      <vt:lpstr>NHLBI Advisory Council/BEE Epidemiology Working Group</vt:lpstr>
      <vt:lpstr>NHLBI Strategic Visioning Process</vt:lpstr>
      <vt:lpstr>MESA Contract Renewal</vt:lpstr>
      <vt:lpstr>Renewal Timeline for MESA Grants and Contracts</vt:lpstr>
      <vt:lpstr>MESA Publications</vt:lpstr>
      <vt:lpstr>PowerPoint Presentation</vt:lpstr>
      <vt:lpstr>Genomics &amp; Medicine Workshop 2014: Emerging Ideas</vt:lpstr>
      <vt:lpstr>NHLBI WGS and Data Commons</vt:lpstr>
      <vt:lpstr>NHLBI Data Commons for Precision Medicine: Toward an NHLBI Synthetic Meta-Cohort</vt:lpstr>
    </vt:vector>
  </TitlesOfParts>
  <Company>vsb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olsonj</cp:lastModifiedBy>
  <cp:revision>447</cp:revision>
  <cp:lastPrinted>2012-12-19T20:38:54Z</cp:lastPrinted>
  <dcterms:created xsi:type="dcterms:W3CDTF">2010-08-11T18:34:18Z</dcterms:created>
  <dcterms:modified xsi:type="dcterms:W3CDTF">2015-02-24T18:58:40Z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920545989</vt:i4>
  </property>
  <property fmtid="{D5CDD505-2E9C-101B-9397-08002B2CF9AE}" pid="4" name="_EmailSubject">
    <vt:lpwstr>PO report ideas</vt:lpwstr>
  </property>
  <property fmtid="{D5CDD505-2E9C-101B-9397-08002B2CF9AE}" pid="5" name="_AuthorEmail">
    <vt:lpwstr>olsonj@nhlbi.nih.gov</vt:lpwstr>
  </property>
  <property fmtid="{D5CDD505-2E9C-101B-9397-08002B2CF9AE}" pid="6" name="_AuthorEmailDisplayName">
    <vt:lpwstr>Olson, Jean (NIH/NHLBI) [E]</vt:lpwstr>
  </property>
</Properties>
</file>